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5.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7.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8.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9.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6069" r:id="rId4"/>
    <p:sldMasterId id="2147486127" r:id="rId5"/>
    <p:sldMasterId id="2147486188" r:id="rId6"/>
    <p:sldMasterId id="2147486319" r:id="rId7"/>
    <p:sldMasterId id="2147486389" r:id="rId8"/>
    <p:sldMasterId id="2147486497" r:id="rId9"/>
    <p:sldMasterId id="2147486555" r:id="rId10"/>
    <p:sldMasterId id="2147486619" r:id="rId11"/>
    <p:sldMasterId id="2147486631" r:id="rId12"/>
    <p:sldMasterId id="2147486655" r:id="rId13"/>
  </p:sldMasterIdLst>
  <p:notesMasterIdLst>
    <p:notesMasterId r:id="rId64"/>
  </p:notesMasterIdLst>
  <p:handoutMasterIdLst>
    <p:handoutMasterId r:id="rId65"/>
  </p:handoutMasterIdLst>
  <p:sldIdLst>
    <p:sldId id="2147483434" r:id="rId14"/>
    <p:sldId id="256" r:id="rId15"/>
    <p:sldId id="259" r:id="rId16"/>
    <p:sldId id="352" r:id="rId17"/>
    <p:sldId id="353" r:id="rId18"/>
    <p:sldId id="354" r:id="rId19"/>
    <p:sldId id="266" r:id="rId20"/>
    <p:sldId id="257" r:id="rId21"/>
    <p:sldId id="324" r:id="rId22"/>
    <p:sldId id="2147483636" r:id="rId23"/>
    <p:sldId id="2147483638" r:id="rId24"/>
    <p:sldId id="425" r:id="rId25"/>
    <p:sldId id="313" r:id="rId26"/>
    <p:sldId id="301" r:id="rId27"/>
    <p:sldId id="289" r:id="rId28"/>
    <p:sldId id="2147483641" r:id="rId29"/>
    <p:sldId id="300" r:id="rId30"/>
    <p:sldId id="306" r:id="rId31"/>
    <p:sldId id="2147483639" r:id="rId32"/>
    <p:sldId id="335" r:id="rId33"/>
    <p:sldId id="263" r:id="rId34"/>
    <p:sldId id="2147483644" r:id="rId35"/>
    <p:sldId id="2147483643" r:id="rId36"/>
    <p:sldId id="261" r:id="rId37"/>
    <p:sldId id="310" r:id="rId38"/>
    <p:sldId id="334" r:id="rId39"/>
    <p:sldId id="311" r:id="rId40"/>
    <p:sldId id="333" r:id="rId41"/>
    <p:sldId id="2147483645" r:id="rId42"/>
    <p:sldId id="312" r:id="rId43"/>
    <p:sldId id="2147483646" r:id="rId44"/>
    <p:sldId id="322" r:id="rId45"/>
    <p:sldId id="287" r:id="rId46"/>
    <p:sldId id="286" r:id="rId47"/>
    <p:sldId id="2147483647" r:id="rId48"/>
    <p:sldId id="2147483642" r:id="rId49"/>
    <p:sldId id="2147483640" r:id="rId50"/>
    <p:sldId id="260" r:id="rId51"/>
    <p:sldId id="2147483637" r:id="rId52"/>
    <p:sldId id="307" r:id="rId53"/>
    <p:sldId id="283" r:id="rId54"/>
    <p:sldId id="332" r:id="rId55"/>
    <p:sldId id="328" r:id="rId56"/>
    <p:sldId id="321" r:id="rId57"/>
    <p:sldId id="323" r:id="rId58"/>
    <p:sldId id="275" r:id="rId59"/>
    <p:sldId id="325" r:id="rId60"/>
    <p:sldId id="262" r:id="rId61"/>
    <p:sldId id="258" r:id="rId62"/>
    <p:sldId id="276" r:id="rId63"/>
  </p:sldIdLst>
  <p:sldSz cx="12192000" cy="6858000"/>
  <p:notesSz cx="7162800" cy="94488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Guidance" id="{457CB86B-84D2-4400-B900-0271CA576D3F}">
          <p14:sldIdLst/>
        </p14:section>
        <p14:section name="Introduction" id="{0A6053AC-1338-C144-B354-0F9796F1F794}">
          <p14:sldIdLst>
            <p14:sldId id="2147483434"/>
            <p14:sldId id="256"/>
            <p14:sldId id="259"/>
            <p14:sldId id="352"/>
            <p14:sldId id="353"/>
            <p14:sldId id="354"/>
            <p14:sldId id="266"/>
            <p14:sldId id="257"/>
            <p14:sldId id="324"/>
            <p14:sldId id="2147483636"/>
            <p14:sldId id="2147483638"/>
            <p14:sldId id="425"/>
            <p14:sldId id="313"/>
            <p14:sldId id="301"/>
            <p14:sldId id="289"/>
            <p14:sldId id="2147483641"/>
            <p14:sldId id="300"/>
            <p14:sldId id="306"/>
            <p14:sldId id="2147483639"/>
            <p14:sldId id="335"/>
            <p14:sldId id="263"/>
            <p14:sldId id="2147483644"/>
            <p14:sldId id="2147483643"/>
            <p14:sldId id="261"/>
            <p14:sldId id="310"/>
            <p14:sldId id="334"/>
            <p14:sldId id="311"/>
            <p14:sldId id="333"/>
            <p14:sldId id="2147483645"/>
            <p14:sldId id="312"/>
            <p14:sldId id="2147483646"/>
            <p14:sldId id="322"/>
            <p14:sldId id="287"/>
            <p14:sldId id="286"/>
            <p14:sldId id="2147483647"/>
            <p14:sldId id="2147483642"/>
            <p14:sldId id="2147483640"/>
            <p14:sldId id="260"/>
          </p14:sldIdLst>
        </p14:section>
        <p14:section name="Appendix Backup Slides" id="{8E65B4F8-CBD8-4800-BC2A-00A8EE072C9B}">
          <p14:sldIdLst>
            <p14:sldId id="2147483637"/>
            <p14:sldId id="307"/>
            <p14:sldId id="283"/>
            <p14:sldId id="332"/>
            <p14:sldId id="328"/>
            <p14:sldId id="321"/>
            <p14:sldId id="323"/>
            <p14:sldId id="275"/>
            <p14:sldId id="325"/>
            <p14:sldId id="262"/>
            <p14:sldId id="258"/>
            <p14:sldId id="276"/>
          </p14:sldIdLst>
        </p14:section>
      </p14:sectionLst>
    </p:ext>
    <p:ext uri="{EFAFB233-063F-42B5-8137-9DF3F51BA10A}">
      <p15:sldGuideLst xmlns:p15="http://schemas.microsoft.com/office/powerpoint/2012/main">
        <p15:guide id="1" orient="horz" pos="600" userDrawn="1">
          <p15:clr>
            <a:srgbClr val="A4A3A4"/>
          </p15:clr>
        </p15:guide>
        <p15:guide id="2" pos="3863" userDrawn="1">
          <p15:clr>
            <a:srgbClr val="A4A3A4"/>
          </p15:clr>
        </p15:guide>
        <p15:guide id="3" orient="horz" pos="867" userDrawn="1">
          <p15:clr>
            <a:srgbClr val="A4A3A4"/>
          </p15:clr>
        </p15:guide>
      </p15:sldGuideLst>
    </p:ext>
    <p:ext uri="{2D200454-40CA-4A62-9FC3-DE9A4176ACB9}">
      <p15:notesGuideLst xmlns:p15="http://schemas.microsoft.com/office/powerpoint/2012/main">
        <p15:guide id="1" orient="horz" pos="2976" userDrawn="1">
          <p15:clr>
            <a:srgbClr val="A4A3A4"/>
          </p15:clr>
        </p15:guide>
        <p15:guide id="2" pos="2256"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32A6145-8945-D05E-7C4B-8662DA8C9588}" name="Carissa Eicholz" initials="CE" userId="S::carissaw@microsoft.com::53b10217-f789-4549-aa9f-520e2a36f92e" providerId="AD"/>
  <p188:author id="{18C36461-DBBE-4360-3EF3-13AF0188F5D3}" name="Jennifer Horton" initials="JH" userId="S::jehort@microsoft.com::e67daec8-470f-44bd-9a13-fa6d7c83474e" providerId="AD"/>
  <p188:author id="{34E90B71-BD42-4DE8-179C-1A570C6E0B29}" name="Katrina Hass (Stinson Communications Inc)" initials="KH" userId="S::v-khass@microsoft.com::0a5ccf6f-50ed-4029-993d-e7bd2f28f493" providerId="AD"/>
  <p188:author id="{4A178A9B-BF36-C040-D371-964A26D9D405}" name="Ryan McGee" initials="RM" userId="S::rmcgee@microsoft.com::76efa8fb-c74a-417a-a3b1-794eb28409e6" providerId="AD"/>
  <p188:author id="{6AFA61D8-796F-555E-A395-B33F90AAF99E}" name="Monica Lueder" initials="ML" userId="S::monical@microsoft.com::75969e72-ba9c-4e32-a4ac-c8f3aeff9ba2" providerId="AD"/>
  <p188:author id="{88FC18EC-E5AD-D122-6EAF-CB4373D45A8E}" name="Louise Zhang (Stinson Communications Inc)" initials="LZ" userId="S::v-louzhang@microsoft.com::f7013cb7-f046-4934-8849-c23153eeace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2E2E1"/>
    <a:srgbClr val="D9D9D8"/>
    <a:srgbClr val="D5D5D4"/>
    <a:srgbClr val="C03BC4"/>
    <a:srgbClr val="EACBEB"/>
    <a:srgbClr val="E1C3E2"/>
    <a:srgbClr val="FF3701"/>
    <a:srgbClr val="DFC0E0"/>
    <a:srgbClr val="DA49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5" autoAdjust="0"/>
    <p:restoredTop sz="81873" autoAdjust="0"/>
  </p:normalViewPr>
  <p:slideViewPr>
    <p:cSldViewPr snapToGrid="0">
      <p:cViewPr varScale="1">
        <p:scale>
          <a:sx n="73" d="100"/>
          <a:sy n="73" d="100"/>
        </p:scale>
        <p:origin x="36" y="276"/>
      </p:cViewPr>
      <p:guideLst>
        <p:guide orient="horz" pos="600"/>
        <p:guide pos="3863"/>
        <p:guide orient="horz" pos="867"/>
      </p:guideLst>
    </p:cSldViewPr>
  </p:slideViewPr>
  <p:notesTextViewPr>
    <p:cViewPr>
      <p:scale>
        <a:sx n="1" d="1"/>
        <a:sy n="1" d="1"/>
      </p:scale>
      <p:origin x="0" y="0"/>
    </p:cViewPr>
  </p:notesTextViewPr>
  <p:notesViewPr>
    <p:cSldViewPr snapToGrid="0">
      <p:cViewPr>
        <p:scale>
          <a:sx n="1" d="2"/>
          <a:sy n="1" d="2"/>
        </p:scale>
        <p:origin x="0" y="0"/>
      </p:cViewPr>
      <p:guideLst>
        <p:guide orient="horz" pos="2976"/>
        <p:guide pos="22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viewProps" Target="viewProps.xml"/><Relationship Id="rId7" Type="http://schemas.openxmlformats.org/officeDocument/2006/relationships/slideMaster" Target="slideMasters/slideMaster4.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presProps" Target="presProp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960"/>
            <a:ext cx="3103880" cy="472440"/>
          </a:xfrm>
          <a:prstGeom prst="rect">
            <a:avLst/>
          </a:prstGeom>
        </p:spPr>
        <p:txBody>
          <a:bodyPr vert="horz" lIns="94915" tIns="47457" rIns="94915" bIns="47457"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4057262" y="0"/>
            <a:ext cx="3103880" cy="472440"/>
          </a:xfrm>
          <a:prstGeom prst="rect">
            <a:avLst/>
          </a:prstGeom>
        </p:spPr>
        <p:txBody>
          <a:bodyPr vert="horz" lIns="94915" tIns="47457" rIns="94915" bIns="47457" rtlCol="0"/>
          <a:lstStyle>
            <a:lvl1pPr algn="r">
              <a:defRPr sz="1200"/>
            </a:lvl1pPr>
          </a:lstStyle>
          <a:p>
            <a:fld id="{460F9EC6-89FF-47E1-8594-1A32E3B45134}" type="datetime8">
              <a:rPr lang="en-US" smtClean="0">
                <a:latin typeface="Segoe UI" pitchFamily="34" charset="0"/>
              </a:rPr>
              <a:t>5/27/2025 8:22 AM</a:t>
            </a:fld>
            <a:endParaRPr lang="en-US">
              <a:latin typeface="Segoe UI" pitchFamily="34" charset="0"/>
            </a:endParaRPr>
          </a:p>
        </p:txBody>
      </p:sp>
      <p:sp>
        <p:nvSpPr>
          <p:cNvPr id="8" name="Footer Placeholder 7"/>
          <p:cNvSpPr>
            <a:spLocks noGrp="1"/>
          </p:cNvSpPr>
          <p:nvPr>
            <p:ph type="ftr" sz="quarter" idx="2"/>
          </p:nvPr>
        </p:nvSpPr>
        <p:spPr>
          <a:xfrm>
            <a:off x="0" y="8974720"/>
            <a:ext cx="6052566" cy="343515"/>
          </a:xfrm>
          <a:prstGeom prst="rect">
            <a:avLst/>
          </a:prstGeom>
        </p:spPr>
        <p:txBody>
          <a:bodyPr vert="horz" lIns="94915" tIns="47457" rIns="94915" bIns="47457" rtlCol="0" anchor="b"/>
          <a:lstStyle>
            <a:lvl1pPr algn="l">
              <a:defRPr sz="1200"/>
            </a:lvl1pPr>
          </a:lstStyle>
          <a:p>
            <a:pPr marL="413605" defTabSz="948835"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040628" y="8974720"/>
            <a:ext cx="1120514" cy="472440"/>
          </a:xfrm>
          <a:prstGeom prst="rect">
            <a:avLst/>
          </a:prstGeom>
        </p:spPr>
        <p:txBody>
          <a:bodyPr vert="horz" lIns="94915" tIns="47457" rIns="94915" bIns="47457"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976" userDrawn="1">
          <p15:clr>
            <a:srgbClr val="F26B43"/>
          </p15:clr>
        </p15:guide>
        <p15:guide id="2" pos="2256"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03880" cy="472440"/>
          </a:xfrm>
          <a:prstGeom prst="rect">
            <a:avLst/>
          </a:prstGeom>
        </p:spPr>
        <p:txBody>
          <a:bodyPr vert="horz" lIns="94915" tIns="47457" rIns="94915" bIns="47457"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31800" y="708025"/>
            <a:ext cx="6299200" cy="3543300"/>
          </a:xfrm>
          <a:prstGeom prst="rect">
            <a:avLst/>
          </a:prstGeom>
          <a:noFill/>
          <a:ln w="12700">
            <a:solidFill>
              <a:prstClr val="black"/>
            </a:solidFill>
          </a:ln>
        </p:spPr>
        <p:txBody>
          <a:bodyPr vert="horz" lIns="94915" tIns="47457" rIns="94915" bIns="47457" rtlCol="0" anchor="ctr"/>
          <a:lstStyle/>
          <a:p>
            <a:endParaRPr lang="en-US"/>
          </a:p>
        </p:txBody>
      </p:sp>
      <p:sp>
        <p:nvSpPr>
          <p:cNvPr id="10" name="Footer Placeholder 9"/>
          <p:cNvSpPr>
            <a:spLocks noGrp="1"/>
          </p:cNvSpPr>
          <p:nvPr>
            <p:ph type="ftr" sz="quarter" idx="4"/>
          </p:nvPr>
        </p:nvSpPr>
        <p:spPr>
          <a:xfrm>
            <a:off x="0" y="8976360"/>
            <a:ext cx="6183884" cy="367829"/>
          </a:xfrm>
          <a:prstGeom prst="rect">
            <a:avLst/>
          </a:prstGeom>
        </p:spPr>
        <p:txBody>
          <a:bodyPr vert="horz" lIns="94915" tIns="47457" rIns="94915" bIns="47457" rtlCol="0" anchor="b"/>
          <a:lstStyle>
            <a:lvl1pPr marL="593217" indent="0" algn="l">
              <a:defRPr sz="1200"/>
            </a:lvl1p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057262" y="0"/>
            <a:ext cx="3103880" cy="472440"/>
          </a:xfrm>
          <a:prstGeom prst="rect">
            <a:avLst/>
          </a:prstGeom>
        </p:spPr>
        <p:txBody>
          <a:bodyPr vert="horz" lIns="94915" tIns="47457" rIns="94915" bIns="47457" rtlCol="0"/>
          <a:lstStyle>
            <a:lvl1pPr algn="r">
              <a:defRPr sz="1200">
                <a:latin typeface="Segoe UI" pitchFamily="34" charset="0"/>
              </a:defRPr>
            </a:lvl1pPr>
          </a:lstStyle>
          <a:p>
            <a:fld id="{386CE63F-9E7F-4C04-9D0D-FCA25A8E9E86}" type="datetime8">
              <a:rPr lang="en-US" smtClean="0"/>
              <a:t>5/27/2025 8:20 AM</a:t>
            </a:fld>
            <a:endParaRPr lang="en-US"/>
          </a:p>
        </p:txBody>
      </p:sp>
      <p:sp>
        <p:nvSpPr>
          <p:cNvPr id="12" name="Notes Placeholder 11"/>
          <p:cNvSpPr>
            <a:spLocks noGrp="1"/>
          </p:cNvSpPr>
          <p:nvPr>
            <p:ph type="body" sz="quarter" idx="3"/>
          </p:nvPr>
        </p:nvSpPr>
        <p:spPr>
          <a:xfrm>
            <a:off x="716280" y="4488180"/>
            <a:ext cx="5730240" cy="4251960"/>
          </a:xfrm>
          <a:prstGeom prst="rect">
            <a:avLst/>
          </a:prstGeom>
        </p:spPr>
        <p:txBody>
          <a:bodyPr vert="horz" lIns="94915" tIns="47457" rIns="94915" bIns="4745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71946" y="8974720"/>
            <a:ext cx="989196" cy="472440"/>
          </a:xfrm>
          <a:prstGeom prst="rect">
            <a:avLst/>
          </a:prstGeom>
        </p:spPr>
        <p:txBody>
          <a:bodyPr vert="horz" lIns="94915" tIns="47457" rIns="94915" bIns="47457"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7E5025-D0D5-4FE3-86DF-408273092A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17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CF303-86D2-9351-2399-9D23A432E7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8D5CF2-A8EC-3E5B-EEFA-71BBC78406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20BCE-8235-0BA3-6E94-1469784EAD1C}"/>
              </a:ext>
            </a:extLst>
          </p:cNvPr>
          <p:cNvSpPr>
            <a:spLocks noGrp="1"/>
          </p:cNvSpPr>
          <p:nvPr>
            <p:ph type="body" idx="1"/>
          </p:nvPr>
        </p:nvSpPr>
        <p:spPr/>
        <p:txBody>
          <a:bodyPr/>
          <a:lstStyle/>
          <a:p>
            <a:r>
              <a:rPr lang="en-US" dirty="0"/>
              <a:t>While I could start with a bunch of ideas for applying agents to back-office tasks, I thought it would be fun to get the creative juices flowing by talking about some more “interesting” examples of AI exhibiting “agentic” behavior. If AI Agents can do this, surely it can help us with some of the more mundane back-office tasks that office are swamped with every day</a:t>
            </a:r>
          </a:p>
        </p:txBody>
      </p:sp>
      <p:sp>
        <p:nvSpPr>
          <p:cNvPr id="4" name="Slide Number Placeholder 3">
            <a:extLst>
              <a:ext uri="{FF2B5EF4-FFF2-40B4-BE49-F238E27FC236}">
                <a16:creationId xmlns:a16="http://schemas.microsoft.com/office/drawing/2014/main" id="{6B93E8AB-2DCB-33F1-7D38-B8080296FDBE}"/>
              </a:ext>
            </a:extLst>
          </p:cNvPr>
          <p:cNvSpPr>
            <a:spLocks noGrp="1"/>
          </p:cNvSpPr>
          <p:nvPr>
            <p:ph type="sldNum" sz="quarter" idx="5"/>
          </p:nvPr>
        </p:nvSpPr>
        <p:spPr/>
        <p:txBody>
          <a:bodyPr/>
          <a:lstStyle/>
          <a:p>
            <a:fld id="{AB6DBA25-EEB1-46C0-8126-D5B74A701FA7}" type="slidenum">
              <a:rPr lang="en-US" smtClean="0"/>
              <a:t>11</a:t>
            </a:fld>
            <a:endParaRPr lang="en-US"/>
          </a:p>
        </p:txBody>
      </p:sp>
    </p:spTree>
    <p:extLst>
      <p:ext uri="{BB962C8B-B14F-4D97-AF65-F5344CB8AC3E}">
        <p14:creationId xmlns:p14="http://schemas.microsoft.com/office/powerpoint/2010/main" val="3761297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7C108-4030-0180-5481-646AFF4A6C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949E3-7840-F74D-D277-AD4F39A8E62B}"/>
              </a:ext>
            </a:extLst>
          </p:cNvPr>
          <p:cNvSpPr>
            <a:spLocks noGrp="1" noRot="1" noChangeAspect="1"/>
          </p:cNvSpPr>
          <p:nvPr>
            <p:ph type="sldImg"/>
          </p:nvPr>
        </p:nvSpPr>
        <p:spPr>
          <a:xfrm>
            <a:off x="488950" y="735013"/>
            <a:ext cx="6510338" cy="3662362"/>
          </a:xfrm>
        </p:spPr>
      </p:sp>
      <p:sp>
        <p:nvSpPr>
          <p:cNvPr id="3" name="Notes Placeholder 2">
            <a:extLst>
              <a:ext uri="{FF2B5EF4-FFF2-40B4-BE49-F238E27FC236}">
                <a16:creationId xmlns:a16="http://schemas.microsoft.com/office/drawing/2014/main" id="{D82692CC-661F-6D74-693C-5119AAE8F513}"/>
              </a:ext>
            </a:extLst>
          </p:cNvPr>
          <p:cNvSpPr>
            <a:spLocks noGrp="1"/>
          </p:cNvSpPr>
          <p:nvPr>
            <p:ph type="body" idx="1"/>
          </p:nvPr>
        </p:nvSpPr>
        <p:spPr/>
        <p:txBody>
          <a:bodyPr/>
          <a:lstStyle/>
          <a:p>
            <a:r>
              <a:rPr lang="en-US" sz="2000" dirty="0"/>
              <a:t>Here you see the pillars of an AI agent</a:t>
            </a:r>
            <a:br>
              <a:rPr lang="en-US" sz="2000" dirty="0"/>
            </a:br>
            <a:r>
              <a:rPr lang="en-US" sz="2000" dirty="0"/>
              <a:t>First is the interface, Natural-Language Interface, that’s how users and systems talk to the agent using plain English.</a:t>
            </a:r>
          </a:p>
          <a:p>
            <a:r>
              <a:rPr lang="en-US" sz="2000" dirty="0"/>
              <a:t>Next is the LLM, our brain box that reasons, plans and decides what to do based on those instructions.</a:t>
            </a:r>
          </a:p>
          <a:p>
            <a:r>
              <a:rPr lang="en-US" sz="2000" dirty="0"/>
              <a:t>Then comes the Integrated Toolset, the external APIs or services the agent can call to take action—everything from web search to custom functions.</a:t>
            </a:r>
          </a:p>
          <a:p>
            <a:r>
              <a:rPr lang="en-US" sz="2000" dirty="0"/>
              <a:t>After that we have Memory, which lets the agent remember past steps and maintain context across a conversation or workflow.</a:t>
            </a:r>
          </a:p>
          <a:p>
            <a:r>
              <a:rPr lang="en-US" sz="2000" dirty="0"/>
              <a:t>And finally, Security and Governance, ensuring every API call and data transaction is compliant, auditable and enterprise-grade.</a:t>
            </a:r>
          </a:p>
          <a:p>
            <a:r>
              <a:rPr lang="en-US" sz="2000" dirty="0"/>
              <a:t>Together these elements form the end-to-end pipeline of an AI </a:t>
            </a:r>
            <a:r>
              <a:rPr lang="en-US" sz="2000" dirty="0" err="1"/>
              <a:t>agen</a:t>
            </a:r>
            <a:endParaRPr lang="en-US" sz="2000" dirty="0"/>
          </a:p>
          <a:p>
            <a:pPr defTabSz="967221">
              <a:spcAft>
                <a:spcPts val="353"/>
              </a:spcAft>
              <a:defRPr/>
            </a:pPr>
            <a:endParaRPr lang="en-US" sz="2000" dirty="0">
              <a:solidFill>
                <a:srgbClr val="333333"/>
              </a:solidFill>
              <a:latin typeface="Times New Roman"/>
              <a:cs typeface="Times New Roman"/>
            </a:endParaRPr>
          </a:p>
        </p:txBody>
      </p:sp>
      <p:sp>
        <p:nvSpPr>
          <p:cNvPr id="4" name="Header Placeholder 3">
            <a:extLst>
              <a:ext uri="{FF2B5EF4-FFF2-40B4-BE49-F238E27FC236}">
                <a16:creationId xmlns:a16="http://schemas.microsoft.com/office/drawing/2014/main" id="{B3DCA5F2-2DCD-A4CD-B4DD-CD8E9C3C518E}"/>
              </a:ext>
            </a:extLst>
          </p:cNvPr>
          <p:cNvSpPr>
            <a:spLocks noGrp="1"/>
          </p:cNvSpPr>
          <p:nvPr>
            <p:ph type="hdr" sz="quarter"/>
          </p:nvPr>
        </p:nvSpPr>
        <p:spPr/>
        <p:txBody>
          <a:bodyPr/>
          <a:lstStyle/>
          <a:p>
            <a:pPr defTabSz="1041364">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0994E270-C828-3DEF-AA50-6C6C02296D2D}"/>
              </a:ext>
            </a:extLst>
          </p:cNvPr>
          <p:cNvSpPr>
            <a:spLocks noGrp="1"/>
          </p:cNvSpPr>
          <p:nvPr>
            <p:ph type="ftr" sz="quarter" idx="4"/>
          </p:nvPr>
        </p:nvSpPr>
        <p:spPr/>
        <p:txBody>
          <a:bodyPr/>
          <a:lstStyle/>
          <a:p>
            <a:pPr marL="687883" defTabSz="11209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8110121-BC93-5CF1-2643-A69174BE72AC}"/>
              </a:ext>
            </a:extLst>
          </p:cNvPr>
          <p:cNvSpPr>
            <a:spLocks noGrp="1"/>
          </p:cNvSpPr>
          <p:nvPr>
            <p:ph type="dt" idx="1"/>
          </p:nvPr>
        </p:nvSpPr>
        <p:spPr/>
        <p:txBody>
          <a:bodyPr/>
          <a:lstStyle/>
          <a:p>
            <a:pPr defTabSz="1041364">
              <a:defRPr/>
            </a:pPr>
            <a:fld id="{386CE63F-9E7F-4C04-9D0D-FCA25A8E9E86}" type="datetime8">
              <a:rPr lang="en-US" sz="1300">
                <a:solidFill>
                  <a:prstClr val="black"/>
                </a:solidFill>
                <a:latin typeface="Calibri" panose="020F0502020204030204"/>
              </a:rPr>
              <a:pPr defTabSz="1041364">
                <a:defRPr/>
              </a:pPr>
              <a:t>5/27/2025 8:20 AM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294496B8-018B-BC5C-AC2A-9FA58AA006F8}"/>
              </a:ext>
            </a:extLst>
          </p:cNvPr>
          <p:cNvSpPr>
            <a:spLocks noGrp="1"/>
          </p:cNvSpPr>
          <p:nvPr>
            <p:ph type="sldNum" sz="quarter" idx="5"/>
          </p:nvPr>
        </p:nvSpPr>
        <p:spPr/>
        <p:txBody>
          <a:bodyPr/>
          <a:lstStyle/>
          <a:p>
            <a:pPr defTabSz="1041364">
              <a:defRPr/>
            </a:pPr>
            <a:fld id="{B4008EB6-D09E-4580-8CD6-DDB14511944F}" type="slidenum">
              <a:rPr lang="en-US" sz="1300">
                <a:solidFill>
                  <a:prstClr val="black"/>
                </a:solidFill>
                <a:latin typeface="Calibri" panose="020F0502020204030204"/>
              </a:rPr>
              <a:pPr defTabSz="1041364">
                <a:defRPr/>
              </a:pPr>
              <a:t>12</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1319672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6F1CD-3213-3517-7CF4-B27A6AD77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332B8E-08D8-9928-9E1A-0617BB0B3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1EF99-878E-169E-AE81-85DA1A5FF9A7}"/>
              </a:ext>
            </a:extLst>
          </p:cNvPr>
          <p:cNvSpPr>
            <a:spLocks noGrp="1"/>
          </p:cNvSpPr>
          <p:nvPr>
            <p:ph type="body" idx="1"/>
          </p:nvPr>
        </p:nvSpPr>
        <p:spPr/>
        <p:txBody>
          <a:bodyPr/>
          <a:lstStyle/>
          <a:p>
            <a:r>
              <a:rPr lang="en-US" dirty="0"/>
              <a:t>Here are three eye-popping stats to show just how ripe government processes are for AI agents.</a:t>
            </a:r>
          </a:p>
          <a:p>
            <a:r>
              <a:rPr lang="en-US" dirty="0"/>
              <a:t>First, 30 percent of government workforce hours could be freed up by AI within the next five to seven years—essentially reclaiming a full workday each week for citizen-facing innovation or mission-critical development.</a:t>
            </a:r>
          </a:p>
          <a:p>
            <a:r>
              <a:rPr lang="en-US" dirty="0"/>
              <a:t>Next, 60 percent of occupations—everything from case-workers to analysts to developers—already have at least 30 percent of their routine tasks automatable today. That means form-processing, data lookups, and report generation could run on autopilot without writing custom scripts.</a:t>
            </a:r>
          </a:p>
          <a:p>
            <a:r>
              <a:rPr lang="en-US" dirty="0"/>
              <a:t>And finally, 75 percent of federal IT staff spend at least a quarter of their day on manual, administrative chores—time they’d much rather invest in coding, DevOps pipelines, or secure system integrations.</a:t>
            </a:r>
          </a:p>
          <a:p>
            <a:r>
              <a:rPr lang="en-US" dirty="0"/>
              <a:t>Together, these numbers paint a clear picture: if you’re building apps in the public space, AI agents offer the fastest path to cutting wasted effort and supercharging productivity.</a:t>
            </a:r>
          </a:p>
          <a:p>
            <a:endParaRPr lang="en-US" dirty="0"/>
          </a:p>
        </p:txBody>
      </p:sp>
      <p:sp>
        <p:nvSpPr>
          <p:cNvPr id="4" name="Header Placeholder 3">
            <a:extLst>
              <a:ext uri="{FF2B5EF4-FFF2-40B4-BE49-F238E27FC236}">
                <a16:creationId xmlns:a16="http://schemas.microsoft.com/office/drawing/2014/main" id="{59E3BEA9-5DA2-43DF-08BD-7F6D0A1A37F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BFE63D2-5AD5-1470-F7F4-310EF2923563}"/>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DD75C83-AB19-86EE-AB6B-57F0952B4A3E}"/>
              </a:ext>
            </a:extLst>
          </p:cNvPr>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a:extLst>
              <a:ext uri="{FF2B5EF4-FFF2-40B4-BE49-F238E27FC236}">
                <a16:creationId xmlns:a16="http://schemas.microsoft.com/office/drawing/2014/main" id="{444AA84B-0147-2479-D630-6D1563DAF172}"/>
              </a:ext>
            </a:extLst>
          </p:cNvPr>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733535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40B77-3274-081F-DE5B-77D8C7E64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3F7A4B-BCC2-A1FB-79CC-9FC8ABEEB1E9}"/>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8B808934-D3AA-7214-C765-F0B3C43EFD06}"/>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315109FF-66F3-AD61-B29B-A173F499271D}"/>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96D97247-CBA5-5230-7A65-598016B1F8F6}"/>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22226C1-4DEB-083E-1BAF-5297EB78DB9A}"/>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5/27/2025 8:20 AM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7C5C9A5E-7DCD-7A25-E288-09C5531940D6}"/>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14</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3341297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A0E82-4FA2-A7FF-41CA-F72B912204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BF3F1C-2B00-97A0-A2E1-65164B9D7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EB569C-3DA3-70B2-58FC-2F6936CB3D80}"/>
              </a:ext>
            </a:extLst>
          </p:cNvPr>
          <p:cNvSpPr>
            <a:spLocks noGrp="1"/>
          </p:cNvSpPr>
          <p:nvPr>
            <p:ph type="body" idx="1"/>
          </p:nvPr>
        </p:nvSpPr>
        <p:spPr/>
        <p:txBody>
          <a:bodyPr/>
          <a:lstStyle/>
          <a:p>
            <a:r>
              <a:rPr lang="en-US" dirty="0"/>
              <a:t>As .NET developers, you're already equipped with a powerful and versatile platform. Now, imagine extending that power with the intelligence of large language models and other AI capabilities, all within the familiar .NET ecosystem.</a:t>
            </a:r>
          </a:p>
          <a:p>
            <a:endParaRPr lang="en-US" dirty="0"/>
          </a:p>
          <a:p>
            <a:r>
              <a:rPr lang="en-US" dirty="0"/>
              <a:t>That's precisely what Semantic Kernel offers. It's a .NET SDK – a set of tools and libraries – that makes it surprisingly straightforward to integrate these advanced AI functionalities into your government applications.</a:t>
            </a:r>
          </a:p>
          <a:p>
            <a:endParaRPr lang="en-US" dirty="0"/>
          </a:p>
          <a:p>
            <a:r>
              <a:rPr lang="en-US" dirty="0"/>
              <a:t>Think about the potential: building smarter chatbots for citizen interaction, automating the often tedious task of document analysis, or even gaining deeper insights from the vast amounts of data your agencies handle. Semantic Kernel is designed with practicality in mind. It provides the necessary abstractions so you don't need to be a deep learning expert to leverage the power of AI. It feels like writing regular .NET code, but with intelligent AI 'functions' at your fingertips.</a:t>
            </a:r>
          </a:p>
          <a:p>
            <a:endParaRPr lang="en-US" dirty="0"/>
          </a:p>
          <a:p>
            <a:r>
              <a:rPr lang="en-US" dirty="0"/>
              <a:t>And importantly, Semantic Kernel is open source and highly extensible. This means you benefit from a growing community, continuous improvements, and the flexibility to tailor it to the specific needs and challenges within the government sector. So, let's explore how this toolkit can empower your .NET solutions</a:t>
            </a:r>
          </a:p>
        </p:txBody>
      </p:sp>
      <p:sp>
        <p:nvSpPr>
          <p:cNvPr id="4" name="Header Placeholder 3">
            <a:extLst>
              <a:ext uri="{FF2B5EF4-FFF2-40B4-BE49-F238E27FC236}">
                <a16:creationId xmlns:a16="http://schemas.microsoft.com/office/drawing/2014/main" id="{258AEF8D-0E4D-FD50-8883-A7EA930F375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8957CC5E-00A9-409E-563D-161C3F85EB24}"/>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C14C822-89AD-6A88-3AB5-E3E2DD91C1D2}"/>
              </a:ext>
            </a:extLst>
          </p:cNvPr>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a:extLst>
              <a:ext uri="{FF2B5EF4-FFF2-40B4-BE49-F238E27FC236}">
                <a16:creationId xmlns:a16="http://schemas.microsoft.com/office/drawing/2014/main" id="{0CE3707C-B5A7-3E0A-9EF9-ABB5B6B430E4}"/>
              </a:ext>
            </a:extLst>
          </p:cNvPr>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585480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062C5-94B2-725B-DB4F-C6DB598A2D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0A3AA3-5111-EDDA-4B02-19FAC92502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EB0B5C-5AB9-E0F9-1F1F-0478FEF88E88}"/>
              </a:ext>
            </a:extLst>
          </p:cNvPr>
          <p:cNvSpPr>
            <a:spLocks noGrp="1"/>
          </p:cNvSpPr>
          <p:nvPr>
            <p:ph type="body" idx="1"/>
          </p:nvPr>
        </p:nvSpPr>
        <p:spPr/>
        <p:txBody>
          <a:bodyPr/>
          <a:lstStyle/>
          <a:p>
            <a:r>
              <a:rPr lang="en-US" dirty="0"/>
              <a:t>This diagram shows the end-to-end flow inside Semantic Kernel when your app invokes an AI prompt. On the left is your application—it calls into the Kernel, handing off the user’s request.</a:t>
            </a:r>
          </a:p>
          <a:p>
            <a:r>
              <a:rPr lang="en-US" dirty="0"/>
              <a:t>First, the Kernel’s top-half pipeline takes over:</a:t>
            </a:r>
          </a:p>
          <a:p>
            <a:r>
              <a:rPr lang="en-US" b="1" dirty="0"/>
              <a:t>Select AI Service</a:t>
            </a:r>
            <a:r>
              <a:rPr lang="en-US" dirty="0"/>
              <a:t>: based on your configuration or runtime hints the Kernel chooses which model to call—Azure OpenAI, OpenAI’s API, Hugging Face, or any other service you’ve plugged in.</a:t>
            </a:r>
          </a:p>
          <a:p>
            <a:r>
              <a:rPr lang="en-US" b="1" dirty="0"/>
              <a:t>Render Prompt</a:t>
            </a:r>
            <a:r>
              <a:rPr lang="en-US" dirty="0"/>
              <a:t>: it applies templating to merge your prompt template with real inputs, ensuring consistency and repeatability.</a:t>
            </a:r>
          </a:p>
          <a:p>
            <a:r>
              <a:rPr lang="en-US" b="1" dirty="0"/>
              <a:t>Invoke AI Service</a:t>
            </a:r>
            <a:r>
              <a:rPr lang="en-US" dirty="0"/>
              <a:t>: it handles the actual API call, including retries and fallbacks so you get reliable results even under transient failures.</a:t>
            </a:r>
          </a:p>
          <a:p>
            <a:r>
              <a:rPr lang="en-US" dirty="0"/>
              <a:t>The response from the model then enters the bottom pipeline:</a:t>
            </a:r>
            <a:br>
              <a:rPr lang="en-US" dirty="0"/>
            </a:br>
            <a:r>
              <a:rPr lang="en-US" dirty="0"/>
              <a:t>4. </a:t>
            </a:r>
            <a:r>
              <a:rPr lang="en-US" b="1" dirty="0"/>
              <a:t>Parse LLM Response</a:t>
            </a:r>
            <a:r>
              <a:rPr lang="en-US" dirty="0"/>
              <a:t>: the Kernel interprets raw text or structured output, extracting the data you need.</a:t>
            </a:r>
            <a:br>
              <a:rPr lang="en-US" dirty="0"/>
            </a:br>
            <a:r>
              <a:rPr lang="en-US" dirty="0"/>
              <a:t>5. </a:t>
            </a:r>
            <a:r>
              <a:rPr lang="en-US" b="1" dirty="0"/>
              <a:t>Create Function Result</a:t>
            </a:r>
            <a:r>
              <a:rPr lang="en-US" dirty="0"/>
              <a:t>: it wraps that data in a </a:t>
            </a:r>
            <a:r>
              <a:rPr lang="en-US" dirty="0" err="1"/>
              <a:t>FunctionResult</a:t>
            </a:r>
            <a:r>
              <a:rPr lang="en-US" dirty="0"/>
              <a:t> object, ready for your code to consume.</a:t>
            </a:r>
          </a:p>
          <a:p>
            <a:r>
              <a:rPr lang="en-US" dirty="0"/>
              <a:t>At the center is the Kernel itself—providing telemetry for monitoring, event notifications for extensibility, and built-in hooks for responsible AI checks. That shared core ensures every invocation benefits from consistent model selection policies, prompt templating, reliability safeguards, and observability—but you still have full control to customize or extend any step.</a:t>
            </a:r>
          </a:p>
          <a:p>
            <a:r>
              <a:rPr lang="en-US" dirty="0"/>
              <a:t>In practice, this means you write just a few lines to register your prompt templates and functions, and Semantic Kernel takes care of the rest—so you can focus on business logic rather than plumbing.</a:t>
            </a:r>
          </a:p>
          <a:p>
            <a:endParaRPr lang="en-US" dirty="0"/>
          </a:p>
        </p:txBody>
      </p:sp>
      <p:sp>
        <p:nvSpPr>
          <p:cNvPr id="4" name="Header Placeholder 3">
            <a:extLst>
              <a:ext uri="{FF2B5EF4-FFF2-40B4-BE49-F238E27FC236}">
                <a16:creationId xmlns:a16="http://schemas.microsoft.com/office/drawing/2014/main" id="{31A08D00-256E-DA43-0DD8-7A0B8A970A9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1C957AD-AF01-954C-2168-F0AA009B3781}"/>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8F069EB-539B-0378-1F1A-0116F299E4A8}"/>
              </a:ext>
            </a:extLst>
          </p:cNvPr>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a:extLst>
              <a:ext uri="{FF2B5EF4-FFF2-40B4-BE49-F238E27FC236}">
                <a16:creationId xmlns:a16="http://schemas.microsoft.com/office/drawing/2014/main" id="{DEF577B3-F809-0C9C-5FCD-792593232987}"/>
              </a:ext>
            </a:extLst>
          </p:cNvPr>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891766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7D9EF-9B42-6BC1-80C7-99EBACEA6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E1DEFA-D202-9DFB-52E9-ED3B39A682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59AC0B-D1DB-43B9-0AA0-F5E4C8510A2D}"/>
              </a:ext>
            </a:extLst>
          </p:cNvPr>
          <p:cNvSpPr>
            <a:spLocks noGrp="1"/>
          </p:cNvSpPr>
          <p:nvPr>
            <p:ph type="body" idx="1"/>
          </p:nvPr>
        </p:nvSpPr>
        <p:spPr/>
        <p:txBody>
          <a:bodyPr/>
          <a:lstStyle/>
          <a:p>
            <a:r>
              <a:rPr lang="en-US" dirty="0"/>
              <a:t>To understand how Semantic Kernel works its magic, let's look at some of its core concepts, framed in a way that should resonate with your .NET development experience.</a:t>
            </a:r>
          </a:p>
          <a:p>
            <a:r>
              <a:rPr lang="en-US" dirty="0"/>
              <a:t>At the heart of Semantic Kernel is the </a:t>
            </a:r>
            <a:r>
              <a:rPr lang="en-US" b="1" dirty="0"/>
              <a:t>Kernel</a:t>
            </a:r>
            <a:r>
              <a:rPr lang="en-US" dirty="0"/>
              <a:t> itself. Think of this as the central orchestrator, much like your </a:t>
            </a:r>
            <a:r>
              <a:rPr lang="en-US" dirty="0" err="1"/>
              <a:t>IServiceProvider</a:t>
            </a:r>
            <a:r>
              <a:rPr lang="en-US" dirty="0"/>
              <a:t> in dependency injection. It manages the connections to your AI services – in our case, your Azure GPT-4o endpoint – and handles the execution of different AI and native functions.</a:t>
            </a:r>
          </a:p>
          <a:p>
            <a:endParaRPr lang="en-US" dirty="0"/>
          </a:p>
          <a:p>
            <a:r>
              <a:rPr lang="en-US" dirty="0"/>
              <a:t>Speaking of functions, Semantic Kernel organizes logic into </a:t>
            </a:r>
            <a:r>
              <a:rPr lang="en-US" b="1" dirty="0"/>
              <a:t>Skills</a:t>
            </a:r>
            <a:r>
              <a:rPr lang="en-US" dirty="0"/>
              <a:t>, which are essentially collections of </a:t>
            </a:r>
            <a:r>
              <a:rPr lang="en-US" b="1" dirty="0"/>
              <a:t>Functions</a:t>
            </a:r>
            <a:r>
              <a:rPr lang="en-US" dirty="0"/>
              <a:t>. We have two main types:</a:t>
            </a:r>
          </a:p>
          <a:p>
            <a:endParaRPr lang="en-US" dirty="0"/>
          </a:p>
          <a:p>
            <a:r>
              <a:rPr lang="en-US" dirty="0"/>
              <a:t>First, </a:t>
            </a:r>
            <a:r>
              <a:rPr lang="en-US" b="1" dirty="0"/>
              <a:t>Semantic Functions</a:t>
            </a:r>
            <a:r>
              <a:rPr lang="en-US" dirty="0"/>
              <a:t>. These are where the AI magic truly happens. You define them using natural language prompts. Imagine telling GPT-4o, 'Here's a citizen's question, tell me what they're trying to do.' Semantic Kernel takes that prompt and handles the communication with the LLM for you. It's like having a method where the 'implementation' is a powerful AI model.</a:t>
            </a:r>
          </a:p>
          <a:p>
            <a:endParaRPr lang="en-US" dirty="0"/>
          </a:p>
          <a:p>
            <a:r>
              <a:rPr lang="en-US" dirty="0"/>
              <a:t>Second, </a:t>
            </a:r>
            <a:r>
              <a:rPr lang="en-US" b="1" dirty="0"/>
              <a:t>Native Functions</a:t>
            </a:r>
            <a:r>
              <a:rPr lang="en-US" dirty="0"/>
              <a:t>. These are your familiar C# methods – the code you write every day. You can register these with the Kernel, allowing you to seamlessly integrate your existing .NET logic with AI-powered functions. Think of accessing databases, performing validations, or any other custom logic you've already built.</a:t>
            </a:r>
          </a:p>
          <a:p>
            <a:endParaRPr lang="en-US" dirty="0"/>
          </a:p>
          <a:p>
            <a:r>
              <a:rPr lang="en-US" dirty="0"/>
              <a:t>Finally, </a:t>
            </a:r>
            <a:r>
              <a:rPr lang="en-US" b="1" dirty="0"/>
              <a:t>Connectors</a:t>
            </a:r>
            <a:r>
              <a:rPr lang="en-US" dirty="0"/>
              <a:t> are the bridges that allow Semantic Kernel to talk to different AI services. For our demo today, we'll be focusing on the Azure OpenAI Connector to interact with your GPT-4o deployment.</a:t>
            </a:r>
          </a:p>
        </p:txBody>
      </p:sp>
      <p:sp>
        <p:nvSpPr>
          <p:cNvPr id="4" name="Slide Number Placeholder 3">
            <a:extLst>
              <a:ext uri="{FF2B5EF4-FFF2-40B4-BE49-F238E27FC236}">
                <a16:creationId xmlns:a16="http://schemas.microsoft.com/office/drawing/2014/main" id="{91A196E2-47A1-833E-2F0D-05A5C46C31E6}"/>
              </a:ext>
            </a:extLst>
          </p:cNvPr>
          <p:cNvSpPr>
            <a:spLocks noGrp="1"/>
          </p:cNvSpPr>
          <p:nvPr>
            <p:ph type="sldNum" sz="quarter" idx="5"/>
          </p:nvPr>
        </p:nvSpPr>
        <p:spPr/>
        <p:txBody>
          <a:bodyPr/>
          <a:lstStyle/>
          <a:p>
            <a:fld id="{AB6DBA25-EEB1-46C0-8126-D5B74A701FA7}" type="slidenum">
              <a:rPr lang="en-US" smtClean="0"/>
              <a:t>17</a:t>
            </a:fld>
            <a:endParaRPr lang="en-US"/>
          </a:p>
        </p:txBody>
      </p:sp>
    </p:spTree>
    <p:extLst>
      <p:ext uri="{BB962C8B-B14F-4D97-AF65-F5344CB8AC3E}">
        <p14:creationId xmlns:p14="http://schemas.microsoft.com/office/powerpoint/2010/main" val="1056610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34CA1-5EA8-754B-B4FB-82566D6C2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0B8EF2-DEDF-40CB-152D-5DA08FC447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06942B-F13F-806C-AAC8-80D6B80F1115}"/>
              </a:ext>
            </a:extLst>
          </p:cNvPr>
          <p:cNvSpPr>
            <a:spLocks noGrp="1"/>
          </p:cNvSpPr>
          <p:nvPr>
            <p:ph type="body" idx="1"/>
          </p:nvPr>
        </p:nvSpPr>
        <p:spPr/>
        <p:txBody>
          <a:bodyPr/>
          <a:lstStyle/>
          <a:p>
            <a:pPr defTabSz="949147">
              <a:lnSpc>
                <a:spcPct val="100000"/>
              </a:lnSpc>
              <a:spcAft>
                <a:spcPts val="0"/>
              </a:spcAft>
              <a:defRPr/>
            </a:pPr>
            <a:r>
              <a:rPr lang="en-US" dirty="0"/>
              <a:t>As you can see in this conceptual code snippet, initializing the Kernel and loading a Semantic Function is quite straightforward. We provide our Azure OpenAI credentials and then define a function simply by giving it a prompt. This function can then be called like any other method in our .NET code.</a:t>
            </a:r>
          </a:p>
        </p:txBody>
      </p:sp>
      <p:sp>
        <p:nvSpPr>
          <p:cNvPr id="4" name="Slide Number Placeholder 3">
            <a:extLst>
              <a:ext uri="{FF2B5EF4-FFF2-40B4-BE49-F238E27FC236}">
                <a16:creationId xmlns:a16="http://schemas.microsoft.com/office/drawing/2014/main" id="{3C2841C5-8CCD-097D-5926-FE2DB91C9FC4}"/>
              </a:ext>
            </a:extLst>
          </p:cNvPr>
          <p:cNvSpPr>
            <a:spLocks noGrp="1"/>
          </p:cNvSpPr>
          <p:nvPr>
            <p:ph type="sldNum" sz="quarter" idx="5"/>
          </p:nvPr>
        </p:nvSpPr>
        <p:spPr/>
        <p:txBody>
          <a:bodyPr/>
          <a:lstStyle/>
          <a:p>
            <a:fld id="{AB6DBA25-EEB1-46C0-8126-D5B74A701FA7}" type="slidenum">
              <a:rPr lang="en-US" smtClean="0"/>
              <a:t>18</a:t>
            </a:fld>
            <a:endParaRPr lang="en-US"/>
          </a:p>
        </p:txBody>
      </p:sp>
    </p:spTree>
    <p:extLst>
      <p:ext uri="{BB962C8B-B14F-4D97-AF65-F5344CB8AC3E}">
        <p14:creationId xmlns:p14="http://schemas.microsoft.com/office/powerpoint/2010/main" val="1546814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C9C7B-0369-2527-8D61-3AF408D81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5A13BA-1C23-5E89-CFC5-40B596D55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4A9180-8CFD-54FA-999E-A7438D4093B0}"/>
              </a:ext>
            </a:extLst>
          </p:cNvPr>
          <p:cNvSpPr>
            <a:spLocks noGrp="1"/>
          </p:cNvSpPr>
          <p:nvPr>
            <p:ph type="body" idx="1"/>
          </p:nvPr>
        </p:nvSpPr>
        <p:spPr/>
        <p:txBody>
          <a:bodyPr/>
          <a:lstStyle/>
          <a:p>
            <a:pPr defTabSz="949147">
              <a:lnSpc>
                <a:spcPct val="100000"/>
              </a:lnSpc>
              <a:spcAft>
                <a:spcPts val="0"/>
              </a:spcAft>
              <a:defRPr/>
            </a:pPr>
            <a:r>
              <a:rPr lang="en-US" dirty="0"/>
              <a:t>As you can see in this conceptual code snippet, initializing the Kernel and loading a Semantic Function is quite straightforward. We provide our Azure OpenAI credentials and then define a function simply by giving it a prompt. This function can then be called like any other method in our .NET code.</a:t>
            </a:r>
          </a:p>
        </p:txBody>
      </p:sp>
      <p:sp>
        <p:nvSpPr>
          <p:cNvPr id="4" name="Slide Number Placeholder 3">
            <a:extLst>
              <a:ext uri="{FF2B5EF4-FFF2-40B4-BE49-F238E27FC236}">
                <a16:creationId xmlns:a16="http://schemas.microsoft.com/office/drawing/2014/main" id="{99F28A75-13BA-78C7-0603-251ACDFDBE0B}"/>
              </a:ext>
            </a:extLst>
          </p:cNvPr>
          <p:cNvSpPr>
            <a:spLocks noGrp="1"/>
          </p:cNvSpPr>
          <p:nvPr>
            <p:ph type="sldNum" sz="quarter" idx="5"/>
          </p:nvPr>
        </p:nvSpPr>
        <p:spPr/>
        <p:txBody>
          <a:bodyPr/>
          <a:lstStyle/>
          <a:p>
            <a:fld id="{AB6DBA25-EEB1-46C0-8126-D5B74A701FA7}" type="slidenum">
              <a:rPr lang="en-US" smtClean="0"/>
              <a:t>19</a:t>
            </a:fld>
            <a:endParaRPr lang="en-US"/>
          </a:p>
        </p:txBody>
      </p:sp>
    </p:spTree>
    <p:extLst>
      <p:ext uri="{BB962C8B-B14F-4D97-AF65-F5344CB8AC3E}">
        <p14:creationId xmlns:p14="http://schemas.microsoft.com/office/powerpoint/2010/main" val="3160165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966164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German Enigma machine was once an unbreakable cipher, shrouding military secrets in an impenetrable code. As World War II raged, mathematician Alan Turing, alongside a brilliant team at Bletchley Park, deciphered its mysteries using the first real steps toward automated computation. Turing's electromechanical "Bombe" machine systematically tested possible solutions, accelerating the code-breaking process and laying the foundation for modern computing. His work not only changed the tide of war but also ignited the spark of artificial intelligence—the idea that machines could learn, adapt, and think in structured ways.</a:t>
            </a:r>
          </a:p>
          <a:p>
            <a:endParaRPr lang="en-US" dirty="0"/>
          </a:p>
          <a:p>
            <a:r>
              <a:rPr lang="en-US" dirty="0"/>
              <a:t>Turing later posed a groundbreaking question: "Can machines think?" His vision for intelligent systems led to early models of machine learning, where algorithms could analyze data and improve over time. Researchers built on this concept, creating neural networks and decision trees that mimicked the way humans processed information. The seeds of autonomous reasoning were planted, allowing machines to sift through massive amounts of information and make informed predictions. These early steps evolved into the foundations of agentic AI—systems that operate independently, make decisions, and even exhibit creativity in problem-solving.</a:t>
            </a:r>
          </a:p>
          <a:p>
            <a:endParaRPr lang="en-US" dirty="0"/>
          </a:p>
          <a:p>
            <a:r>
              <a:rPr lang="en-US" dirty="0"/>
              <a:t>Today, AI agents like Copilot, self-driving cars, and digital assistants function with remarkable autonomy, tracing their lineage back to the intellectual battles fought in wartime Britain. What started as a desperate effort to outmaneuver enemy encryption has transformed into intelligent systems that shape industries, redefine creativity, and push the boundaries of machine capability. Turing’s legacy lives on—not just in computation, but in the very essence of AI itself.</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2D6AD-318F-4883-A975-7824EF9B72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08583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8ACCF-6A0B-E61D-A830-724DCE991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7DBE4-0409-18CE-2C0D-931E5D4ADE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556FBE-BB33-ED22-8C86-ED235EED8A86}"/>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E21BADF-2358-835D-3087-05DF4710C4C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001F0B8-57CA-25AC-2C64-57747D04388D}"/>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40B2EBF-2BE3-E3C8-F971-91F0F0972741}"/>
              </a:ext>
            </a:extLst>
          </p:cNvPr>
          <p:cNvSpPr>
            <a:spLocks noGrp="1"/>
          </p:cNvSpPr>
          <p:nvPr>
            <p:ph type="dt" idx="1"/>
          </p:nvPr>
        </p:nvSpPr>
        <p:spPr/>
        <p:txBody>
          <a:bodyPr/>
          <a:lstStyle/>
          <a:p>
            <a:fld id="{386CE63F-9E7F-4C04-9D0D-FCA25A8E9E86}" type="datetime8">
              <a:rPr lang="en-US" smtClean="0"/>
              <a:t>5/27/2025 9:30 AM</a:t>
            </a:fld>
            <a:endParaRPr lang="en-US"/>
          </a:p>
        </p:txBody>
      </p:sp>
      <p:sp>
        <p:nvSpPr>
          <p:cNvPr id="7" name="Slide Number Placeholder 6">
            <a:extLst>
              <a:ext uri="{FF2B5EF4-FFF2-40B4-BE49-F238E27FC236}">
                <a16:creationId xmlns:a16="http://schemas.microsoft.com/office/drawing/2014/main" id="{C2F0E5AF-8A93-B978-E39E-21540FD17986}"/>
              </a:ext>
            </a:extLst>
          </p:cNvPr>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481008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E8CDE-E7DA-DC35-A899-AB21FC960F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9724D7-C9EB-E552-AFD4-6C2DE59A28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C96998-EAD4-AFE6-919A-62C16265BC97}"/>
              </a:ext>
            </a:extLst>
          </p:cNvPr>
          <p:cNvSpPr>
            <a:spLocks noGrp="1"/>
          </p:cNvSpPr>
          <p:nvPr>
            <p:ph type="body" idx="1"/>
          </p:nvPr>
        </p:nvSpPr>
        <p:spPr/>
        <p:txBody>
          <a:bodyPr/>
          <a:lstStyle/>
          <a:p>
            <a:r>
              <a:rPr lang="en-US" dirty="0"/>
              <a:t>Yes you can put your secrets into Azure Key Vault so that it’s nowhere in your code</a:t>
            </a:r>
          </a:p>
          <a:p>
            <a:endParaRPr lang="en-US" dirty="0"/>
          </a:p>
        </p:txBody>
      </p:sp>
      <p:sp>
        <p:nvSpPr>
          <p:cNvPr id="4" name="Header Placeholder 3">
            <a:extLst>
              <a:ext uri="{FF2B5EF4-FFF2-40B4-BE49-F238E27FC236}">
                <a16:creationId xmlns:a16="http://schemas.microsoft.com/office/drawing/2014/main" id="{C15915C0-A998-1E4D-1F93-59EF842EF1F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0516C71-9864-8CBF-03F2-ED426126FA77}"/>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A5E5460-1916-CD74-0A07-3DA58EB69458}"/>
              </a:ext>
            </a:extLst>
          </p:cNvPr>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a:extLst>
              <a:ext uri="{FF2B5EF4-FFF2-40B4-BE49-F238E27FC236}">
                <a16:creationId xmlns:a16="http://schemas.microsoft.com/office/drawing/2014/main" id="{992FA638-60B0-B1EB-B24F-6C65ADBE9364}"/>
              </a:ext>
            </a:extLst>
          </p:cNvPr>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897113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356B7-9B06-3810-5716-6B77A125A8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8548EA-A743-6411-A477-BE62316CC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F427B8-5D96-EE88-B841-E4D5AE5276C1}"/>
              </a:ext>
            </a:extLst>
          </p:cNvPr>
          <p:cNvSpPr>
            <a:spLocks noGrp="1"/>
          </p:cNvSpPr>
          <p:nvPr>
            <p:ph type="body" idx="1"/>
          </p:nvPr>
        </p:nvSpPr>
        <p:spPr/>
        <p:txBody>
          <a:bodyPr/>
          <a:lstStyle/>
          <a:p>
            <a:r>
              <a:rPr lang="en-US" dirty="0"/>
              <a:t>Use SK to turn a console app with a few plugins into an MCP server</a:t>
            </a:r>
          </a:p>
        </p:txBody>
      </p:sp>
      <p:sp>
        <p:nvSpPr>
          <p:cNvPr id="4" name="Header Placeholder 3">
            <a:extLst>
              <a:ext uri="{FF2B5EF4-FFF2-40B4-BE49-F238E27FC236}">
                <a16:creationId xmlns:a16="http://schemas.microsoft.com/office/drawing/2014/main" id="{AE5805B5-A3FA-4155-15B3-26DFB1ECD52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CA0F068-3BAD-7C00-6B4A-96DF81694BC0}"/>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CD98512-E26E-5023-F68D-43B9A84905E9}"/>
              </a:ext>
            </a:extLst>
          </p:cNvPr>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a:extLst>
              <a:ext uri="{FF2B5EF4-FFF2-40B4-BE49-F238E27FC236}">
                <a16:creationId xmlns:a16="http://schemas.microsoft.com/office/drawing/2014/main" id="{E58950D9-89B9-5927-C03F-B2CA983CB9F6}"/>
              </a:ext>
            </a:extLst>
          </p:cNvPr>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745670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should developers like us be excited about Semantic Kernel? The benefits are numerous and directly address many of the challenges and opportunities within the public sector.</a:t>
            </a:r>
          </a:p>
          <a:p>
            <a:endParaRPr lang="en-US" dirty="0"/>
          </a:p>
          <a:p>
            <a:r>
              <a:rPr lang="en-US" dirty="0"/>
              <a:t>Firstly, it can significantly </a:t>
            </a:r>
            <a:r>
              <a:rPr lang="en-US" b="1" dirty="0"/>
              <a:t>enhance citizen services</a:t>
            </a:r>
            <a:r>
              <a:rPr lang="en-US" dirty="0"/>
              <a:t>. Imagine building intelligent chatbots that can understand complex inquiries, provide accurate information, and guide citizens through processes, all in natural language. This improves accessibility and reduces the burden on human agents.</a:t>
            </a:r>
          </a:p>
          <a:p>
            <a:endParaRPr lang="en-US" dirty="0"/>
          </a:p>
          <a:p>
            <a:r>
              <a:rPr lang="en-US" dirty="0"/>
              <a:t>Secondly, it can lead to </a:t>
            </a:r>
            <a:r>
              <a:rPr lang="en-US" b="1" dirty="0"/>
              <a:t>improved efficiency</a:t>
            </a:r>
            <a:r>
              <a:rPr lang="en-US" dirty="0"/>
              <a:t>. Think about automating the analysis of large volumes of documents, extracting key information from reports, or streamlining complex workflows that currently involve manual steps. Semantic Kernel can be a powerful tool for automation.</a:t>
            </a:r>
          </a:p>
          <a:p>
            <a:endParaRPr lang="en-US" dirty="0"/>
          </a:p>
          <a:p>
            <a:r>
              <a:rPr lang="en-US" dirty="0"/>
              <a:t>It also opens doors for </a:t>
            </a:r>
            <a:r>
              <a:rPr lang="en-US" b="1" dirty="0"/>
              <a:t>data analysis and insights</a:t>
            </a:r>
            <a:r>
              <a:rPr lang="en-US" dirty="0"/>
              <a:t>. You can leverage LLMs to perform sentiment analysis on citizen feedback, identify emerging trends in data, and generate insightful reports that can inform policy decisions.</a:t>
            </a:r>
          </a:p>
          <a:p>
            <a:endParaRPr lang="en-US" dirty="0"/>
          </a:p>
          <a:p>
            <a:r>
              <a:rPr lang="en-US" dirty="0"/>
              <a:t>Furthermore, by enabling natural language understanding, Semantic Kernel can contribute to </a:t>
            </a:r>
            <a:r>
              <a:rPr lang="en-US" b="1" dirty="0"/>
              <a:t>accessibility and inclusivity</a:t>
            </a:r>
            <a:r>
              <a:rPr lang="en-US" dirty="0"/>
              <a:t> in your applications.</a:t>
            </a:r>
          </a:p>
          <a:p>
            <a:endParaRPr lang="en-US" dirty="0"/>
          </a:p>
          <a:p>
            <a:r>
              <a:rPr lang="en-US" dirty="0"/>
              <a:t>Crucially, it's designed for </a:t>
            </a:r>
            <a:r>
              <a:rPr lang="en-US" b="1" dirty="0"/>
              <a:t>integration with existing systems</a:t>
            </a:r>
            <a:r>
              <a:rPr lang="en-US" dirty="0"/>
              <a:t>. You can seamlessly connect these new AI capabilities with your current .NET applications and government databases, leveraging your existing infrastructure.</a:t>
            </a:r>
          </a:p>
          <a:p>
            <a:endParaRPr lang="en-US" dirty="0"/>
          </a:p>
          <a:p>
            <a:r>
              <a:rPr lang="en-US" dirty="0"/>
              <a:t>Finally, and this is a critical point for government, while Semantic Kernel facilitates AI integration, it's paramount to emphasize </a:t>
            </a:r>
            <a:r>
              <a:rPr lang="en-US" b="1" dirty="0"/>
              <a:t>security and compliance</a:t>
            </a:r>
            <a:r>
              <a:rPr lang="en-US" dirty="0"/>
              <a:t>. When working with LLMs and sensitive government data, you must carefully consider data privacy, security protocols, and all relevant government regulations. Semantic Kernel provides the tools, but responsible implementation and adherence to best practices are essential.</a:t>
            </a:r>
          </a:p>
          <a:p>
            <a:endParaRPr lang="en-US" dirty="0"/>
          </a:p>
          <a:p>
            <a:r>
              <a:rPr lang="en-US" dirty="0"/>
              <a:t>By embracing Semantic Kernel, you can build more intelligent, efficient, and citizen-centric government applications right within your familiar .NET environment."</a:t>
            </a:r>
          </a:p>
          <a:p>
            <a:endParaRPr lang="en-US" dirty="0"/>
          </a:p>
          <a:p>
            <a:r>
              <a:rPr lang="en-US" dirty="0"/>
              <a:t>Now, we're ready to move on to the live demonstration where you'll see these concepts in action with a scenario relevant to the work you do every day.</a:t>
            </a:r>
          </a:p>
        </p:txBody>
      </p:sp>
      <p:sp>
        <p:nvSpPr>
          <p:cNvPr id="4" name="Slide Number Placeholder 3"/>
          <p:cNvSpPr>
            <a:spLocks noGrp="1"/>
          </p:cNvSpPr>
          <p:nvPr>
            <p:ph type="sldNum" sz="quarter" idx="5"/>
          </p:nvPr>
        </p:nvSpPr>
        <p:spPr/>
        <p:txBody>
          <a:bodyPr/>
          <a:lstStyle/>
          <a:p>
            <a:fld id="{AB6DBA25-EEB1-46C0-8126-D5B74A701FA7}" type="slidenum">
              <a:rPr lang="en-US" smtClean="0"/>
              <a:t>24</a:t>
            </a:fld>
            <a:endParaRPr lang="en-US"/>
          </a:p>
        </p:txBody>
      </p:sp>
    </p:spTree>
    <p:extLst>
      <p:ext uri="{BB962C8B-B14F-4D97-AF65-F5344CB8AC3E}">
        <p14:creationId xmlns:p14="http://schemas.microsoft.com/office/powerpoint/2010/main" val="1315956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B8F2D-137B-E320-E789-D736BA0F74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18A77-D839-1B23-5AE1-FB26C1CD16C9}"/>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BB23682E-69B8-6158-F770-C10CE45B9F9F}"/>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AE8743A5-13F3-114A-5994-78587903A098}"/>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FA14CFE6-1500-8144-60C9-F7BDBD1CF9B7}"/>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2D585BA-99AB-6DE8-15C9-A070091D6137}"/>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5/27/2025 8:20 AM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A11F5272-ABE8-4D43-A98A-AC840B638994}"/>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25</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1234032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342AA-9FA2-6FB5-D9B0-F2A16D4DE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E8F406-E3E2-ADA8-F7E7-5884D27228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2E84DC-3438-08FC-AE43-7813B76F298D}"/>
              </a:ext>
            </a:extLst>
          </p:cNvPr>
          <p:cNvSpPr>
            <a:spLocks noGrp="1"/>
          </p:cNvSpPr>
          <p:nvPr>
            <p:ph type="body" idx="1"/>
          </p:nvPr>
        </p:nvSpPr>
        <p:spPr/>
        <p:txBody>
          <a:bodyPr/>
          <a:lstStyle/>
          <a:p>
            <a:r>
              <a:rPr lang="en-US" sz="1000" dirty="0"/>
              <a:t>Now, let's delve into a critical aspect of building truly intelligent and engaging AI applications: </a:t>
            </a:r>
            <a:r>
              <a:rPr lang="en-US" sz="1000" b="1" dirty="0"/>
              <a:t>context</a:t>
            </a:r>
            <a:r>
              <a:rPr lang="en-US" sz="1000" dirty="0"/>
              <a:t>. In any conversation, remembering what was said before is key to understanding and responding appropriately. The same holds true for our interactions with Language Models.</a:t>
            </a:r>
          </a:p>
          <a:p>
            <a:endParaRPr lang="en-US" sz="1000" b="1" dirty="0"/>
          </a:p>
          <a:p>
            <a:r>
              <a:rPr lang="en-US" sz="1000" b="1" dirty="0"/>
              <a:t>Context</a:t>
            </a:r>
            <a:r>
              <a:rPr lang="en-US" sz="1000" dirty="0"/>
              <a:t> encompasses all the information we provide to the AI in a single turn – this includes the user's current input, but also any relevant past turns in the conversation, external data we might feed in, and specific instructions.</a:t>
            </a:r>
          </a:p>
          <a:p>
            <a:endParaRPr lang="en-US" sz="1000" dirty="0"/>
          </a:p>
          <a:p>
            <a:r>
              <a:rPr lang="en-US" sz="1000" dirty="0"/>
              <a:t>Why is this </a:t>
            </a:r>
            <a:r>
              <a:rPr lang="en-US" sz="1000" b="1" dirty="0"/>
              <a:t>crucial</a:t>
            </a:r>
            <a:r>
              <a:rPr lang="en-US" sz="1000" dirty="0"/>
              <a:t>? Because without context, the AI operates in a vacuum. It can't provide coherent follow-ups, remember user preferences, or understand the nuances of an ongoing discussion. Effective context management is what allows for truly meaningful and personalized interactions.</a:t>
            </a:r>
          </a:p>
          <a:p>
            <a:endParaRPr lang="en-US" sz="1000" dirty="0"/>
          </a:p>
          <a:p>
            <a:r>
              <a:rPr lang="en-US" sz="1000" dirty="0"/>
              <a:t>However, there's a significant </a:t>
            </a:r>
            <a:r>
              <a:rPr lang="en-US" sz="1000" b="1" dirty="0"/>
              <a:t>challenge</a:t>
            </a:r>
            <a:r>
              <a:rPr lang="en-US" sz="1000" dirty="0"/>
              <a:t>: Language Models have a </a:t>
            </a:r>
            <a:r>
              <a:rPr lang="en-US" sz="1000" b="1" dirty="0"/>
              <a:t>finite context window</a:t>
            </a:r>
            <a:r>
              <a:rPr lang="en-US" sz="1000" dirty="0"/>
              <a:t> – a limit on the amount of text they can process at any given time. Exceeding this limit can lead to errors, truncated information, or simply poorer quality responses as the AI 'forgets' earlier parts of the conversation.</a:t>
            </a:r>
          </a:p>
          <a:p>
            <a:endParaRPr lang="en-US" sz="1000" dirty="0"/>
          </a:p>
          <a:p>
            <a:r>
              <a:rPr lang="en-US" sz="1000" dirty="0"/>
              <a:t>Therefore, the art of building robust AI applications lies in </a:t>
            </a:r>
            <a:r>
              <a:rPr lang="en-US" sz="1000" b="1" dirty="0"/>
              <a:t>effectively managing this context</a:t>
            </a:r>
            <a:r>
              <a:rPr lang="en-US" sz="1000" dirty="0"/>
              <a:t> – ensuring we provide enough relevant information without overwhelming the model or exceeding its limitations. This is where the principles of Model Context Protocol come into play</a:t>
            </a:r>
          </a:p>
        </p:txBody>
      </p:sp>
      <p:sp>
        <p:nvSpPr>
          <p:cNvPr id="4" name="Slide Number Placeholder 3">
            <a:extLst>
              <a:ext uri="{FF2B5EF4-FFF2-40B4-BE49-F238E27FC236}">
                <a16:creationId xmlns:a16="http://schemas.microsoft.com/office/drawing/2014/main" id="{6D4CE274-5BF8-16D4-0BAE-18B6A2730C49}"/>
              </a:ext>
            </a:extLst>
          </p:cNvPr>
          <p:cNvSpPr>
            <a:spLocks noGrp="1"/>
          </p:cNvSpPr>
          <p:nvPr>
            <p:ph type="sldNum" sz="quarter" idx="5"/>
          </p:nvPr>
        </p:nvSpPr>
        <p:spPr/>
        <p:txBody>
          <a:bodyPr/>
          <a:lstStyle/>
          <a:p>
            <a:pPr defTabSz="949147">
              <a:defRPr/>
            </a:pPr>
            <a:fld id="{E2D1CED4-A7C6-4497-A7B3-283CC61C59B8}" type="slidenum">
              <a:rPr lang="en-US">
                <a:solidFill>
                  <a:prstClr val="black"/>
                </a:solidFill>
                <a:latin typeface="Aptos" panose="02110004020202020204"/>
              </a:rPr>
              <a:pPr defTabSz="949147">
                <a:defRPr/>
              </a:pPr>
              <a:t>26</a:t>
            </a:fld>
            <a:endParaRPr lang="en-US">
              <a:solidFill>
                <a:prstClr val="black"/>
              </a:solidFill>
              <a:latin typeface="Aptos" panose="02110004020202020204"/>
            </a:endParaRPr>
          </a:p>
        </p:txBody>
      </p:sp>
    </p:spTree>
    <p:extLst>
      <p:ext uri="{BB962C8B-B14F-4D97-AF65-F5344CB8AC3E}">
        <p14:creationId xmlns:p14="http://schemas.microsoft.com/office/powerpoint/2010/main" val="77736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ACD36-3070-7464-A578-25AC789C8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0F9C58-0B47-1DB3-E724-FDD1CD5D5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BC7E9C-025F-0532-5776-152EF0B3B421}"/>
              </a:ext>
            </a:extLst>
          </p:cNvPr>
          <p:cNvSpPr>
            <a:spLocks noGrp="1"/>
          </p:cNvSpPr>
          <p:nvPr>
            <p:ph type="body" idx="1"/>
          </p:nvPr>
        </p:nvSpPr>
        <p:spPr/>
        <p:txBody>
          <a:bodyPr/>
          <a:lstStyle/>
          <a:p>
            <a:r>
              <a:rPr lang="en-US" sz="900" dirty="0"/>
              <a:t>So, how do we tackle this challenge of context management? This leads us to the </a:t>
            </a:r>
            <a:r>
              <a:rPr lang="en-US" sz="900" b="1" dirty="0"/>
              <a:t>Model Context Protocol</a:t>
            </a:r>
            <a:r>
              <a:rPr lang="en-US" sz="900" dirty="0"/>
              <a:t>, or MCP. Now, MCP isn't a rigid, universally adopted standard </a:t>
            </a:r>
            <a:r>
              <a:rPr lang="en-US" sz="900" i="1" dirty="0"/>
              <a:t>yet</a:t>
            </a:r>
            <a:r>
              <a:rPr lang="en-US" sz="900" dirty="0"/>
              <a:t>, but rather a set of </a:t>
            </a:r>
            <a:r>
              <a:rPr lang="en-US" sz="900" b="1" dirty="0"/>
              <a:t>guiding principles</a:t>
            </a:r>
            <a:r>
              <a:rPr lang="en-US" sz="900" dirty="0"/>
              <a:t> and best practices for structuring and optimizing the conversational input we provide to Language Models. Think of it as a set of guidelines for being a good conversational partner with AI.</a:t>
            </a:r>
          </a:p>
          <a:p>
            <a:endParaRPr lang="en-US" sz="900" dirty="0"/>
          </a:p>
          <a:p>
            <a:r>
              <a:rPr lang="en-US" sz="900" dirty="0"/>
              <a:t>Here are some key </a:t>
            </a:r>
            <a:r>
              <a:rPr lang="en-US" sz="900" b="1" dirty="0"/>
              <a:t>principles</a:t>
            </a:r>
            <a:r>
              <a:rPr lang="en-US" sz="900" dirty="0"/>
              <a:t> of MCP:</a:t>
            </a:r>
          </a:p>
          <a:p>
            <a:endParaRPr lang="en-US" sz="900" b="1" dirty="0"/>
          </a:p>
          <a:p>
            <a:r>
              <a:rPr lang="en-US" sz="900" b="1" dirty="0"/>
              <a:t>Clarity and Structure:</a:t>
            </a:r>
            <a:r>
              <a:rPr lang="en-US" sz="900" dirty="0"/>
              <a:t> Organize your context logically. Separate user turns from bot responses, clearly delineate any external data, and provide metadata where necessary.</a:t>
            </a:r>
          </a:p>
          <a:p>
            <a:endParaRPr lang="en-US" sz="900" b="1" dirty="0"/>
          </a:p>
          <a:p>
            <a:r>
              <a:rPr lang="en-US" sz="900" b="1" dirty="0"/>
              <a:t>Relevance:</a:t>
            </a:r>
            <a:r>
              <a:rPr lang="en-US" sz="900" dirty="0"/>
              <a:t> Be selective. Include only the information that is truly pertinent to the current turn. Don't just dump the entire conversation history if only the last few turns are relevant.</a:t>
            </a:r>
          </a:p>
          <a:p>
            <a:endParaRPr lang="en-US" sz="900" b="1" dirty="0"/>
          </a:p>
          <a:p>
            <a:r>
              <a:rPr lang="en-US" sz="900" b="1" dirty="0"/>
              <a:t>Conciseness:</a:t>
            </a:r>
            <a:r>
              <a:rPr lang="en-US" sz="900" dirty="0"/>
              <a:t> Be mindful of the context window. Employ techniques like summarization to condense long passages or truncate less important information when necessary.</a:t>
            </a:r>
          </a:p>
          <a:p>
            <a:endParaRPr lang="en-US" sz="900" b="1" dirty="0"/>
          </a:p>
          <a:p>
            <a:r>
              <a:rPr lang="en-US" sz="900" b="1" dirty="0"/>
              <a:t>Temporal Awareness:</a:t>
            </a:r>
            <a:r>
              <a:rPr lang="en-US" sz="900" dirty="0"/>
              <a:t> Strategically manage the conversation history. Decide how many past turns to include and how to represent them.</a:t>
            </a:r>
          </a:p>
          <a:p>
            <a:endParaRPr lang="en-US" sz="900" b="1" dirty="0"/>
          </a:p>
          <a:p>
            <a:r>
              <a:rPr lang="en-US" sz="900" b="1" dirty="0"/>
              <a:t>Source Attribution (if applicable):</a:t>
            </a:r>
            <a:r>
              <a:rPr lang="en-US" sz="900" dirty="0"/>
              <a:t> If you're injecting information from external sources, it can be helpful to indicate where that information came from.</a:t>
            </a:r>
          </a:p>
          <a:p>
            <a:r>
              <a:rPr lang="en-US" sz="900" dirty="0"/>
              <a:t>By adhering to these principles, we can achieve several </a:t>
            </a:r>
            <a:r>
              <a:rPr lang="en-US" sz="900" b="1" dirty="0"/>
              <a:t>benefits</a:t>
            </a:r>
            <a:r>
              <a:rPr lang="en-US" sz="900" dirty="0"/>
              <a:t>: We'll see improved response quality as the AI has the right information at its fingertips, we can reduce our token usage and potentially save on costs, our applications will be better at handling long and complex conversations, and ultimately, we'll build more reliable and user-friendly experiences.</a:t>
            </a:r>
          </a:p>
        </p:txBody>
      </p:sp>
      <p:sp>
        <p:nvSpPr>
          <p:cNvPr id="4" name="Header Placeholder 3">
            <a:extLst>
              <a:ext uri="{FF2B5EF4-FFF2-40B4-BE49-F238E27FC236}">
                <a16:creationId xmlns:a16="http://schemas.microsoft.com/office/drawing/2014/main" id="{759B7174-3439-BE38-95C9-520AE2B8241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75FB6E6-017D-8BA3-3005-3744DF58CA54}"/>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D7825BA-564F-7171-52A1-06C6C5B7433B}"/>
              </a:ext>
            </a:extLst>
          </p:cNvPr>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a:extLst>
              <a:ext uri="{FF2B5EF4-FFF2-40B4-BE49-F238E27FC236}">
                <a16:creationId xmlns:a16="http://schemas.microsoft.com/office/drawing/2014/main" id="{07843A85-7BA3-7804-B94F-CD10DB4804BF}"/>
              </a:ext>
            </a:extLst>
          </p:cNvPr>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290059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E236E-0C3C-5193-F19F-8DE2F5FCA1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2D08B-BF57-89B6-D9B4-A1BBAB52E4F8}"/>
              </a:ext>
            </a:extLst>
          </p:cNvPr>
          <p:cNvSpPr>
            <a:spLocks noGrp="1" noRot="1" noChangeAspect="1"/>
          </p:cNvSpPr>
          <p:nvPr>
            <p:ph type="sldImg"/>
          </p:nvPr>
        </p:nvSpPr>
        <p:spPr>
          <a:xfrm>
            <a:off x="746125" y="1181100"/>
            <a:ext cx="5670550" cy="3189288"/>
          </a:xfrm>
        </p:spPr>
      </p:sp>
      <p:sp>
        <p:nvSpPr>
          <p:cNvPr id="3" name="Notes Placeholder 2">
            <a:extLst>
              <a:ext uri="{FF2B5EF4-FFF2-40B4-BE49-F238E27FC236}">
                <a16:creationId xmlns:a16="http://schemas.microsoft.com/office/drawing/2014/main" id="{133C32A9-4D8E-302A-9C79-F9DE6B504060}"/>
              </a:ext>
            </a:extLst>
          </p:cNvPr>
          <p:cNvSpPr>
            <a:spLocks noGrp="1"/>
          </p:cNvSpPr>
          <p:nvPr>
            <p:ph type="body" idx="1"/>
          </p:nvPr>
        </p:nvSpPr>
        <p:spPr/>
        <p:txBody>
          <a:bodyPr/>
          <a:lstStyle/>
          <a:p>
            <a:r>
              <a:rPr lang="en-US" sz="900" dirty="0"/>
              <a:t>Your </a:t>
            </a:r>
            <a:r>
              <a:rPr lang="en-US" sz="900" b="1" dirty="0"/>
              <a:t>MCP Host</a:t>
            </a:r>
            <a:r>
              <a:rPr lang="en-US" sz="900" dirty="0"/>
              <a:t> is the application you interact with—say your IDE or a desktop AI tool. Embedded within that host is an </a:t>
            </a:r>
            <a:r>
              <a:rPr lang="en-US" sz="900" b="1" dirty="0"/>
              <a:t>MCP Client</a:t>
            </a:r>
            <a:r>
              <a:rPr lang="en-US" sz="900" dirty="0"/>
              <a:t>, a lightweight library that opens and maintains a dedicated channel to each </a:t>
            </a:r>
            <a:r>
              <a:rPr lang="en-US" sz="900" b="1" dirty="0"/>
              <a:t>MCP Server</a:t>
            </a:r>
            <a:r>
              <a:rPr lang="en-US" sz="900" dirty="0"/>
              <a:t> you register.</a:t>
            </a:r>
          </a:p>
          <a:p>
            <a:r>
              <a:rPr lang="en-US" sz="900" dirty="0"/>
              <a:t>Each </a:t>
            </a:r>
            <a:r>
              <a:rPr lang="en-US" sz="900" b="1" dirty="0"/>
              <a:t>MCP Server</a:t>
            </a:r>
            <a:r>
              <a:rPr lang="en-US" sz="900" dirty="0"/>
              <a:t> is a small process exposing a specific capability—like a summarization function, data lookup, or business-logic API—over the same JSON envelope. Servers can securely access </a:t>
            </a:r>
            <a:r>
              <a:rPr lang="en-US" sz="900" b="1" dirty="0"/>
              <a:t>Local Data Sources</a:t>
            </a:r>
            <a:r>
              <a:rPr lang="en-US" sz="900" dirty="0"/>
              <a:t> (files, databases, private APIs) without giving the host direct file-system or database credentials, and they can also reach </a:t>
            </a:r>
            <a:r>
              <a:rPr lang="en-US" sz="900" b="1" dirty="0"/>
              <a:t>Remote Services</a:t>
            </a:r>
            <a:r>
              <a:rPr lang="en-US" sz="900" dirty="0"/>
              <a:t> on the internet.</a:t>
            </a:r>
          </a:p>
          <a:p>
            <a:r>
              <a:rPr lang="en-US" sz="900" dirty="0"/>
              <a:t>From a developer’s perspective, MCP means you write one uniform protocol client in your host, then spin up or hook into any number of servers—local or remote—and orchestrate them all through the same JSON-over-HTTP/WS interface. This makes building complex, multi-step agent workflows that blend local and external data seamless and consistent.</a:t>
            </a:r>
          </a:p>
        </p:txBody>
      </p:sp>
      <p:sp>
        <p:nvSpPr>
          <p:cNvPr id="4" name="Slide Number Placeholder 3">
            <a:extLst>
              <a:ext uri="{FF2B5EF4-FFF2-40B4-BE49-F238E27FC236}">
                <a16:creationId xmlns:a16="http://schemas.microsoft.com/office/drawing/2014/main" id="{851F0322-74A7-0246-3505-7DFB235697C5}"/>
              </a:ext>
            </a:extLst>
          </p:cNvPr>
          <p:cNvSpPr>
            <a:spLocks noGrp="1"/>
          </p:cNvSpPr>
          <p:nvPr>
            <p:ph type="sldNum" sz="quarter" idx="5"/>
          </p:nvPr>
        </p:nvSpPr>
        <p:spPr/>
        <p:txBody>
          <a:bodyPr/>
          <a:lstStyle/>
          <a:p>
            <a:pPr marL="0" marR="0" lvl="0" indent="0" algn="r" defTabSz="1003343" rtl="0" eaLnBrk="1" fontAlgn="auto" latinLnBrk="0" hangingPunct="1">
              <a:lnSpc>
                <a:spcPct val="100000"/>
              </a:lnSpc>
              <a:spcBef>
                <a:spcPts val="0"/>
              </a:spcBef>
              <a:spcAft>
                <a:spcPts val="0"/>
              </a:spcAft>
              <a:buClrTx/>
              <a:buSzTx/>
              <a:buFontTx/>
              <a:buNone/>
              <a:tabLst/>
              <a:defRPr/>
            </a:pPr>
            <a:fld id="{45D7C157-DE25-4690-BF75-39FF542F3A9A}" type="slidenum">
              <a:rPr kumimoji="0" lang="en-US" sz="13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1003343"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25530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58227-D51B-22AC-44DD-2475426AF3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38E94-2A35-3388-85F7-82FC47FB27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027857-A942-5DA0-FF0F-E0D9F7100AD4}"/>
              </a:ext>
            </a:extLst>
          </p:cNvPr>
          <p:cNvSpPr>
            <a:spLocks noGrp="1"/>
          </p:cNvSpPr>
          <p:nvPr>
            <p:ph type="body" idx="1"/>
          </p:nvPr>
        </p:nvSpPr>
        <p:spPr/>
        <p:txBody>
          <a:bodyPr/>
          <a:lstStyle/>
          <a:p>
            <a:r>
              <a:rPr lang="en-US" dirty="0"/>
              <a:t>Use SK to turn a console app with a few plugins into an MCP server</a:t>
            </a:r>
          </a:p>
        </p:txBody>
      </p:sp>
      <p:sp>
        <p:nvSpPr>
          <p:cNvPr id="4" name="Header Placeholder 3">
            <a:extLst>
              <a:ext uri="{FF2B5EF4-FFF2-40B4-BE49-F238E27FC236}">
                <a16:creationId xmlns:a16="http://schemas.microsoft.com/office/drawing/2014/main" id="{B20E6599-6E19-5390-96E9-31612D8091D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B72C4FA-67C8-2BA1-BAC8-59A8931953D3}"/>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B17B16B-F9CB-B970-A079-3653BAE841B4}"/>
              </a:ext>
            </a:extLst>
          </p:cNvPr>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a:extLst>
              <a:ext uri="{FF2B5EF4-FFF2-40B4-BE49-F238E27FC236}">
                <a16:creationId xmlns:a16="http://schemas.microsoft.com/office/drawing/2014/main" id="{89B533C6-D635-0E9B-A28D-998BED36C4FC}"/>
              </a:ext>
            </a:extLst>
          </p:cNvPr>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210089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2073A-FAD3-EBAD-F608-14046C78A2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C9ACD-AEAB-1146-4529-21426225BA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AE88A-C275-204D-296D-811C5B465A14}"/>
              </a:ext>
            </a:extLst>
          </p:cNvPr>
          <p:cNvSpPr>
            <a:spLocks noGrp="1"/>
          </p:cNvSpPr>
          <p:nvPr>
            <p:ph type="body" idx="1"/>
          </p:nvPr>
        </p:nvSpPr>
        <p:spPr/>
        <p:txBody>
          <a:bodyPr/>
          <a:lstStyle/>
          <a:p>
            <a:r>
              <a:rPr lang="en-US" dirty="0"/>
              <a:t>Use SK to turn a console app with a few plugins into an MCP server</a:t>
            </a:r>
          </a:p>
        </p:txBody>
      </p:sp>
      <p:sp>
        <p:nvSpPr>
          <p:cNvPr id="4" name="Header Placeholder 3">
            <a:extLst>
              <a:ext uri="{FF2B5EF4-FFF2-40B4-BE49-F238E27FC236}">
                <a16:creationId xmlns:a16="http://schemas.microsoft.com/office/drawing/2014/main" id="{76F63DE4-EC8E-0528-0A97-B1DC5B566F1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A22991A-EB3A-E055-3B09-B639F83B75B5}"/>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992E671-B356-0B0F-895C-3FBBAF4F6CE8}"/>
              </a:ext>
            </a:extLst>
          </p:cNvPr>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a:extLst>
              <a:ext uri="{FF2B5EF4-FFF2-40B4-BE49-F238E27FC236}">
                <a16:creationId xmlns:a16="http://schemas.microsoft.com/office/drawing/2014/main" id="{ACB81CF0-8735-55EB-6AAD-6257F5C6D1A5}"/>
              </a:ext>
            </a:extLst>
          </p:cNvPr>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550669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developers, this means a shift from writing individual functions to </a:t>
            </a:r>
            <a:r>
              <a:rPr lang="en-US" b="1" dirty="0"/>
              <a:t>managing AI-driven architectures that evolve and optimize themselves</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2D6AD-318F-4883-A975-7824EF9B72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39871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8A18A-5E1C-836F-3935-9DA2D1C3A7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1E0551-38B9-A93F-71D8-C850717C8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DB8205-D8BE-0E27-1A77-C6D89D9D75BB}"/>
              </a:ext>
            </a:extLst>
          </p:cNvPr>
          <p:cNvSpPr>
            <a:spLocks noGrp="1"/>
          </p:cNvSpPr>
          <p:nvPr>
            <p:ph type="body" idx="1"/>
          </p:nvPr>
        </p:nvSpPr>
        <p:spPr/>
        <p:txBody>
          <a:bodyPr/>
          <a:lstStyle/>
          <a:p>
            <a:r>
              <a:rPr lang="en-US" dirty="0"/>
              <a:t>Use SK to turn a console app with a few plugins into an MCP server</a:t>
            </a:r>
          </a:p>
        </p:txBody>
      </p:sp>
      <p:sp>
        <p:nvSpPr>
          <p:cNvPr id="4" name="Header Placeholder 3">
            <a:extLst>
              <a:ext uri="{FF2B5EF4-FFF2-40B4-BE49-F238E27FC236}">
                <a16:creationId xmlns:a16="http://schemas.microsoft.com/office/drawing/2014/main" id="{2179DE6E-A688-4BED-4C4A-714DD6F41B6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06D66E0-D15E-9351-DC18-000002690968}"/>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BA641B8-A5BD-F65F-E26F-394217B31BCF}"/>
              </a:ext>
            </a:extLst>
          </p:cNvPr>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a:extLst>
              <a:ext uri="{FF2B5EF4-FFF2-40B4-BE49-F238E27FC236}">
                <a16:creationId xmlns:a16="http://schemas.microsoft.com/office/drawing/2014/main" id="{D79F2684-DC9D-6752-83F0-97C63215090C}"/>
              </a:ext>
            </a:extLst>
          </p:cNvPr>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114091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81D6F-4D5C-4BEA-DAD6-A52B963CEB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800E2-6F42-7C7D-75DA-86C3E896CDB5}"/>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7A4DB13E-29BE-C1AA-2F78-F5C29223576A}"/>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8D1C886B-2951-ECB9-5BDB-D398C64C97C4}"/>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1BEFE3C8-241F-669D-DE33-80B227BDED88}"/>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FDFA094-D106-C371-D241-47AF95CBE2B7}"/>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5/27/2025 8:20 AM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90223558-8ACC-90AC-F41E-A4C3F0213005}"/>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32</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3025963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a:lnSpc>
                <a:spcPct val="107000"/>
              </a:lnSpc>
              <a:spcBef>
                <a:spcPts val="0"/>
              </a:spcBef>
              <a:spcAft>
                <a:spcPts val="800"/>
              </a:spcAft>
              <a:buFont typeface="Arial" panose="020B0604020202020204" pitchFamily="34" charset="0"/>
              <a:buNone/>
            </a:pPr>
            <a:r>
              <a:rPr lang="en-US" dirty="0"/>
              <a:t>Now let’s move on to the next logic step in the AI Agents journey. We’ve learned about the basics of communicating with your LLMs in Azure, but here’s where Azure really shines over anyone else in the game: A PaaS for your Agents.  Think App Services / Web App Services for your Agents.</a:t>
            </a:r>
          </a:p>
          <a:p>
            <a:pPr marL="0" marR="0" indent="0" algn="l">
              <a:lnSpc>
                <a:spcPct val="107000"/>
              </a:lnSpc>
              <a:spcBef>
                <a:spcPts val="0"/>
              </a:spcBef>
              <a:spcAft>
                <a:spcPts val="800"/>
              </a:spcAft>
              <a:buFont typeface="Arial" panose="020B0604020202020204" pitchFamily="34" charset="0"/>
              <a:buNone/>
            </a:pPr>
            <a:endParaRPr lang="en-US" dirty="0"/>
          </a:p>
          <a:p>
            <a:pPr marL="0" marR="0" indent="0" algn="l">
              <a:lnSpc>
                <a:spcPct val="107000"/>
              </a:lnSpc>
              <a:spcBef>
                <a:spcPts val="0"/>
              </a:spcBef>
              <a:spcAft>
                <a:spcPts val="800"/>
              </a:spcAft>
              <a:buFont typeface="Arial" panose="020B0604020202020204" pitchFamily="34" charset="0"/>
              <a:buNone/>
            </a:pPr>
            <a:r>
              <a:rPr lang="en-US" dirty="0"/>
              <a:t>Azure AI Foundry Agent Service, AAS (because we all love more acronyms) is essentially a dedicated factory for your agents, providing robust infrastructure and capabilities to run reliably in production… at scale.</a:t>
            </a:r>
            <a:br>
              <a:rPr lang="en-US" dirty="0"/>
            </a:br>
            <a:br>
              <a:rPr lang="en-US" dirty="0"/>
            </a:br>
            <a:r>
              <a:rPr lang="en-US" dirty="0"/>
              <a:t>- Firstly, it's all about </a:t>
            </a:r>
            <a:r>
              <a:rPr lang="en-US" b="1" dirty="0"/>
              <a:t>Production Readiness</a:t>
            </a:r>
            <a:r>
              <a:rPr lang="en-US" dirty="0"/>
              <a:t>. While Semantic Kernel is absolutely fantastic for rapid prototyping, developing your agent's core logic, and orchestrating interactions locally, Azure Agent Service provides that crucial </a:t>
            </a:r>
            <a:r>
              <a:rPr lang="en-US" i="1" dirty="0"/>
              <a:t>managed environment</a:t>
            </a:r>
            <a:r>
              <a:rPr lang="en-US" dirty="0"/>
              <a:t>. It's where your agents go when they need to operate at scale, handle real-world traffic, and run continuously without you manually babysitting them</a:t>
            </a:r>
            <a:br>
              <a:rPr lang="en-US" dirty="0"/>
            </a:br>
            <a:br>
              <a:rPr lang="en-US" dirty="0"/>
            </a:br>
            <a:r>
              <a:rPr lang="en-US" dirty="0"/>
              <a:t>- Secondly, it's about being part of a </a:t>
            </a:r>
            <a:r>
              <a:rPr lang="en-US" b="1" dirty="0"/>
              <a:t>Unified AI Platform</a:t>
            </a:r>
            <a:r>
              <a:rPr lang="en-US" dirty="0"/>
              <a:t>. AAS is a core component of Azure AI Foundry. This means it seamlessly integrates with other Azure AI services – like Azure OpenAI for your models, Azure AI Search for your RAG patterns, and Azure Functions for your custom tool logic. It’s a cohesive ecosystem designed for enterprise AI.</a:t>
            </a:r>
            <a:br>
              <a:rPr lang="en-US" dirty="0"/>
            </a:br>
            <a:br>
              <a:rPr lang="en-US" dirty="0"/>
            </a:br>
            <a:r>
              <a:rPr lang="en-US" dirty="0"/>
              <a:t>- And critically for us developers, it allows you to </a:t>
            </a:r>
            <a:r>
              <a:rPr lang="en-US" b="1" dirty="0"/>
              <a:t>Focus on Logic, Not Infrastructure</a:t>
            </a:r>
            <a:r>
              <a:rPr lang="en-US" dirty="0"/>
              <a:t>. We love writing C# code, solving business problems, and crafting elegant agent behaviors. We don't want to spend our time configuring Kubernetes clusters, managing scaling policies, or setting up complex monitoring. Azure Agent Service handles those operational complexities for you, allowing you to focus your C# expertise on the agent's intelligence and tool integrations.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574262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Azure Agent Service achieve this promise of a production-ready agent environment? Let's break down its core components, which are designed to support the entire lifecycle of your intelligent agents.</a:t>
            </a:r>
          </a:p>
          <a:p>
            <a:endParaRPr lang="en-US" dirty="0"/>
          </a:p>
          <a:p>
            <a:pPr marL="171450" indent="-171450">
              <a:buFontTx/>
              <a:buChar char="-"/>
            </a:pPr>
            <a:r>
              <a:rPr lang="en-US" dirty="0"/>
              <a:t>At the heart of any agent are the </a:t>
            </a:r>
            <a:r>
              <a:rPr lang="en-US" b="1" dirty="0"/>
              <a:t>Models</a:t>
            </a:r>
            <a:r>
              <a:rPr lang="en-US" dirty="0"/>
              <a:t>. Azure Agent Service provides seamless integration with a wide variety of Large Language Models. This includes Azure OpenAI models like GPT-4, but also increasingly, popular open-source models available through Azure like Llama, Mistral, and Cohere. You define which model your agent uses, and AAS handles the underlying deployment and scaling</a:t>
            </a:r>
          </a:p>
          <a:p>
            <a:pPr marL="171450" indent="-171450">
              <a:buFontTx/>
              <a:buChar char="-"/>
            </a:pPr>
            <a:endParaRPr lang="en-US" dirty="0"/>
          </a:p>
          <a:p>
            <a:pPr marL="171450" indent="-171450">
              <a:buFontTx/>
              <a:buChar char="-"/>
            </a:pPr>
            <a:r>
              <a:rPr lang="en-US" dirty="0"/>
              <a:t>Next, and extremely vital for any useful agent, are </a:t>
            </a:r>
            <a:r>
              <a:rPr lang="en-US" b="1" dirty="0"/>
              <a:t>AI Tools</a:t>
            </a:r>
            <a:r>
              <a:rPr lang="en-US" dirty="0"/>
              <a:t>. These are the agent’s 'hands' and 'eyes' into the real world. AAS allows you to connect your agents to enterprise knowledge bases – think Azure AI Search for RAG, SharePoint for internal documents, or even Bing for external web searches, as you saw in the demo. Crucially for us C# developers, it also lets you connect to </a:t>
            </a:r>
            <a:r>
              <a:rPr lang="en-US" i="1" dirty="0"/>
              <a:t>actions</a:t>
            </a:r>
            <a:r>
              <a:rPr lang="en-US" dirty="0"/>
              <a:t> through Azure Functions, Logic Apps, or any OpenAPI-defined API. This is where your custom C# code can be exposed to your agent as a callable tool.</a:t>
            </a:r>
          </a:p>
          <a:p>
            <a:pPr marL="171450" indent="-171450">
              <a:buFontTx/>
              <a:buChar char="-"/>
            </a:pPr>
            <a:endParaRPr lang="en-US" dirty="0"/>
          </a:p>
          <a:p>
            <a:pPr marL="171450" indent="-171450">
              <a:buFontTx/>
              <a:buChar char="-"/>
            </a:pPr>
            <a:r>
              <a:rPr lang="en-US" dirty="0"/>
              <a:t>The brain, the conductor of the orchestra, is </a:t>
            </a:r>
            <a:r>
              <a:rPr lang="en-US" b="1" dirty="0"/>
              <a:t>Orchestration</a:t>
            </a:r>
            <a:r>
              <a:rPr lang="en-US" dirty="0"/>
              <a:t>. This is where Azure Agent Service truly differentiates itself. It automatically manages the complex dance of tool calls, maintains the conversation thread state, handles retries for transient failures, and provides detailed logging of the agent's decision-making process. This built-in orchestration layer is what saves you immense development effort in managing agent workflows.</a:t>
            </a:r>
          </a:p>
          <a:p>
            <a:pPr marL="171450" indent="-171450">
              <a:buFontTx/>
              <a:buChar char="-"/>
            </a:pPr>
            <a:endParaRPr lang="en-US" dirty="0"/>
          </a:p>
          <a:p>
            <a:pPr marL="171450" indent="-171450">
              <a:buFontTx/>
              <a:buChar char="-"/>
            </a:pPr>
            <a:r>
              <a:rPr lang="en-US" dirty="0"/>
              <a:t>Finally, for any enterprise deployment, especially in a public sector context, </a:t>
            </a:r>
            <a:r>
              <a:rPr lang="en-US" b="1" dirty="0"/>
              <a:t>Trust, Safety &amp; Observability</a:t>
            </a:r>
            <a:r>
              <a:rPr lang="en-US" dirty="0"/>
              <a:t> are absolutely paramount. Your agents need to be secure, compliant, and transparent. Azure Agent Service is built on Azure's robust security principles, including built-in content filters for responsible AI usage, deep integration with Microsoft Entra ID for identity and access control, Role-Based Access Control (RBAC) for granular permissions, and encryption of data at rest and in transit. Beyond just security, it provides crucial observability: full thread-level visibility into agent interactions, comprehensive logging of its decisions and tool invocations, and seamless integration with Azure Application Insights for detailed telemetry. This combined focus ensures your agents are not only effective but also trustworthy, auditable, and continuously improvable in a production environment.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93217" marR="0" lvl="0" indent="0" algn="l" defTabSz="94883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5/27/2025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2796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D1B43-B614-F3D0-1867-EA4086B9CB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77C65-5311-FE60-D8F9-C291A39C5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B927B-64D2-CC7B-D204-859A034F3C1D}"/>
              </a:ext>
            </a:extLst>
          </p:cNvPr>
          <p:cNvSpPr>
            <a:spLocks noGrp="1"/>
          </p:cNvSpPr>
          <p:nvPr>
            <p:ph type="body" idx="1"/>
          </p:nvPr>
        </p:nvSpPr>
        <p:spPr/>
        <p:txBody>
          <a:bodyPr/>
          <a:lstStyle/>
          <a:p>
            <a:r>
              <a:rPr lang="en-US" dirty="0"/>
              <a:t>CA.gov Chatbot Demo</a:t>
            </a:r>
          </a:p>
        </p:txBody>
      </p:sp>
      <p:sp>
        <p:nvSpPr>
          <p:cNvPr id="4" name="Header Placeholder 3">
            <a:extLst>
              <a:ext uri="{FF2B5EF4-FFF2-40B4-BE49-F238E27FC236}">
                <a16:creationId xmlns:a16="http://schemas.microsoft.com/office/drawing/2014/main" id="{D536BF55-093B-D6B5-71D6-3B5D9FD6EE1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E0681CB-3D76-7964-A915-287BE8DD092A}"/>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C6D3ACE-CE59-A024-BB9B-5E7CC6FDA237}"/>
              </a:ext>
            </a:extLst>
          </p:cNvPr>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a:extLst>
              <a:ext uri="{FF2B5EF4-FFF2-40B4-BE49-F238E27FC236}">
                <a16:creationId xmlns:a16="http://schemas.microsoft.com/office/drawing/2014/main" id="{4D86B5A3-DFEF-206C-572C-CE7F5344FAAB}"/>
              </a:ext>
            </a:extLst>
          </p:cNvPr>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060526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22853-2D91-FBA7-1589-DC944CA2CA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F9AEC-8A5B-2E13-6610-573CFEEC92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FACD2E-724A-2AD6-DB0F-DDC3E0560728}"/>
              </a:ext>
            </a:extLst>
          </p:cNvPr>
          <p:cNvSpPr>
            <a:spLocks noGrp="1"/>
          </p:cNvSpPr>
          <p:nvPr>
            <p:ph type="body" idx="1"/>
          </p:nvPr>
        </p:nvSpPr>
        <p:spPr/>
        <p:txBody>
          <a:bodyPr/>
          <a:lstStyle/>
          <a:p>
            <a:r>
              <a:rPr lang="en-US" dirty="0"/>
              <a:t>Use SK to turn a console app with a few plugins into an MCP server</a:t>
            </a:r>
          </a:p>
        </p:txBody>
      </p:sp>
      <p:sp>
        <p:nvSpPr>
          <p:cNvPr id="4" name="Header Placeholder 3">
            <a:extLst>
              <a:ext uri="{FF2B5EF4-FFF2-40B4-BE49-F238E27FC236}">
                <a16:creationId xmlns:a16="http://schemas.microsoft.com/office/drawing/2014/main" id="{B63FDFAC-C425-FF27-F3CE-EBC4C476C6D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BD31DEE-94CC-4A7D-E60D-480E585D4A70}"/>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8D41C3A-5CA3-CD1F-F21A-EB51CCE857DB}"/>
              </a:ext>
            </a:extLst>
          </p:cNvPr>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a:extLst>
              <a:ext uri="{FF2B5EF4-FFF2-40B4-BE49-F238E27FC236}">
                <a16:creationId xmlns:a16="http://schemas.microsoft.com/office/drawing/2014/main" id="{F51DB089-841D-691E-9A54-40019BEA8FEC}"/>
              </a:ext>
            </a:extLst>
          </p:cNvPr>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061769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FE5E1-C0D2-6470-46C5-B01DBB06B5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21C7CA-B040-5ED1-43D6-20582D649509}"/>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6545D945-B1EA-8DC8-29D8-B856575BA5CE}"/>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7A853842-96EA-D24E-E077-4E8AAC9E4AE1}"/>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BCC1168D-21C4-090D-17B3-DAC0B5B28964}"/>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DF1B3A6-7304-7A2C-8323-0D2605C5D84C}"/>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5/27/2025 8:20 AM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3B6EC8E0-713F-15EC-43E0-7CEC5477A217}"/>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37</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1761216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2A0E6-14E1-DA28-70EA-A74F33F6AC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91B0FF-0E33-E8A5-C588-FD2893A55415}"/>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6B138DAF-33B1-C272-F985-DBF7D2259239}"/>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9E7DA8D6-1706-6EBD-C243-47322855F6ED}"/>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79365C2F-03CF-0F91-AD13-35FE0752292D}"/>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41E66D2-2123-9796-B0AA-E5F719DC1610}"/>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5/27/2025 8:20 AM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1B167B4C-E2FC-CABA-FCB2-3E0234B1DCCE}"/>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38</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1379107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B7E77-18A9-F73F-1B7D-AA8E3CD81C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C04BA0-5BA4-AB98-6A95-075929776398}"/>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5609A339-61FE-FC4D-DB13-C355618DE5E3}"/>
              </a:ext>
            </a:extLst>
          </p:cNvPr>
          <p:cNvSpPr>
            <a:spLocks noGrp="1"/>
          </p:cNvSpPr>
          <p:nvPr>
            <p:ph type="body" idx="1"/>
          </p:nvPr>
        </p:nvSpPr>
        <p:spPr/>
        <p:txBody>
          <a:bodyPr/>
          <a:lstStyle/>
          <a:p>
            <a:r>
              <a:rPr lang="en-US" sz="900"/>
              <a:t>Let’s start with Copilot.</a:t>
            </a:r>
          </a:p>
          <a:p>
            <a:endParaRPr lang="en-US" sz="900"/>
          </a:p>
          <a:p>
            <a:r>
              <a:rPr lang="en-US" sz="700"/>
              <a:t>Copilot isn’t just a product or set of products – it’s a metaphor. </a:t>
            </a:r>
          </a:p>
          <a:p>
            <a:endParaRPr lang="en-US" sz="700"/>
          </a:p>
          <a:p>
            <a:r>
              <a:rPr lang="en-US" sz="900">
                <a:latin typeface="Times New Roman" panose="02020603050405020304" pitchFamily="18" charset="0"/>
                <a:ea typeface="Arial" panose="020B0604020202020204" pitchFamily="34" charset="0"/>
              </a:rPr>
              <a:t>It stands for AI empowering human achievement, making us each reach our potential more effectively.</a:t>
            </a:r>
            <a:endParaRPr lang="en-US" sz="700"/>
          </a:p>
          <a:p>
            <a:endParaRPr lang="en-US" sz="900"/>
          </a:p>
        </p:txBody>
      </p:sp>
      <p:sp>
        <p:nvSpPr>
          <p:cNvPr id="4" name="Header Placeholder 3">
            <a:extLst>
              <a:ext uri="{FF2B5EF4-FFF2-40B4-BE49-F238E27FC236}">
                <a16:creationId xmlns:a16="http://schemas.microsoft.com/office/drawing/2014/main" id="{62F04CD1-EC5C-E8B9-531E-9882845837FC}"/>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17772896-AFF7-EDED-D876-1C3C636E43B0}"/>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BFA6546-68C8-EF16-7F8B-834CC98DC55D}"/>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5/27/2025 8:20 AM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7A35102D-00C5-6C39-02AB-6C98A631734A}"/>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39</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5377264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A2231-B0F3-DB62-A97B-90A89906DF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46E457-C944-F593-A0D8-D0CEEF44CC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C0A51-D0B2-C86E-B7CE-E2C61DEA6ECE}"/>
              </a:ext>
            </a:extLst>
          </p:cNvPr>
          <p:cNvSpPr>
            <a:spLocks noGrp="1"/>
          </p:cNvSpPr>
          <p:nvPr>
            <p:ph type="body" idx="1"/>
          </p:nvPr>
        </p:nvSpPr>
        <p:spPr/>
        <p:txBody>
          <a:bodyPr/>
          <a:lstStyle/>
          <a:p>
            <a:r>
              <a:rPr lang="en-US" sz="1000" dirty="0"/>
              <a:t>First, SK is just an </a:t>
            </a:r>
            <a:r>
              <a:rPr lang="en-US" sz="1000" b="1" dirty="0"/>
              <a:t>SDK</a:t>
            </a:r>
            <a:r>
              <a:rPr lang="en-US" sz="1000" dirty="0"/>
              <a:t>—no server to deploy. Drop it into any .NET project.</a:t>
            </a:r>
          </a:p>
          <a:p>
            <a:r>
              <a:rPr lang="en-US" sz="1000" dirty="0"/>
              <a:t>You only need </a:t>
            </a:r>
            <a:r>
              <a:rPr lang="en-US" sz="1000" b="1" dirty="0"/>
              <a:t>four calls</a:t>
            </a:r>
            <a:r>
              <a:rPr lang="en-US" sz="1000" dirty="0"/>
              <a:t> to stand up an agent: create a builder, build the kernel, register plugins, invoke.</a:t>
            </a:r>
          </a:p>
          <a:p>
            <a:r>
              <a:rPr lang="en-US" sz="1000" dirty="0"/>
              <a:t>Each plugin method automatically becomes a </a:t>
            </a:r>
            <a:r>
              <a:rPr lang="en-US" sz="1000" b="1" dirty="0"/>
              <a:t>tool</a:t>
            </a:r>
            <a:r>
              <a:rPr lang="en-US" sz="1000" dirty="0"/>
              <a:t> the LLM can call.</a:t>
            </a:r>
          </a:p>
          <a:p>
            <a:r>
              <a:rPr lang="en-US" sz="1000" dirty="0"/>
              <a:t>Memory back-ends are swappable, but we’ll keep that for later.</a:t>
            </a:r>
          </a:p>
          <a:p>
            <a:r>
              <a:rPr lang="en-US" sz="1000" dirty="0"/>
              <a:t>Flip a switch and the process turns into an MCP server; hold that thought for another slide</a:t>
            </a:r>
            <a:br>
              <a:rPr lang="en-US" sz="1000" dirty="0"/>
            </a:br>
            <a:br>
              <a:rPr lang="en-US" sz="1000" dirty="0"/>
            </a:br>
            <a:r>
              <a:rPr lang="en-US" sz="1000" b="1" dirty="0"/>
              <a:t>Step 1:</a:t>
            </a:r>
            <a:r>
              <a:rPr lang="en-US" sz="1000" dirty="0"/>
              <a:t> wire in an LLM—here I’m using Azure OpenAI, but you can drop in OpenAI.com or a local model the same way.</a:t>
            </a:r>
          </a:p>
          <a:p>
            <a:r>
              <a:rPr lang="en-US" sz="1000" b="1" dirty="0"/>
              <a:t>Step 2:</a:t>
            </a:r>
            <a:r>
              <a:rPr lang="en-US" sz="1000" dirty="0"/>
              <a:t> build the kernel object.</a:t>
            </a:r>
          </a:p>
          <a:p>
            <a:r>
              <a:rPr lang="en-US" sz="1000" b="1" dirty="0"/>
              <a:t>Step 3:</a:t>
            </a:r>
            <a:r>
              <a:rPr lang="en-US" sz="1000" dirty="0"/>
              <a:t> one line registers our HolidayPlugin; SK reflects on it and generates a JSON schema automatically.</a:t>
            </a:r>
          </a:p>
          <a:p>
            <a:r>
              <a:rPr lang="en-US" sz="1000" b="1" dirty="0"/>
              <a:t>Step 4:</a:t>
            </a:r>
            <a:r>
              <a:rPr lang="en-US" sz="1000" dirty="0"/>
              <a:t> we grab a date from the console and call the tool. The agent hits the public-holiday API, and we print the answer.</a:t>
            </a:r>
          </a:p>
          <a:p>
            <a:r>
              <a:rPr lang="en-US" sz="1000" dirty="0"/>
              <a:t>That’s all it takes to turn ordinary C# methods into LLM-callable tools. Now the obvious question is: </a:t>
            </a:r>
            <a:r>
              <a:rPr lang="en-US" sz="1000" i="1" dirty="0"/>
              <a:t>how does an external host discover and invoke those tools?</a:t>
            </a:r>
            <a:r>
              <a:rPr lang="en-US" sz="1000" dirty="0"/>
              <a:t>—enter the </a:t>
            </a:r>
            <a:r>
              <a:rPr lang="en-US" sz="1000" b="1" dirty="0"/>
              <a:t>Model Context Protocol</a:t>
            </a:r>
            <a:r>
              <a:rPr lang="en-US" sz="1000" dirty="0"/>
              <a:t>, which we’ll cover next.</a:t>
            </a:r>
          </a:p>
          <a:p>
            <a:endParaRPr lang="en-US" sz="1000" dirty="0"/>
          </a:p>
        </p:txBody>
      </p:sp>
      <p:sp>
        <p:nvSpPr>
          <p:cNvPr id="4" name="Slide Number Placeholder 3">
            <a:extLst>
              <a:ext uri="{FF2B5EF4-FFF2-40B4-BE49-F238E27FC236}">
                <a16:creationId xmlns:a16="http://schemas.microsoft.com/office/drawing/2014/main" id="{959A0F19-93D4-D126-2526-652B6A3A51B2}"/>
              </a:ext>
            </a:extLst>
          </p:cNvPr>
          <p:cNvSpPr>
            <a:spLocks noGrp="1"/>
          </p:cNvSpPr>
          <p:nvPr>
            <p:ph type="sldNum" sz="quarter" idx="5"/>
          </p:nvPr>
        </p:nvSpPr>
        <p:spPr/>
        <p:txBody>
          <a:bodyPr/>
          <a:lstStyle/>
          <a:p>
            <a:pPr defTabSz="949147">
              <a:defRPr/>
            </a:pPr>
            <a:fld id="{E2D1CED4-A7C6-4497-A7B3-283CC61C59B8}" type="slidenum">
              <a:rPr lang="en-US">
                <a:solidFill>
                  <a:prstClr val="black"/>
                </a:solidFill>
                <a:latin typeface="Aptos" panose="02110004020202020204"/>
              </a:rPr>
              <a:pPr defTabSz="949147">
                <a:defRPr/>
              </a:pPr>
              <a:t>40</a:t>
            </a:fld>
            <a:endParaRPr lang="en-US">
              <a:solidFill>
                <a:prstClr val="black"/>
              </a:solidFill>
              <a:latin typeface="Aptos" panose="02110004020202020204"/>
            </a:endParaRPr>
          </a:p>
        </p:txBody>
      </p:sp>
    </p:spTree>
    <p:extLst>
      <p:ext uri="{BB962C8B-B14F-4D97-AF65-F5344CB8AC3E}">
        <p14:creationId xmlns:p14="http://schemas.microsoft.com/office/powerpoint/2010/main" val="4212617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D6786-6213-4507-76CC-3B2022441A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99BF99-6CDB-1947-8DB6-0F06513A9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067E9A-90A3-7CD4-E7EA-626BCFB9BC5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So, what are agents, and how do they work? Agents are your AI assistants that can help you optimize business processes and enhance productivity across all areas of your business. They are available in a wide array of capabilities, tools, and levels of complexity depending on your organization’s needs.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There a few key types of agents that span the spectrum of simple to advanced levels of complexity. Let’s start with the least complex, retrieval.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Retrieval agents are designed with specific instructions on how to behave, their personality, and their overall objectives. They follow predefined rules and guidelines set by the creators.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Task agents are tightly connected to specific workflows or processes. They operate based on knowledge, skills, and rules-based automation. Their primary purpose is to automate repetitive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Finally, we have autonomous agents, which operate independently, dynamically planning and learning from the processes. They adapt to changing conditions and make decisions without constant human intervention.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Let’s take a look at some common use cases of agents across this spectrum. </a:t>
            </a:r>
            <a:r>
              <a:rPr lang="en-US" b="1" dirty="0"/>
              <a:t>[click]</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Header Placeholder 3">
            <a:extLst>
              <a:ext uri="{FF2B5EF4-FFF2-40B4-BE49-F238E27FC236}">
                <a16:creationId xmlns:a16="http://schemas.microsoft.com/office/drawing/2014/main" id="{490C538E-992D-039E-DD0B-69F866A3881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DAFB751-9D14-9C0B-9E4C-6C40D6BB81F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764383C-4AEC-A7B5-26AE-2560852A6B6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5/27/2025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D1B14C4-D299-A839-63D0-BCF8A3E20D1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6071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F068F-44CA-3849-96D4-4ABB49B71D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64898C-D07F-6EDB-EA11-5A970EC96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B0CC1-2B8D-E872-E0A5-A18BB31706A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Model Context Protocol, or MCP, is the open, JSON-based contract that underpins agentic AI. I always find it helpful to understand how technical concepts get their name, in this case, Model Context Protocol is literally the protocol for how model context is transmitted (think of how HTTP is the protocol for transmitting hypertext)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First, it’s a </a:t>
            </a:r>
            <a:r>
              <a:rPr lang="en-US" sz="3200" b="1" dirty="0"/>
              <a:t>language-agnostic standard</a:t>
            </a:r>
            <a:r>
              <a:rPr lang="en-US" sz="3200" dirty="0"/>
              <a:t>, so any SDK or service can emit and consume the same context envelope.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Next, it supports </a:t>
            </a:r>
            <a:r>
              <a:rPr lang="en-US" sz="3200" b="1" dirty="0"/>
              <a:t>dynamic tool invocation</a:t>
            </a:r>
            <a:r>
              <a:rPr lang="en-US" sz="3200" dirty="0"/>
              <a:t>, embedding tool metadata so agents can discover and call APIs or functions at runtime.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Finally, </a:t>
            </a:r>
            <a:r>
              <a:rPr lang="en-US" sz="3200" b="1" dirty="0"/>
              <a:t>multi-transport support</a:t>
            </a:r>
            <a:r>
              <a:rPr lang="en-US" sz="3200" dirty="0"/>
              <a:t> means MCP works over </a:t>
            </a:r>
            <a:r>
              <a:rPr lang="en-US" sz="3200" dirty="0" err="1"/>
              <a:t>stdio</a:t>
            </a:r>
            <a:r>
              <a:rPr lang="en-US" sz="3200" dirty="0"/>
              <a:t>, SSE, WebSocket or HTTP—so you can integrate it into almost any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On the right is a simplified MCP payload</a:t>
            </a:r>
          </a:p>
          <a:p>
            <a:r>
              <a:rPr lang="en-US" sz="3200" dirty="0"/>
              <a:t>- At the top, you’ll see </a:t>
            </a:r>
            <a:r>
              <a:rPr lang="en-US" sz="3200" dirty="0" err="1"/>
              <a:t>jsonrpc</a:t>
            </a:r>
            <a:r>
              <a:rPr lang="en-US" sz="3200" dirty="0"/>
              <a:t>: 2.0—MCP uses the JSON-RPC 2.0 standard for all communication.</a:t>
            </a:r>
          </a:p>
          <a:p>
            <a:r>
              <a:rPr lang="en-US" sz="3200" dirty="0"/>
              <a:t>- The method is </a:t>
            </a:r>
            <a:r>
              <a:rPr lang="en-US" sz="3200" dirty="0" err="1"/>
              <a:t>call_tool</a:t>
            </a:r>
            <a:r>
              <a:rPr lang="en-US" sz="3200" dirty="0"/>
              <a:t>, which tells the MCP server the model wants to invoke a specific tool.</a:t>
            </a:r>
          </a:p>
          <a:p>
            <a:r>
              <a:rPr lang="en-US" sz="3200" dirty="0"/>
              <a:t>- Inside params, we pass a </a:t>
            </a:r>
            <a:r>
              <a:rPr lang="en-US" sz="3200" dirty="0" err="1"/>
              <a:t>sessionId</a:t>
            </a:r>
            <a:r>
              <a:rPr lang="en-US" sz="3200" dirty="0"/>
              <a:t> to group related requests, the </a:t>
            </a:r>
            <a:r>
              <a:rPr lang="en-US" sz="3200" dirty="0" err="1"/>
              <a:t>toolName</a:t>
            </a:r>
            <a:r>
              <a:rPr lang="en-US" sz="3200" dirty="0"/>
              <a:t> we want to call—in this case, </a:t>
            </a:r>
            <a:r>
              <a:rPr lang="en-US" sz="3200" dirty="0" err="1"/>
              <a:t>search_docs</a:t>
            </a:r>
            <a:r>
              <a:rPr lang="en-US" sz="3200" dirty="0"/>
              <a:t>—and the input to that tool, which is just a simple query string.</a:t>
            </a:r>
          </a:p>
          <a:p>
            <a:r>
              <a:rPr lang="en-US" sz="3200" dirty="0"/>
              <a:t>- We also pass a memory block that contains stored context—like the user ID and recent conversation history. This lets the tool use past interactions or user identity when responding.</a:t>
            </a:r>
          </a:p>
          <a:p>
            <a:r>
              <a:rPr lang="en-US" sz="3200" dirty="0"/>
              <a:t>- Finally, the id helps track responses, just like in a typical API call.</a:t>
            </a:r>
          </a:p>
          <a:p>
            <a:endParaRPr lang="en-US" sz="3200" b="1" dirty="0"/>
          </a:p>
          <a:p>
            <a:r>
              <a:rPr lang="en-US" sz="3200" b="1" dirty="0"/>
              <a:t>So, this whole payload is essentially the model saying: “I need to run the </a:t>
            </a:r>
            <a:r>
              <a:rPr lang="en-US" sz="3200" b="1" dirty="0" err="1"/>
              <a:t>search_docs</a:t>
            </a:r>
            <a:r>
              <a:rPr lang="en-US" sz="3200" b="1" dirty="0"/>
              <a:t> tool using this user’s memory and this specific query.”</a:t>
            </a:r>
            <a:endParaRPr lang="en-US" sz="3200" dirty="0"/>
          </a:p>
          <a:p>
            <a:r>
              <a:rPr lang="en-US" sz="3200" dirty="0"/>
              <a:t>The MCP server executes the tool and sends back a response the agent can reason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p:txBody>
      </p:sp>
      <p:sp>
        <p:nvSpPr>
          <p:cNvPr id="4" name="Header Placeholder 3">
            <a:extLst>
              <a:ext uri="{FF2B5EF4-FFF2-40B4-BE49-F238E27FC236}">
                <a16:creationId xmlns:a16="http://schemas.microsoft.com/office/drawing/2014/main" id="{E91E89E8-D8E3-0A39-4314-4C277AB4D04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6ECFC53-E9B8-5F67-1E42-6C3186961239}"/>
              </a:ext>
            </a:extLst>
          </p:cNvPr>
          <p:cNvSpPr>
            <a:spLocks noGrp="1"/>
          </p:cNvSpPr>
          <p:nvPr>
            <p:ph type="ftr" sz="quarter" idx="4"/>
          </p:nvPr>
        </p:nvSpPr>
        <p:spPr/>
        <p:txBody>
          <a:bodyPr/>
          <a:lstStyle/>
          <a:p>
            <a:pPr marL="588824" marR="0" lvl="0" indent="0" algn="l" defTabSz="94180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46AD755-9F7F-BD54-AE9F-19283798425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5/27/2025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44C7BC0-4B09-0EFC-463E-D54217C981E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1806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CAC2B-38C4-2195-1C73-06C89EA7CD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25461-570F-882D-A0EA-126CABE7AE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F1C258-0FC2-A106-5004-C99A99911B0A}"/>
              </a:ext>
            </a:extLst>
          </p:cNvPr>
          <p:cNvSpPr>
            <a:spLocks noGrp="1"/>
          </p:cNvSpPr>
          <p:nvPr>
            <p:ph type="body" idx="1"/>
          </p:nvPr>
        </p:nvSpPr>
        <p:spPr/>
        <p:txBody>
          <a:bodyPr/>
          <a:lstStyle/>
          <a:p>
            <a:r>
              <a:rPr lang="en-US" sz="3200" b="1" dirty="0"/>
              <a:t>"Now let’s look at how the agent discovers what tools an MCP server offers."</a:t>
            </a:r>
            <a:endParaRPr lang="en-US" sz="3200" dirty="0"/>
          </a:p>
          <a:p>
            <a:r>
              <a:rPr lang="en-US" sz="3200" dirty="0"/>
              <a:t>The agent starts by sending a </a:t>
            </a:r>
            <a:r>
              <a:rPr lang="en-US" sz="3200" dirty="0" err="1"/>
              <a:t>get_manifest</a:t>
            </a:r>
            <a:r>
              <a:rPr lang="en-US" sz="3200" dirty="0"/>
              <a:t> request. This is a simple JSON-RPC message that asks, </a:t>
            </a:r>
            <a:r>
              <a:rPr lang="en-US" sz="3200" i="1" dirty="0"/>
              <a:t>"What tools do you support?"</a:t>
            </a:r>
            <a:endParaRPr lang="en-US" sz="3200" dirty="0"/>
          </a:p>
          <a:p>
            <a:r>
              <a:rPr lang="en-US" sz="3200" dirty="0"/>
              <a:t>The MCP server responds with a list of tools. Each tool includes a name, a description, and a JSON schema describing its parameters—if it has any.</a:t>
            </a:r>
          </a:p>
          <a:p>
            <a:r>
              <a:rPr lang="en-US" sz="3200" dirty="0"/>
              <a:t>In this example, the server provides two tools:</a:t>
            </a:r>
          </a:p>
          <a:p>
            <a:r>
              <a:rPr lang="en-US" sz="3200" dirty="0" err="1"/>
              <a:t>get_user_profile</a:t>
            </a:r>
            <a:r>
              <a:rPr lang="en-US" sz="3200" dirty="0"/>
              <a:t>, which takes an email address as input</a:t>
            </a:r>
          </a:p>
          <a:p>
            <a:r>
              <a:rPr lang="en-US" sz="3200" dirty="0"/>
              <a:t>And </a:t>
            </a:r>
            <a:r>
              <a:rPr lang="en-US" sz="3200" dirty="0" err="1"/>
              <a:t>list_recent_queries</a:t>
            </a:r>
            <a:r>
              <a:rPr lang="en-US" sz="3200" dirty="0"/>
              <a:t>, which takes no parameters and can be called with an empty object</a:t>
            </a:r>
          </a:p>
          <a:p>
            <a:r>
              <a:rPr lang="en-US" sz="3200" dirty="0"/>
              <a:t>This manifest allows the model to understand what capabilities are available and how to use them. It can then decide when to call each tool based on the user’s prompt.</a:t>
            </a:r>
          </a:p>
        </p:txBody>
      </p:sp>
      <p:sp>
        <p:nvSpPr>
          <p:cNvPr id="4" name="Header Placeholder 3">
            <a:extLst>
              <a:ext uri="{FF2B5EF4-FFF2-40B4-BE49-F238E27FC236}">
                <a16:creationId xmlns:a16="http://schemas.microsoft.com/office/drawing/2014/main" id="{55CF3DD1-362E-9819-56FA-85E421EAAE4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F4CC7B7-22A9-20A0-520B-E279092C5A3A}"/>
              </a:ext>
            </a:extLst>
          </p:cNvPr>
          <p:cNvSpPr>
            <a:spLocks noGrp="1"/>
          </p:cNvSpPr>
          <p:nvPr>
            <p:ph type="ftr" sz="quarter" idx="4"/>
          </p:nvPr>
        </p:nvSpPr>
        <p:spPr/>
        <p:txBody>
          <a:bodyPr/>
          <a:lstStyle/>
          <a:p>
            <a:pPr marL="588824" marR="0" lvl="0" indent="0" algn="l" defTabSz="94180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B8EFF10-48C2-47BE-BB62-CB10C278116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5/27/2025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089D9B4-B2AD-CC31-8A89-73157BC6080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92923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16418-37E8-AA78-5AA7-207C63E012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EBBC81-859C-5C84-1C93-F94CE6773DB0}"/>
              </a:ext>
            </a:extLst>
          </p:cNvPr>
          <p:cNvSpPr>
            <a:spLocks noGrp="1" noRot="1" noChangeAspect="1"/>
          </p:cNvSpPr>
          <p:nvPr>
            <p:ph type="sldImg"/>
          </p:nvPr>
        </p:nvSpPr>
        <p:spPr>
          <a:xfrm>
            <a:off x="488950" y="735013"/>
            <a:ext cx="6510338" cy="3662362"/>
          </a:xfrm>
        </p:spPr>
      </p:sp>
      <p:sp>
        <p:nvSpPr>
          <p:cNvPr id="3" name="Notes Placeholder 2">
            <a:extLst>
              <a:ext uri="{FF2B5EF4-FFF2-40B4-BE49-F238E27FC236}">
                <a16:creationId xmlns:a16="http://schemas.microsoft.com/office/drawing/2014/main" id="{0E67B1DB-AC65-0272-2833-4A22774D4D13}"/>
              </a:ext>
            </a:extLst>
          </p:cNvPr>
          <p:cNvSpPr>
            <a:spLocks noGrp="1"/>
          </p:cNvSpPr>
          <p:nvPr>
            <p:ph type="body" idx="1"/>
          </p:nvPr>
        </p:nvSpPr>
        <p:spPr/>
        <p:txBody>
          <a:bodyPr/>
          <a:lstStyle/>
          <a:p>
            <a:r>
              <a:rPr lang="en-US" sz="2000" dirty="0"/>
              <a:t>Here you see the five pillars of an AI agent, each represented by an icon.</a:t>
            </a:r>
          </a:p>
          <a:p>
            <a:r>
              <a:rPr lang="en-US" sz="2000" dirty="0"/>
              <a:t>First is the Natural-Language Interface, that’s how users and systems talk to the agent using plain English.</a:t>
            </a:r>
          </a:p>
          <a:p>
            <a:r>
              <a:rPr lang="en-US" sz="2000" dirty="0"/>
              <a:t>Next is the LLM, our brain box that reasons, plans and decides what to do based on those instructions.</a:t>
            </a:r>
          </a:p>
          <a:p>
            <a:r>
              <a:rPr lang="en-US" sz="2000" dirty="0"/>
              <a:t>Then comes the Integrated Toolset, the external APIs or services the agent can call to take action—everything from web search to custom functions.</a:t>
            </a:r>
          </a:p>
          <a:p>
            <a:r>
              <a:rPr lang="en-US" sz="2000" dirty="0"/>
              <a:t>After that we have Memory, which lets the agent remember past steps and maintain context across a conversation or workflow.</a:t>
            </a:r>
          </a:p>
          <a:p>
            <a:r>
              <a:rPr lang="en-US" sz="2000" dirty="0"/>
              <a:t>And finally Security and Governance, ensuring every API call and data transaction is compliant, auditable and enterprise-grade.</a:t>
            </a:r>
          </a:p>
          <a:p>
            <a:r>
              <a:rPr lang="en-US" sz="2000" dirty="0"/>
              <a:t>Together these elements form the end-to-end pipeline of an AI </a:t>
            </a:r>
            <a:r>
              <a:rPr lang="en-US" sz="2000" dirty="0" err="1"/>
              <a:t>agen</a:t>
            </a:r>
            <a:endParaRPr lang="en-US" sz="2000" dirty="0"/>
          </a:p>
          <a:p>
            <a:pPr defTabSz="967221">
              <a:spcAft>
                <a:spcPts val="353"/>
              </a:spcAft>
              <a:defRPr/>
            </a:pPr>
            <a:endParaRPr lang="en-US" sz="2000" dirty="0">
              <a:solidFill>
                <a:srgbClr val="333333"/>
              </a:solidFill>
              <a:latin typeface="Times New Roman"/>
              <a:cs typeface="Times New Roman"/>
            </a:endParaRPr>
          </a:p>
        </p:txBody>
      </p:sp>
      <p:sp>
        <p:nvSpPr>
          <p:cNvPr id="4" name="Header Placeholder 3">
            <a:extLst>
              <a:ext uri="{FF2B5EF4-FFF2-40B4-BE49-F238E27FC236}">
                <a16:creationId xmlns:a16="http://schemas.microsoft.com/office/drawing/2014/main" id="{1D9D5ABF-468A-EFFE-0F7A-A6FDE6B2262A}"/>
              </a:ext>
            </a:extLst>
          </p:cNvPr>
          <p:cNvSpPr>
            <a:spLocks noGrp="1"/>
          </p:cNvSpPr>
          <p:nvPr>
            <p:ph type="hdr" sz="quarter"/>
          </p:nvPr>
        </p:nvSpPr>
        <p:spPr/>
        <p:txBody>
          <a:bodyPr/>
          <a:lstStyle/>
          <a:p>
            <a:pPr defTabSz="1041364">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2E6CA6F5-C321-0A71-E9C4-C5E8CC5E4ABF}"/>
              </a:ext>
            </a:extLst>
          </p:cNvPr>
          <p:cNvSpPr>
            <a:spLocks noGrp="1"/>
          </p:cNvSpPr>
          <p:nvPr>
            <p:ph type="ftr" sz="quarter" idx="4"/>
          </p:nvPr>
        </p:nvSpPr>
        <p:spPr/>
        <p:txBody>
          <a:bodyPr/>
          <a:lstStyle/>
          <a:p>
            <a:pPr marL="687883" defTabSz="11209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D0F569C-77A7-DC36-FB86-03F2EBB2B360}"/>
              </a:ext>
            </a:extLst>
          </p:cNvPr>
          <p:cNvSpPr>
            <a:spLocks noGrp="1"/>
          </p:cNvSpPr>
          <p:nvPr>
            <p:ph type="dt" idx="1"/>
          </p:nvPr>
        </p:nvSpPr>
        <p:spPr/>
        <p:txBody>
          <a:bodyPr/>
          <a:lstStyle/>
          <a:p>
            <a:pPr defTabSz="1041364">
              <a:defRPr/>
            </a:pPr>
            <a:fld id="{386CE63F-9E7F-4C04-9D0D-FCA25A8E9E86}" type="datetime8">
              <a:rPr lang="en-US" sz="1300">
                <a:solidFill>
                  <a:prstClr val="black"/>
                </a:solidFill>
                <a:latin typeface="Calibri" panose="020F0502020204030204"/>
              </a:rPr>
              <a:pPr defTabSz="1041364">
                <a:defRPr/>
              </a:pPr>
              <a:t>5/27/2025 8:20 AM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78BC05B5-8A14-EEF6-998B-753E6E6B2B65}"/>
              </a:ext>
            </a:extLst>
          </p:cNvPr>
          <p:cNvSpPr>
            <a:spLocks noGrp="1"/>
          </p:cNvSpPr>
          <p:nvPr>
            <p:ph type="sldNum" sz="quarter" idx="5"/>
          </p:nvPr>
        </p:nvSpPr>
        <p:spPr/>
        <p:txBody>
          <a:bodyPr/>
          <a:lstStyle/>
          <a:p>
            <a:pPr defTabSz="1041364">
              <a:defRPr/>
            </a:pPr>
            <a:fld id="{B4008EB6-D09E-4580-8CD6-DDB14511944F}" type="slidenum">
              <a:rPr lang="en-US" sz="1300">
                <a:solidFill>
                  <a:prstClr val="black"/>
                </a:solidFill>
                <a:latin typeface="Calibri" panose="020F0502020204030204"/>
              </a:rPr>
              <a:pPr defTabSz="1041364">
                <a:defRPr/>
              </a:pPr>
              <a:t>46</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36598717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B3C9A-1B58-0D00-F21E-BA82A70667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C6076F-8E2E-5D56-BE5F-57BEF86337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65A2C4-96AB-0372-9DCC-C57526A92B97}"/>
              </a:ext>
            </a:extLst>
          </p:cNvPr>
          <p:cNvSpPr>
            <a:spLocks noGrp="1"/>
          </p:cNvSpPr>
          <p:nvPr>
            <p:ph type="body" idx="1"/>
          </p:nvPr>
        </p:nvSpPr>
        <p:spPr/>
        <p:txBody>
          <a:bodyPr/>
          <a:lstStyle/>
          <a:p>
            <a:r>
              <a:rPr lang="en-US" sz="1200" dirty="0"/>
              <a:t>On this slide we zoom in on </a:t>
            </a:r>
            <a:r>
              <a:rPr lang="en-US" sz="1200" i="1" dirty="0"/>
              <a:t>Agent Definition</a:t>
            </a:r>
            <a:r>
              <a:rPr lang="en-US" sz="1200" dirty="0"/>
              <a:t>. First, notice how we declare our agent in code—model, prompt template and tools—without touching any infra</a:t>
            </a:r>
            <a:br>
              <a:rPr lang="en-US" sz="1200" dirty="0"/>
            </a:br>
            <a:r>
              <a:rPr lang="en-US" sz="1200" dirty="0"/>
              <a:t>or security settings. It’s entirely </a:t>
            </a:r>
            <a:r>
              <a:rPr lang="en-US" sz="1200" i="1" dirty="0"/>
              <a:t>declarative</a:t>
            </a:r>
            <a:r>
              <a:rPr lang="en-US" sz="1200" dirty="0"/>
              <a:t> and </a:t>
            </a:r>
            <a:r>
              <a:rPr lang="en-US" sz="1200" i="1" dirty="0"/>
              <a:t>model-agnostic</a:t>
            </a:r>
            <a:r>
              <a:rPr lang="en-US" sz="1200" dirty="0"/>
              <a:t>, so you can swap in different backends by changing a name.</a:t>
            </a:r>
          </a:p>
          <a:p>
            <a:r>
              <a:rPr lang="en-US" sz="1200" dirty="0"/>
              <a:t>Next, the snippet on the right shows how to:</a:t>
            </a:r>
          </a:p>
          <a:p>
            <a:r>
              <a:rPr lang="en-US" sz="1200" dirty="0"/>
              <a:t>Instantiate an agent named ‘</a:t>
            </a:r>
            <a:r>
              <a:rPr lang="en-US" sz="1200" dirty="0" err="1"/>
              <a:t>myAgent</a:t>
            </a:r>
            <a:r>
              <a:rPr lang="en-US" sz="1200" dirty="0"/>
              <a:t>’</a:t>
            </a:r>
          </a:p>
          <a:p>
            <a:r>
              <a:rPr lang="en-US" sz="1200" dirty="0"/>
              <a:t>Point it at an Azure OpenAI model (here, GPT-4o)</a:t>
            </a:r>
          </a:p>
          <a:p>
            <a:r>
              <a:rPr lang="en-US" sz="1200" dirty="0"/>
              <a:t>Attach a Bing Search tool</a:t>
            </a:r>
          </a:p>
          <a:p>
            <a:r>
              <a:rPr lang="en-US" sz="1200" dirty="0"/>
              <a:t>Run the agent with an input and immediately get back its natural-language response.</a:t>
            </a:r>
          </a:p>
          <a:p>
            <a:r>
              <a:rPr lang="en-US" sz="1200" dirty="0"/>
              <a:t>You focus purely on </a:t>
            </a:r>
            <a:r>
              <a:rPr lang="en-US" sz="1200" i="1" dirty="0"/>
              <a:t>what</a:t>
            </a:r>
            <a:r>
              <a:rPr lang="en-US" sz="1200" dirty="0"/>
              <a:t> the agent does—everything else is zero-ops.”</a:t>
            </a:r>
          </a:p>
        </p:txBody>
      </p:sp>
      <p:sp>
        <p:nvSpPr>
          <p:cNvPr id="4" name="Header Placeholder 3">
            <a:extLst>
              <a:ext uri="{FF2B5EF4-FFF2-40B4-BE49-F238E27FC236}">
                <a16:creationId xmlns:a16="http://schemas.microsoft.com/office/drawing/2014/main" id="{C262D114-8CC2-8B14-14EA-E3A2F3E05CE9}"/>
              </a:ext>
            </a:extLst>
          </p:cNvPr>
          <p:cNvSpPr>
            <a:spLocks noGrp="1"/>
          </p:cNvSpPr>
          <p:nvPr>
            <p:ph type="hdr" sz="quarter"/>
          </p:nvPr>
        </p:nvSpPr>
        <p:spPr/>
        <p:txBody>
          <a:bodyPr/>
          <a:lstStyle/>
          <a:p>
            <a:pPr defTabSz="949113">
              <a:defRPr/>
            </a:pPr>
            <a:endParaRPr lang="en-US">
              <a:solidFill>
                <a:prstClr val="black"/>
              </a:solidFill>
            </a:endParaRPr>
          </a:p>
        </p:txBody>
      </p:sp>
      <p:sp>
        <p:nvSpPr>
          <p:cNvPr id="5" name="Footer Placeholder 4">
            <a:extLst>
              <a:ext uri="{FF2B5EF4-FFF2-40B4-BE49-F238E27FC236}">
                <a16:creationId xmlns:a16="http://schemas.microsoft.com/office/drawing/2014/main" id="{DF4FA728-7218-3E40-5B4F-6A226DA6C3AC}"/>
              </a:ext>
            </a:extLst>
          </p:cNvPr>
          <p:cNvSpPr>
            <a:spLocks noGrp="1"/>
          </p:cNvSpPr>
          <p:nvPr>
            <p:ph type="ftr" sz="quarter" idx="4"/>
          </p:nvPr>
        </p:nvSpPr>
        <p:spPr/>
        <p:txBody>
          <a:bodyPr/>
          <a:lstStyle/>
          <a:p>
            <a:pPr marL="615759" defTabSz="98489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A301DE-3E47-0DDF-2FE1-9A330B674ACD}"/>
              </a:ext>
            </a:extLst>
          </p:cNvPr>
          <p:cNvSpPr>
            <a:spLocks noGrp="1"/>
          </p:cNvSpPr>
          <p:nvPr>
            <p:ph type="dt" idx="1"/>
          </p:nvPr>
        </p:nvSpPr>
        <p:spPr/>
        <p:txBody>
          <a:bodyPr/>
          <a:lstStyle/>
          <a:p>
            <a:pPr defTabSz="949113">
              <a:defRPr/>
            </a:pPr>
            <a:fld id="{386CE63F-9E7F-4C04-9D0D-FCA25A8E9E86}" type="datetime8">
              <a:rPr lang="en-US">
                <a:solidFill>
                  <a:prstClr val="black"/>
                </a:solidFill>
              </a:rPr>
              <a:pPr defTabSz="949113">
                <a:defRPr/>
              </a:pPr>
              <a:t>5/27/2025 8:20 AM</a:t>
            </a:fld>
            <a:endParaRPr lang="en-US">
              <a:solidFill>
                <a:prstClr val="black"/>
              </a:solidFill>
            </a:endParaRPr>
          </a:p>
        </p:txBody>
      </p:sp>
      <p:sp>
        <p:nvSpPr>
          <p:cNvPr id="7" name="Slide Number Placeholder 6">
            <a:extLst>
              <a:ext uri="{FF2B5EF4-FFF2-40B4-BE49-F238E27FC236}">
                <a16:creationId xmlns:a16="http://schemas.microsoft.com/office/drawing/2014/main" id="{710E2073-8ACA-EA67-6454-9CF580D377C7}"/>
              </a:ext>
            </a:extLst>
          </p:cNvPr>
          <p:cNvSpPr>
            <a:spLocks noGrp="1"/>
          </p:cNvSpPr>
          <p:nvPr>
            <p:ph type="sldNum" sz="quarter" idx="5"/>
          </p:nvPr>
        </p:nvSpPr>
        <p:spPr/>
        <p:txBody>
          <a:bodyPr/>
          <a:lstStyle/>
          <a:p>
            <a:pPr defTabSz="949113">
              <a:defRPr/>
            </a:pPr>
            <a:fld id="{B4008EB6-D09E-4580-8CD6-DDB14511944F}" type="slidenum">
              <a:rPr lang="en-US">
                <a:solidFill>
                  <a:prstClr val="black"/>
                </a:solidFill>
              </a:rPr>
              <a:pPr defTabSz="949113">
                <a:defRPr/>
              </a:pPr>
              <a:t>47</a:t>
            </a:fld>
            <a:endParaRPr lang="en-US">
              <a:solidFill>
                <a:prstClr val="black"/>
              </a:solidFill>
            </a:endParaRPr>
          </a:p>
        </p:txBody>
      </p:sp>
    </p:spTree>
    <p:extLst>
      <p:ext uri="{BB962C8B-B14F-4D97-AF65-F5344CB8AC3E}">
        <p14:creationId xmlns:p14="http://schemas.microsoft.com/office/powerpoint/2010/main" val="1253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D70B3-5B9D-2A1A-F7A2-FC2014A48E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83212E-5BD3-B1D5-ED05-5EBEFEFA99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55F3E-F189-5F2F-4200-266F1CD62FBB}"/>
              </a:ext>
            </a:extLst>
          </p:cNvPr>
          <p:cNvSpPr>
            <a:spLocks noGrp="1"/>
          </p:cNvSpPr>
          <p:nvPr>
            <p:ph type="body" idx="1"/>
          </p:nvPr>
        </p:nvSpPr>
        <p:spPr/>
        <p:txBody>
          <a:bodyPr/>
          <a:lstStyle/>
          <a:p>
            <a:r>
              <a:rPr lang="en-US" sz="1200" dirty="0"/>
              <a:t>Tool Registration is where your agent gains capabilities. On the left you see two main categories—built-in connectors like Bing Search, Azure AI Search, file retrieval and Functions, plus the ability to register any HTTP or queue endpoint you need.</a:t>
            </a:r>
          </a:p>
          <a:p>
            <a:r>
              <a:rPr lang="en-US" sz="1200" dirty="0"/>
              <a:t>You can also customize each tool’s behavior—set timeouts, retry policies, parallelism or caching—to match your SLAs. And because agents use the same pattern for built-in and custom tools, you get a consistent, extensible ecosystem.</a:t>
            </a:r>
          </a:p>
          <a:p>
            <a:r>
              <a:rPr lang="en-US" sz="1200" dirty="0"/>
              <a:t>On the right is an example: we add the Bing Search and File Store tools directly, then wire up an Azure Function via its HTTP URL, and even hook into a Service Bus queue named ‘orders.’ Once registered, the agent can call these tools by name in your prompts or workflows—no SDK wiring required.</a:t>
            </a:r>
          </a:p>
        </p:txBody>
      </p:sp>
      <p:sp>
        <p:nvSpPr>
          <p:cNvPr id="4" name="Header Placeholder 3">
            <a:extLst>
              <a:ext uri="{FF2B5EF4-FFF2-40B4-BE49-F238E27FC236}">
                <a16:creationId xmlns:a16="http://schemas.microsoft.com/office/drawing/2014/main" id="{8208D063-2F92-C3FB-C067-97A144D2796B}"/>
              </a:ext>
            </a:extLst>
          </p:cNvPr>
          <p:cNvSpPr>
            <a:spLocks noGrp="1"/>
          </p:cNvSpPr>
          <p:nvPr>
            <p:ph type="hdr" sz="quarter"/>
          </p:nvPr>
        </p:nvSpPr>
        <p:spPr/>
        <p:txBody>
          <a:bodyPr/>
          <a:lstStyle/>
          <a:p>
            <a:pPr defTabSz="949113">
              <a:defRPr/>
            </a:pPr>
            <a:endParaRPr lang="en-US">
              <a:solidFill>
                <a:prstClr val="black"/>
              </a:solidFill>
            </a:endParaRPr>
          </a:p>
        </p:txBody>
      </p:sp>
      <p:sp>
        <p:nvSpPr>
          <p:cNvPr id="5" name="Footer Placeholder 4">
            <a:extLst>
              <a:ext uri="{FF2B5EF4-FFF2-40B4-BE49-F238E27FC236}">
                <a16:creationId xmlns:a16="http://schemas.microsoft.com/office/drawing/2014/main" id="{E44E20F6-AA69-E49D-B966-CA531AAE9C0A}"/>
              </a:ext>
            </a:extLst>
          </p:cNvPr>
          <p:cNvSpPr>
            <a:spLocks noGrp="1"/>
          </p:cNvSpPr>
          <p:nvPr>
            <p:ph type="ftr" sz="quarter" idx="4"/>
          </p:nvPr>
        </p:nvSpPr>
        <p:spPr/>
        <p:txBody>
          <a:bodyPr/>
          <a:lstStyle/>
          <a:p>
            <a:pPr marL="615759" defTabSz="98489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18FA429-6826-EADA-36AC-C91D365E35DF}"/>
              </a:ext>
            </a:extLst>
          </p:cNvPr>
          <p:cNvSpPr>
            <a:spLocks noGrp="1"/>
          </p:cNvSpPr>
          <p:nvPr>
            <p:ph type="dt" idx="1"/>
          </p:nvPr>
        </p:nvSpPr>
        <p:spPr/>
        <p:txBody>
          <a:bodyPr/>
          <a:lstStyle/>
          <a:p>
            <a:pPr defTabSz="949113">
              <a:defRPr/>
            </a:pPr>
            <a:fld id="{386CE63F-9E7F-4C04-9D0D-FCA25A8E9E86}" type="datetime8">
              <a:rPr lang="en-US">
                <a:solidFill>
                  <a:prstClr val="black"/>
                </a:solidFill>
              </a:rPr>
              <a:pPr defTabSz="949113">
                <a:defRPr/>
              </a:pPr>
              <a:t>5/27/2025 8:20 AM</a:t>
            </a:fld>
            <a:endParaRPr lang="en-US">
              <a:solidFill>
                <a:prstClr val="black"/>
              </a:solidFill>
            </a:endParaRPr>
          </a:p>
        </p:txBody>
      </p:sp>
      <p:sp>
        <p:nvSpPr>
          <p:cNvPr id="7" name="Slide Number Placeholder 6">
            <a:extLst>
              <a:ext uri="{FF2B5EF4-FFF2-40B4-BE49-F238E27FC236}">
                <a16:creationId xmlns:a16="http://schemas.microsoft.com/office/drawing/2014/main" id="{16AE273B-F2B2-80E2-3CB6-5ED8BFD894ED}"/>
              </a:ext>
            </a:extLst>
          </p:cNvPr>
          <p:cNvSpPr>
            <a:spLocks noGrp="1"/>
          </p:cNvSpPr>
          <p:nvPr>
            <p:ph type="sldNum" sz="quarter" idx="5"/>
          </p:nvPr>
        </p:nvSpPr>
        <p:spPr/>
        <p:txBody>
          <a:bodyPr/>
          <a:lstStyle/>
          <a:p>
            <a:pPr defTabSz="949113">
              <a:defRPr/>
            </a:pPr>
            <a:fld id="{B4008EB6-D09E-4580-8CD6-DDB14511944F}" type="slidenum">
              <a:rPr lang="en-US">
                <a:solidFill>
                  <a:prstClr val="black"/>
                </a:solidFill>
              </a:rPr>
              <a:pPr defTabSz="949113">
                <a:defRPr/>
              </a:pPr>
              <a:t>48</a:t>
            </a:fld>
            <a:endParaRPr lang="en-US">
              <a:solidFill>
                <a:prstClr val="black"/>
              </a:solidFill>
            </a:endParaRPr>
          </a:p>
        </p:txBody>
      </p:sp>
    </p:spTree>
    <p:extLst>
      <p:ext uri="{BB962C8B-B14F-4D97-AF65-F5344CB8AC3E}">
        <p14:creationId xmlns:p14="http://schemas.microsoft.com/office/powerpoint/2010/main" val="33759654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4AA68-C387-3F79-FBA3-5639527044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ADB13-1ECB-5870-A387-8A817E737AC8}"/>
              </a:ext>
            </a:extLst>
          </p:cNvPr>
          <p:cNvSpPr>
            <a:spLocks noGrp="1" noRot="1" noChangeAspect="1"/>
          </p:cNvSpPr>
          <p:nvPr>
            <p:ph type="sldImg"/>
          </p:nvPr>
        </p:nvSpPr>
        <p:spPr>
          <a:xfrm>
            <a:off x="488950" y="735013"/>
            <a:ext cx="6510338" cy="3662362"/>
          </a:xfrm>
        </p:spPr>
      </p:sp>
      <p:sp>
        <p:nvSpPr>
          <p:cNvPr id="3" name="Notes Placeholder 2">
            <a:extLst>
              <a:ext uri="{FF2B5EF4-FFF2-40B4-BE49-F238E27FC236}">
                <a16:creationId xmlns:a16="http://schemas.microsoft.com/office/drawing/2014/main" id="{02F6B55A-8605-06EC-6BF5-1D16742A0149}"/>
              </a:ext>
            </a:extLst>
          </p:cNvPr>
          <p:cNvSpPr>
            <a:spLocks noGrp="1"/>
          </p:cNvSpPr>
          <p:nvPr>
            <p:ph type="body" idx="1"/>
          </p:nvPr>
        </p:nvSpPr>
        <p:spPr/>
        <p:txBody>
          <a:bodyPr/>
          <a:lstStyle/>
          <a:p>
            <a:r>
              <a:rPr lang="en-US" b="1" dirty="0">
                <a:highlight>
                  <a:srgbClr val="2B2B2B"/>
                </a:highlight>
              </a:rPr>
              <a:t>First, Automatic Context Persistence:</a:t>
            </a:r>
            <a:br>
              <a:rPr lang="en-US" dirty="0">
                <a:highlight>
                  <a:srgbClr val="2B2B2B"/>
                </a:highlight>
              </a:rPr>
            </a:br>
            <a:r>
              <a:rPr lang="en-US" dirty="0">
                <a:highlight>
                  <a:srgbClr val="2B2B2B"/>
                </a:highlight>
              </a:rPr>
              <a:t>• Every user message and tool output is automatically saved—no hand-rolled state stores.</a:t>
            </a:r>
            <a:br>
              <a:rPr lang="en-US" dirty="0">
                <a:highlight>
                  <a:srgbClr val="2B2B2B"/>
                </a:highlight>
              </a:rPr>
            </a:br>
            <a:r>
              <a:rPr lang="en-US" dirty="0">
                <a:highlight>
                  <a:srgbClr val="2B2B2B"/>
                </a:highlight>
              </a:rPr>
              <a:t>• You can branch, pause, and later resume multi-step flows without losing track.</a:t>
            </a:r>
            <a:br>
              <a:rPr lang="en-US" dirty="0">
                <a:highlight>
                  <a:srgbClr val="2B2B2B"/>
                </a:highlight>
              </a:rPr>
            </a:br>
            <a:r>
              <a:rPr lang="en-US" dirty="0">
                <a:highlight>
                  <a:srgbClr val="2B2B2B"/>
                </a:highlight>
              </a:rPr>
              <a:t>• Pick your backend—Cosmos DB for speed or Blob storage to optimize cost.</a:t>
            </a:r>
          </a:p>
          <a:p>
            <a:r>
              <a:rPr lang="en-US" b="1" dirty="0">
                <a:highlight>
                  <a:srgbClr val="2B2B2B"/>
                </a:highlight>
              </a:rPr>
              <a:t>Next, Parallel Tool Invocation:</a:t>
            </a:r>
            <a:br>
              <a:rPr lang="en-US" dirty="0">
                <a:highlight>
                  <a:srgbClr val="2B2B2B"/>
                </a:highlight>
              </a:rPr>
            </a:br>
            <a:r>
              <a:rPr lang="en-US" dirty="0">
                <a:highlight>
                  <a:srgbClr val="2B2B2B"/>
                </a:highlight>
              </a:rPr>
              <a:t>• Agents fan out multiple API calls—search, HTTP endpoints, Functions—at the same time to cut end-to-end latency.</a:t>
            </a:r>
            <a:br>
              <a:rPr lang="en-US" dirty="0">
                <a:highlight>
                  <a:srgbClr val="2B2B2B"/>
                </a:highlight>
              </a:rPr>
            </a:br>
            <a:r>
              <a:rPr lang="en-US" dirty="0">
                <a:highlight>
                  <a:srgbClr val="2B2B2B"/>
                </a:highlight>
              </a:rPr>
              <a:t>• The service then sequences and merges those results for you, preserving logical order.</a:t>
            </a:r>
            <a:br>
              <a:rPr lang="en-US" dirty="0">
                <a:highlight>
                  <a:srgbClr val="2B2B2B"/>
                </a:highlight>
              </a:rPr>
            </a:br>
            <a:r>
              <a:rPr lang="en-US" dirty="0">
                <a:highlight>
                  <a:srgbClr val="2B2B2B"/>
                </a:highlight>
              </a:rPr>
              <a:t>• You get built-in fan-out/fan-in patterns, ideal for batch data enrichment or real-time aggregation.</a:t>
            </a:r>
          </a:p>
          <a:p>
            <a:r>
              <a:rPr lang="en-US" b="1" dirty="0">
                <a:highlight>
                  <a:srgbClr val="2B2B2B"/>
                </a:highlight>
              </a:rPr>
              <a:t>Finally, Built-In Retries &amp; Isolation:</a:t>
            </a:r>
            <a:br>
              <a:rPr lang="en-US" dirty="0">
                <a:highlight>
                  <a:srgbClr val="2B2B2B"/>
                </a:highlight>
              </a:rPr>
            </a:br>
            <a:r>
              <a:rPr lang="en-US" dirty="0">
                <a:highlight>
                  <a:srgbClr val="2B2B2B"/>
                </a:highlight>
              </a:rPr>
              <a:t>• Configure retry policies per tool—exponential backoff, max attempts—so transient errors self-heal.</a:t>
            </a:r>
            <a:br>
              <a:rPr lang="en-US" dirty="0">
                <a:highlight>
                  <a:srgbClr val="2B2B2B"/>
                </a:highlight>
              </a:rPr>
            </a:br>
            <a:r>
              <a:rPr lang="en-US" dirty="0">
                <a:highlight>
                  <a:srgbClr val="2B2B2B"/>
                </a:highlight>
              </a:rPr>
              <a:t>• Failures are contained to the affected branch; the rest of your workflow keeps running.</a:t>
            </a:r>
            <a:br>
              <a:rPr lang="en-US" dirty="0">
                <a:highlight>
                  <a:srgbClr val="2B2B2B"/>
                </a:highlight>
              </a:rPr>
            </a:br>
            <a:r>
              <a:rPr lang="en-US" dirty="0">
                <a:highlight>
                  <a:srgbClr val="2B2B2B"/>
                </a:highlight>
              </a:rPr>
              <a:t>• Detailed invocation diagnostics help you pinpoint and fix issues fast.</a:t>
            </a:r>
          </a:p>
          <a:p>
            <a:r>
              <a:rPr lang="en-US" dirty="0">
                <a:highlight>
                  <a:srgbClr val="2B2B2B"/>
                </a:highlight>
              </a:rPr>
              <a:t>Together, these capabilities let you focus on business logic—declaring high-level workflows—while Azure AI Agent Service handles context, concurrency, and resilience under the hood.</a:t>
            </a:r>
          </a:p>
        </p:txBody>
      </p:sp>
      <p:sp>
        <p:nvSpPr>
          <p:cNvPr id="4" name="Header Placeholder 3">
            <a:extLst>
              <a:ext uri="{FF2B5EF4-FFF2-40B4-BE49-F238E27FC236}">
                <a16:creationId xmlns:a16="http://schemas.microsoft.com/office/drawing/2014/main" id="{0826568B-6C9A-4A8E-2BE4-4635B6543219}"/>
              </a:ext>
            </a:extLst>
          </p:cNvPr>
          <p:cNvSpPr>
            <a:spLocks noGrp="1"/>
          </p:cNvSpPr>
          <p:nvPr>
            <p:ph type="hdr" sz="quarter"/>
          </p:nvPr>
        </p:nvSpPr>
        <p:spPr/>
        <p:txBody>
          <a:bodyPr/>
          <a:lstStyle/>
          <a:p>
            <a:pPr defTabSz="1041364">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8859B391-9BC3-958A-EFB4-B4714DF599B9}"/>
              </a:ext>
            </a:extLst>
          </p:cNvPr>
          <p:cNvSpPr>
            <a:spLocks noGrp="1"/>
          </p:cNvSpPr>
          <p:nvPr>
            <p:ph type="ftr" sz="quarter" idx="4"/>
          </p:nvPr>
        </p:nvSpPr>
        <p:spPr/>
        <p:txBody>
          <a:bodyPr/>
          <a:lstStyle/>
          <a:p>
            <a:pPr marL="687883" defTabSz="11209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A558A44-B725-2A47-7EEB-2DB7B6EE7BBA}"/>
              </a:ext>
            </a:extLst>
          </p:cNvPr>
          <p:cNvSpPr>
            <a:spLocks noGrp="1"/>
          </p:cNvSpPr>
          <p:nvPr>
            <p:ph type="dt" idx="1"/>
          </p:nvPr>
        </p:nvSpPr>
        <p:spPr/>
        <p:txBody>
          <a:bodyPr/>
          <a:lstStyle/>
          <a:p>
            <a:pPr defTabSz="1041364">
              <a:defRPr/>
            </a:pPr>
            <a:fld id="{386CE63F-9E7F-4C04-9D0D-FCA25A8E9E86}" type="datetime8">
              <a:rPr lang="en-US" sz="1300">
                <a:solidFill>
                  <a:prstClr val="black"/>
                </a:solidFill>
                <a:latin typeface="Calibri" panose="020F0502020204030204"/>
              </a:rPr>
              <a:pPr defTabSz="1041364">
                <a:defRPr/>
              </a:pPr>
              <a:t>5/27/2025 8:20 AM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53F15290-FF69-A033-ADC3-01428FBD9DDA}"/>
              </a:ext>
            </a:extLst>
          </p:cNvPr>
          <p:cNvSpPr>
            <a:spLocks noGrp="1"/>
          </p:cNvSpPr>
          <p:nvPr>
            <p:ph type="sldNum" sz="quarter" idx="5"/>
          </p:nvPr>
        </p:nvSpPr>
        <p:spPr/>
        <p:txBody>
          <a:bodyPr/>
          <a:lstStyle/>
          <a:p>
            <a:pPr defTabSz="1041364">
              <a:defRPr/>
            </a:pPr>
            <a:fld id="{B4008EB6-D09E-4580-8CD6-DDB14511944F}" type="slidenum">
              <a:rPr lang="en-US" sz="1300">
                <a:solidFill>
                  <a:prstClr val="black"/>
                </a:solidFill>
                <a:latin typeface="Calibri" panose="020F0502020204030204"/>
              </a:rPr>
              <a:pPr defTabSz="1041364">
                <a:defRPr/>
              </a:pPr>
              <a:t>49</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299819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AAFF6-1C87-7354-5A24-CF156CD900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E58F82-90C1-4625-B668-5ACAFA82C4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55530-E7BC-7480-6941-44B10C88386F}"/>
              </a:ext>
            </a:extLst>
          </p:cNvPr>
          <p:cNvSpPr>
            <a:spLocks noGrp="1"/>
          </p:cNvSpPr>
          <p:nvPr>
            <p:ph type="body" idx="1"/>
          </p:nvPr>
        </p:nvSpPr>
        <p:spPr/>
        <p:txBody>
          <a:bodyPr/>
          <a:lstStyle/>
          <a:p>
            <a:r>
              <a:rPr lang="en-US" sz="3200" dirty="0"/>
              <a:t>Security and compliance are baked into Azure AI Agent Service at every layer.</a:t>
            </a:r>
          </a:p>
          <a:p>
            <a:r>
              <a:rPr lang="en-US" sz="3200" b="1" dirty="0"/>
              <a:t>First</a:t>
            </a:r>
            <a:r>
              <a:rPr lang="en-US" sz="3200" dirty="0"/>
              <a:t>, Customer-Managed Keys and Encryption let you enforce your organization’s key-rotation policies. Your conversation data and tool payloads are envelope-encrypted with keys in your Key Vault, and you can even bring FIPS-certified HSMs.</a:t>
            </a:r>
          </a:p>
          <a:p>
            <a:r>
              <a:rPr lang="en-US" sz="3200" b="1" dirty="0"/>
              <a:t>Next</a:t>
            </a:r>
            <a:r>
              <a:rPr lang="en-US" sz="3200" dirty="0"/>
              <a:t>, Network Security and Isolation ensure no traffic ever touches the public internet. Agents run in your </a:t>
            </a:r>
            <a:r>
              <a:rPr lang="en-US" sz="3200" dirty="0" err="1"/>
              <a:t>VNet</a:t>
            </a:r>
            <a:r>
              <a:rPr lang="en-US" sz="3200" dirty="0"/>
              <a:t>, you can lock down Private Endpoints with NSGs and service tags, and Azure’s platform DDoS protection guards against volumetric attacks.</a:t>
            </a:r>
          </a:p>
          <a:p>
            <a:r>
              <a:rPr lang="en-US" sz="3200" b="1" dirty="0"/>
              <a:t>Finally</a:t>
            </a:r>
            <a:r>
              <a:rPr lang="en-US" sz="3200" dirty="0"/>
              <a:t>, Auditing and Governance give you full visibility and control: every API call and agent execution is logged to Azure Monitor, you control who can manage or invoke agents via RBAC, and you can configure retention or forward logs to your SIEM for long-term compliance.</a:t>
            </a:r>
          </a:p>
        </p:txBody>
      </p:sp>
      <p:sp>
        <p:nvSpPr>
          <p:cNvPr id="4" name="Header Placeholder 3">
            <a:extLst>
              <a:ext uri="{FF2B5EF4-FFF2-40B4-BE49-F238E27FC236}">
                <a16:creationId xmlns:a16="http://schemas.microsoft.com/office/drawing/2014/main" id="{E151C971-838E-2213-ED4F-2CC18B26F22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988C8A5-C04D-3080-3047-551AA95E8F52}"/>
              </a:ext>
            </a:extLst>
          </p:cNvPr>
          <p:cNvSpPr>
            <a:spLocks noGrp="1"/>
          </p:cNvSpPr>
          <p:nvPr>
            <p:ph type="ftr" sz="quarter" idx="4"/>
          </p:nvPr>
        </p:nvSpPr>
        <p:spPr/>
        <p:txBody>
          <a:bodyPr/>
          <a:lstStyle/>
          <a:p>
            <a:pPr marL="588824" marR="0" lvl="0" indent="0" algn="l" defTabSz="94180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7CF9DC7-6580-92D0-380A-A4122725DA8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5/27/2025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610F3D6-5137-A70E-18FA-05DFA0AFE11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3569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2F93D-6AC2-5BC4-C137-793B9B0D1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91A0A8-635C-64A7-E138-D511225F4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9BEAD9-01E1-7F81-6565-087EB3E1DD7A}"/>
              </a:ext>
            </a:extLst>
          </p:cNvPr>
          <p:cNvSpPr>
            <a:spLocks noGrp="1"/>
          </p:cNvSpPr>
          <p:nvPr>
            <p:ph type="body" idx="1"/>
          </p:nvPr>
        </p:nvSpPr>
        <p:spPr/>
        <p:txBody>
          <a:bodyPr/>
          <a:lstStyle/>
          <a:p>
            <a:pPr defTabSz="966612">
              <a:defRPr/>
            </a:pPr>
            <a:r>
              <a:rPr lang="en-US" dirty="0"/>
              <a:t>Currently, most AI and automation systems are built to handle very specific tasks with clearly defined inputs and outputs. For example, a process like HR onboarding might be automated, but it's typically limited to simple rule-based tasks, such as sending emails or verifying documents. These systems often fail to adapt when things go off-script or if unexpected situations arise. </a:t>
            </a:r>
            <a:r>
              <a:rPr lang="en-US"/>
              <a:t>Here, we see an example of how RPA automates predefined steps, but the flexibility to adjust to evolving needs is limited.</a:t>
            </a:r>
          </a:p>
          <a:p>
            <a:endParaRPr lang="en-US"/>
          </a:p>
        </p:txBody>
      </p:sp>
      <p:sp>
        <p:nvSpPr>
          <p:cNvPr id="4" name="Header Placeholder 3">
            <a:extLst>
              <a:ext uri="{FF2B5EF4-FFF2-40B4-BE49-F238E27FC236}">
                <a16:creationId xmlns:a16="http://schemas.microsoft.com/office/drawing/2014/main" id="{BE54E82F-365C-B7DB-359C-E969315DE654}"/>
              </a:ext>
            </a:extLst>
          </p:cNvPr>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440DDC5-0E86-A373-8D1A-30874644B39F}"/>
              </a:ext>
            </a:extLst>
          </p:cNvPr>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10F48FB-5205-42F5-8F4C-CB790F02FB8B}"/>
              </a:ext>
            </a:extLst>
          </p:cNvPr>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5/27/2025 8:20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A5C0C9-6B5C-D842-35F1-D351647EEE99}"/>
              </a:ext>
            </a:extLst>
          </p:cNvPr>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2881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87D37-0E86-ECAC-40FA-9BD80D279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4C18A3-01EB-7107-69C2-95251795EF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931F6C-D413-1900-3C48-F69EAF7FB8B7}"/>
              </a:ext>
            </a:extLst>
          </p:cNvPr>
          <p:cNvSpPr>
            <a:spLocks noGrp="1"/>
          </p:cNvSpPr>
          <p:nvPr>
            <p:ph type="body" idx="1"/>
          </p:nvPr>
        </p:nvSpPr>
        <p:spPr/>
        <p:txBody>
          <a:bodyPr/>
          <a:lstStyle/>
          <a:p>
            <a:r>
              <a:rPr lang="en-US" dirty="0"/>
              <a:t>Looking ahead, AI agents offer a transformative approach. Unlike traditional systems, AI agents can manage more complex workflows and adapt in real-time. Notice here how tasks like document verification, IT provisioning, and even training can be handled by AI agents, but the critical distinction is that humans are still involved in key decision-making moments. This hybrid model ensures that while automation is improving efficiency, humans retain oversight and control</a:t>
            </a:r>
          </a:p>
          <a:p>
            <a:endParaRPr lang="en-US" dirty="0"/>
          </a:p>
          <a:p>
            <a:endParaRPr lang="en-US" dirty="0"/>
          </a:p>
          <a:p>
            <a:r>
              <a:rPr lang="en-US" dirty="0"/>
              <a:t>Initial Interaction:</a:t>
            </a:r>
          </a:p>
          <a:p>
            <a:endParaRPr lang="en-US" dirty="0"/>
          </a:p>
          <a:p>
            <a:r>
              <a:rPr lang="en-US" dirty="0"/>
              <a:t>Engages with new hires through a virtual assistant, providing a personalized welcome and gathering initial data to tailor the onboarding journey. The AI agent makes decisions based on the information provided by the new hire to customize the onboarding experience immediately.</a:t>
            </a:r>
          </a:p>
          <a:p>
            <a:r>
              <a:rPr lang="en-US" dirty="0"/>
              <a:t>Document Verification:</a:t>
            </a:r>
          </a:p>
          <a:p>
            <a:endParaRPr lang="en-US" dirty="0"/>
          </a:p>
          <a:p>
            <a:r>
              <a:rPr lang="en-US" dirty="0"/>
              <a:t>Facilitates the submission and verification of documents by assessing completeness and accuracy. It learns from each interaction, recognizing common errors or missing items, and adjusting its feedback to help new hires correct issues quickly.</a:t>
            </a:r>
          </a:p>
          <a:p>
            <a:r>
              <a:rPr lang="en-US" dirty="0"/>
              <a:t>Training Path Selection:</a:t>
            </a:r>
          </a:p>
          <a:p>
            <a:endParaRPr lang="en-US" dirty="0"/>
          </a:p>
          <a:p>
            <a:r>
              <a:rPr lang="en-US" dirty="0"/>
              <a:t>Analyzes the new hire's role, experience, and learning preferences to recommend a suitable training path. The AI continuously learns from feedback on training effectiveness and adjusts the modules to better suit the new hire's needs, ensuring optimal learning outcomes.</a:t>
            </a:r>
          </a:p>
          <a:p>
            <a:r>
              <a:rPr lang="en-US" dirty="0"/>
              <a:t>Feedback and Adjustment:</a:t>
            </a:r>
          </a:p>
          <a:p>
            <a:endParaRPr lang="en-US" dirty="0"/>
          </a:p>
          <a:p>
            <a:r>
              <a:rPr lang="en-US" dirty="0"/>
              <a:t>Gathers real-time feedback from new hires regarding their onboarding experience. It processes this feedback to identify patterns and trends, enabling it to make informed decisions on necessary strategy adjustments to improve the onboarding process for future hires.</a:t>
            </a:r>
          </a:p>
          <a:p>
            <a:r>
              <a:rPr lang="en-US" dirty="0"/>
              <a:t>Ongoing Support:</a:t>
            </a:r>
          </a:p>
          <a:p>
            <a:endParaRPr lang="en-US" dirty="0"/>
          </a:p>
          <a:p>
            <a:r>
              <a:rPr lang="en-US" dirty="0"/>
              <a:t>Continues to support the new hire beyond the initial onboarding phase, answering questions and providing resources as needed. The AI agent utilizes ongoing interactions to refine its support strategies, ensuring continuous improvement in employee engagement and satisfaction.</a:t>
            </a:r>
          </a:p>
          <a:p>
            <a:endParaRPr lang="en-US" dirty="0"/>
          </a:p>
        </p:txBody>
      </p:sp>
      <p:sp>
        <p:nvSpPr>
          <p:cNvPr id="4" name="Header Placeholder 3">
            <a:extLst>
              <a:ext uri="{FF2B5EF4-FFF2-40B4-BE49-F238E27FC236}">
                <a16:creationId xmlns:a16="http://schemas.microsoft.com/office/drawing/2014/main" id="{89F687A1-D14B-0CD2-5289-BBE09AC45945}"/>
              </a:ext>
            </a:extLst>
          </p:cNvPr>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369D9A3-6FE2-D746-657D-82DFA1A2E2B7}"/>
              </a:ext>
            </a:extLst>
          </p:cNvPr>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7082347-45BE-5576-B0DF-4FAE63B148C5}"/>
              </a:ext>
            </a:extLst>
          </p:cNvPr>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5/27/2025 8:20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70C3700-8DE8-D6CF-22FD-0D9438B606DE}"/>
              </a:ext>
            </a:extLst>
          </p:cNvPr>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7495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13AD3-5B45-97AF-8F73-A43735FE39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6027C-ED1A-AECF-25D8-F830FD329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283C9E-2A09-1EBD-BC27-699D5E2E329F}"/>
              </a:ext>
            </a:extLst>
          </p:cNvPr>
          <p:cNvSpPr>
            <a:spLocks noGrp="1"/>
          </p:cNvSpPr>
          <p:nvPr>
            <p:ph type="body" idx="1"/>
          </p:nvPr>
        </p:nvSpPr>
        <p:spPr/>
        <p:txBody>
          <a:bodyPr/>
          <a:lstStyle/>
          <a:p>
            <a:r>
              <a:rPr lang="en-US" dirty="0"/>
              <a:t>As AI systems evolve, we're moving from narrow, single-task solutions to more expansive, iterative systems. In the early days, LLMs were used for very specific tasks, like summarizing documents. Now, we're seeing a more sophisticated architecture, where agents can handle more complex tasks by integrating multiple data sources and interacting with humans to refine outcomes. From single-agent solutions to multi-agent systems, we’re unlocking the potential for AI to solve larger, more complicated problems.</a:t>
            </a:r>
          </a:p>
          <a:p>
            <a:endParaRPr lang="en-US" dirty="0"/>
          </a:p>
          <a:p>
            <a:pPr lvl="0" defTabSz="914400">
              <a:lnSpc>
                <a:spcPct val="90000"/>
              </a:lnSpc>
              <a:spcBef>
                <a:spcPts val="0"/>
              </a:spcBef>
              <a:defRPr/>
            </a:pPr>
            <a:r>
              <a:rPr lang="en-US" sz="1200" b="1" dirty="0">
                <a:latin typeface="Segoe UI Semilight" panose="020B0402040204020203" pitchFamily="34" charset="0"/>
                <a:cs typeface="Segoe UI Semilight" panose="020B0402040204020203" pitchFamily="34" charset="0"/>
              </a:rPr>
              <a:t>Key Technical Enablers</a:t>
            </a:r>
          </a:p>
          <a:p>
            <a:pPr lvl="0" defTabSz="914400">
              <a:lnSpc>
                <a:spcPct val="90000"/>
              </a:lnSpc>
              <a:spcBef>
                <a:spcPts val="0"/>
              </a:spcBef>
              <a:defRPr/>
            </a:pPr>
            <a:endParaRPr kumimoji="0" lang="en-US" sz="1200" b="0" i="0" u="none" strike="noStrike" kern="1200" cap="none" spc="-50" normalizeH="0" noProof="0" dirty="0">
              <a:ln w="3175">
                <a:noFill/>
              </a:ln>
              <a:effectLst/>
              <a:uLnTx/>
              <a:uFillTx/>
              <a:latin typeface="Segoe UI Semilight" panose="020B0402040204020203" pitchFamily="34" charset="0"/>
              <a:cs typeface="Segoe UI Semilight" panose="020B0402040204020203" pitchFamily="34" charset="0"/>
            </a:endParaRPr>
          </a:p>
          <a:p>
            <a:pPr defTabSz="914400">
              <a:lnSpc>
                <a:spcPct val="90000"/>
              </a:lnSpc>
              <a:spcBef>
                <a:spcPts val="0"/>
              </a:spcBef>
              <a:defRPr/>
            </a:pPr>
            <a:r>
              <a:rPr lang="en-PH" sz="1200" b="1" dirty="0">
                <a:solidFill>
                  <a:srgbClr val="0070C0"/>
                </a:solidFill>
                <a:latin typeface="Segoe UI Semilight" panose="020B0402040204020203" pitchFamily="34" charset="0"/>
                <a:cs typeface="Segoe UI Semilight" panose="020B0402040204020203" pitchFamily="34" charset="0"/>
              </a:rPr>
              <a:t>Human level reasoning capabilities</a:t>
            </a:r>
          </a:p>
          <a:p>
            <a:pPr lvl="0" defTabSz="914400">
              <a:lnSpc>
                <a:spcPct val="90000"/>
              </a:lnSpc>
              <a:spcBef>
                <a:spcPts val="0"/>
              </a:spcBef>
              <a:defRPr/>
            </a:pPr>
            <a:r>
              <a:rPr lang="en-US" sz="1200" dirty="0">
                <a:latin typeface="Segoe UI Semilight" panose="020B0402040204020203" pitchFamily="34" charset="0"/>
                <a:cs typeface="Segoe UI Semilight" panose="020B0402040204020203" pitchFamily="34" charset="0"/>
              </a:rPr>
              <a:t>Enables critical thinking, re-planning to establish resolution strategies and incorporate human in the loop.</a:t>
            </a:r>
          </a:p>
          <a:p>
            <a:pPr lvl="0" defTabSz="914400">
              <a:lnSpc>
                <a:spcPct val="90000"/>
              </a:lnSpc>
              <a:spcBef>
                <a:spcPts val="0"/>
              </a:spcBef>
              <a:defRPr/>
            </a:pPr>
            <a:endParaRPr lang="en-US" sz="1200" b="1" dirty="0">
              <a:latin typeface="Segoe UI Semilight" panose="020B0402040204020203" pitchFamily="34" charset="0"/>
              <a:cs typeface="Segoe UI Semilight" panose="020B0402040204020203" pitchFamily="34" charset="0"/>
            </a:endParaRPr>
          </a:p>
          <a:p>
            <a:pPr lvl="0" defTabSz="914400">
              <a:lnSpc>
                <a:spcPct val="90000"/>
              </a:lnSpc>
              <a:spcBef>
                <a:spcPts val="0"/>
              </a:spcBef>
              <a:defRPr/>
            </a:pPr>
            <a:r>
              <a:rPr lang="en-US" sz="1200" b="1" dirty="0">
                <a:solidFill>
                  <a:srgbClr val="0070C0"/>
                </a:solidFill>
                <a:latin typeface="Segoe UI Semilight" panose="020B0402040204020203" pitchFamily="34" charset="0"/>
                <a:cs typeface="Segoe UI Semilight" panose="020B0402040204020203" pitchFamily="34" charset="0"/>
              </a:rPr>
              <a:t>Larger context windows</a:t>
            </a:r>
          </a:p>
          <a:p>
            <a:pPr lvl="0" defTabSz="914400">
              <a:lnSpc>
                <a:spcPct val="90000"/>
              </a:lnSpc>
              <a:spcBef>
                <a:spcPts val="0"/>
              </a:spcBef>
              <a:defRPr/>
            </a:pPr>
            <a:r>
              <a:rPr lang="en-US" sz="1200" dirty="0">
                <a:latin typeface="Segoe UI Semilight" panose="020B0402040204020203" pitchFamily="34" charset="0"/>
                <a:cs typeface="Segoe UI Semilight" panose="020B0402040204020203" pitchFamily="34" charset="0"/>
              </a:rPr>
              <a:t>Enables reasoning over execution history to re-plan + integrate feedback from multiple agents.</a:t>
            </a:r>
          </a:p>
          <a:p>
            <a:pPr lvl="0" defTabSz="914400">
              <a:lnSpc>
                <a:spcPct val="90000"/>
              </a:lnSpc>
              <a:spcBef>
                <a:spcPts val="0"/>
              </a:spcBef>
              <a:defRPr/>
            </a:pPr>
            <a:endParaRPr kumimoji="0" lang="en-US" sz="1200" b="0" i="0" u="none" strike="noStrike" kern="1200" cap="none" spc="-50" normalizeH="0" noProof="0" dirty="0">
              <a:ln w="3175">
                <a:noFill/>
              </a:ln>
              <a:effectLst/>
              <a:uLnTx/>
              <a:uFillTx/>
              <a:latin typeface="Segoe UI Semilight" panose="020B0402040204020203" pitchFamily="34" charset="0"/>
              <a:cs typeface="Segoe UI Semilight" panose="020B0402040204020203" pitchFamily="34" charset="0"/>
            </a:endParaRPr>
          </a:p>
          <a:p>
            <a:pPr lvl="0" defTabSz="914400">
              <a:lnSpc>
                <a:spcPct val="90000"/>
              </a:lnSpc>
              <a:spcBef>
                <a:spcPts val="0"/>
              </a:spcBef>
              <a:defRPr/>
            </a:pPr>
            <a:r>
              <a:rPr kumimoji="0" lang="en-PH" sz="1200" b="1" i="0" u="none" strike="noStrike" kern="1200" cap="none" spc="-50" normalizeH="0" noProof="0" dirty="0">
                <a:ln w="3175">
                  <a:noFill/>
                </a:ln>
                <a:solidFill>
                  <a:srgbClr val="0070C0"/>
                </a:solidFill>
                <a:effectLst/>
                <a:uLnTx/>
                <a:uFillTx/>
                <a:latin typeface="Segoe UI Semilight" panose="020B0402040204020203" pitchFamily="34" charset="0"/>
                <a:cs typeface="Segoe UI Semilight" panose="020B0402040204020203" pitchFamily="34" charset="0"/>
              </a:rPr>
              <a:t>SLM for specialized agents</a:t>
            </a:r>
          </a:p>
          <a:p>
            <a:pPr lvl="0" defTabSz="914400">
              <a:lnSpc>
                <a:spcPct val="90000"/>
              </a:lnSpc>
              <a:spcBef>
                <a:spcPts val="0"/>
              </a:spcBef>
              <a:defRPr/>
            </a:pPr>
            <a:r>
              <a:rPr kumimoji="0" lang="en-PH" sz="1200" b="0" i="0" u="none" strike="noStrike" kern="1200" cap="none" spc="-50" normalizeH="0" noProof="0" dirty="0">
                <a:ln w="3175">
                  <a:noFill/>
                </a:ln>
                <a:effectLst/>
                <a:uLnTx/>
                <a:uFillTx/>
                <a:latin typeface="Segoe UI Semilight" panose="020B0402040204020203" pitchFamily="34" charset="0"/>
                <a:cs typeface="Segoe UI Semilight" panose="020B0402040204020203" pitchFamily="34" charset="0"/>
              </a:rPr>
              <a:t>Enables rapid execution to keep human engaged in the loop and enables cost effective resolution.</a:t>
            </a:r>
          </a:p>
          <a:p>
            <a:pPr lvl="0" defTabSz="914400">
              <a:lnSpc>
                <a:spcPct val="90000"/>
              </a:lnSpc>
              <a:spcBef>
                <a:spcPts val="0"/>
              </a:spcBef>
              <a:defRPr/>
            </a:pPr>
            <a:endParaRPr lang="en-PH" sz="1200" dirty="0">
              <a:latin typeface="Segoe UI Semilight" panose="020B0402040204020203" pitchFamily="34" charset="0"/>
              <a:cs typeface="Segoe UI Semilight" panose="020B0402040204020203" pitchFamily="34" charset="0"/>
            </a:endParaRPr>
          </a:p>
          <a:p>
            <a:pPr lvl="0" defTabSz="914400">
              <a:lnSpc>
                <a:spcPct val="90000"/>
              </a:lnSpc>
              <a:spcBef>
                <a:spcPts val="0"/>
              </a:spcBef>
              <a:defRPr/>
            </a:pPr>
            <a:r>
              <a:rPr kumimoji="0" lang="en-PH" sz="1200" b="1" i="0" u="none" strike="noStrike" kern="1200" cap="none" spc="-50" normalizeH="0" noProof="0" dirty="0">
                <a:ln w="3175">
                  <a:noFill/>
                </a:ln>
                <a:solidFill>
                  <a:srgbClr val="0070C0"/>
                </a:solidFill>
                <a:effectLst/>
                <a:uLnTx/>
                <a:uFillTx/>
                <a:latin typeface="Segoe UI Semilight" panose="020B0402040204020203" pitchFamily="34" charset="0"/>
                <a:cs typeface="Segoe UI Semilight" panose="020B0402040204020203" pitchFamily="34" charset="0"/>
              </a:rPr>
              <a:t>Multi-modality support</a:t>
            </a:r>
          </a:p>
          <a:p>
            <a:pPr lvl="0" defTabSz="914400">
              <a:lnSpc>
                <a:spcPct val="90000"/>
              </a:lnSpc>
              <a:spcBef>
                <a:spcPts val="0"/>
              </a:spcBef>
              <a:defRPr/>
            </a:pPr>
            <a:r>
              <a:rPr kumimoji="0" lang="en-PH" sz="1200" b="0" i="0" u="none" strike="noStrike" kern="1200" cap="none" spc="-50" normalizeH="0" noProof="0" dirty="0">
                <a:ln w="3175">
                  <a:noFill/>
                </a:ln>
                <a:effectLst/>
                <a:uLnTx/>
                <a:uFillTx/>
                <a:latin typeface="Segoe UI Semilight" panose="020B0402040204020203" pitchFamily="34" charset="0"/>
                <a:cs typeface="Segoe UI Semilight" panose="020B0402040204020203" pitchFamily="34" charset="0"/>
              </a:rPr>
              <a:t>Widens scope of use-cases and eases access to Agentic AI Systems.</a:t>
            </a:r>
          </a:p>
          <a:p>
            <a:endParaRPr lang="en-US" dirty="0"/>
          </a:p>
        </p:txBody>
      </p:sp>
      <p:sp>
        <p:nvSpPr>
          <p:cNvPr id="4" name="Slide Number Placeholder 3">
            <a:extLst>
              <a:ext uri="{FF2B5EF4-FFF2-40B4-BE49-F238E27FC236}">
                <a16:creationId xmlns:a16="http://schemas.microsoft.com/office/drawing/2014/main" id="{1E0638DC-83ED-C1C0-2976-408857C203BC}"/>
              </a:ext>
            </a:extLst>
          </p:cNvPr>
          <p:cNvSpPr>
            <a:spLocks noGrp="1"/>
          </p:cNvSpPr>
          <p:nvPr>
            <p:ph type="sldNum" sz="quarter" idx="5"/>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0E6E6B97-433E-4144-BA66-6B9B350662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0448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DC3D1-4B3F-972C-A3B3-922939BDA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699BF4-BAC8-8D3F-09CA-CB0317EFFAFD}"/>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47338436-AC8C-7973-D280-734C0974BD98}"/>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481591D3-DCF6-5BCB-366B-7C82ABF757F4}"/>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09E94026-85DD-5AF1-8EA4-B659CC3C1F93}"/>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DC905C9-A3D8-6C58-1C50-7D904BA70974}"/>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5/27/2025 8:20 AM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1BC652B8-A420-03F0-4518-7B41CF46C05B}"/>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9</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3319533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definition of “agentic” is “having agency”, so when we say ‘agentic’ in the context of AI we mean three core capabilities:</a:t>
            </a:r>
          </a:p>
          <a:p>
            <a:r>
              <a:rPr lang="en-US" b="1" dirty="0"/>
              <a:t>Autonomy &amp; Initiative:</a:t>
            </a:r>
            <a:r>
              <a:rPr lang="en-US" dirty="0"/>
              <a:t> the agent isn’t just reactive—it takes a mission like ‘process this permit’ and figures out the sequence of steps on its own.</a:t>
            </a:r>
          </a:p>
          <a:p>
            <a:r>
              <a:rPr lang="en-US" b="1" dirty="0"/>
              <a:t>Persistent Context:</a:t>
            </a:r>
            <a:r>
              <a:rPr lang="en-US" dirty="0"/>
              <a:t> it remembers what it’s done so far—using Model Context Protocol under the covers—so you can pause, branch, or loop without losing state.</a:t>
            </a:r>
          </a:p>
          <a:p>
            <a:r>
              <a:rPr lang="en-US" b="1" dirty="0"/>
              <a:t>Dynamic Tool Orchestration:</a:t>
            </a:r>
            <a:r>
              <a:rPr lang="en-US" dirty="0"/>
              <a:t> rather than a fixed workflow, the agent reasons about which tools or APIs to invoke at each stage—be it a database lookup, web search, or a custom function.</a:t>
            </a:r>
          </a:p>
          <a:p>
            <a:r>
              <a:rPr lang="en-US" dirty="0"/>
              <a:t>Together, these distinguish true “agents” from clever scripts or chatbots that simply respond one prompt at a time.</a:t>
            </a:r>
          </a:p>
          <a:p>
            <a:pPr defTabSz="949147">
              <a:lnSpc>
                <a:spcPct val="100000"/>
              </a:lnSpc>
              <a:spcAft>
                <a:spcPts val="0"/>
              </a:spcAft>
              <a:defRPr/>
            </a:pPr>
            <a:endParaRPr lang="en-US" dirty="0"/>
          </a:p>
        </p:txBody>
      </p:sp>
      <p:sp>
        <p:nvSpPr>
          <p:cNvPr id="4" name="Slide Number Placeholder 3"/>
          <p:cNvSpPr>
            <a:spLocks noGrp="1"/>
          </p:cNvSpPr>
          <p:nvPr>
            <p:ph type="sldNum" sz="quarter" idx="5"/>
          </p:nvPr>
        </p:nvSpPr>
        <p:spPr/>
        <p:txBody>
          <a:bodyPr/>
          <a:lstStyle/>
          <a:p>
            <a:pPr defTabSz="949147">
              <a:defRPr/>
            </a:pPr>
            <a:fld id="{AB6DBA25-EEB1-46C0-8126-D5B74A701FA7}" type="slidenum">
              <a:rPr lang="en-US">
                <a:solidFill>
                  <a:prstClr val="black"/>
                </a:solidFill>
                <a:latin typeface="Segoe UI Semibold" panose="020B0702040204020203" pitchFamily="34" charset="0"/>
              </a:rPr>
              <a:pPr defTabSz="949147">
                <a:defRPr/>
              </a:pPr>
              <a:t>10</a:t>
            </a:fld>
            <a:endParaRPr lang="en-US">
              <a:solidFill>
                <a:prstClr val="black"/>
              </a:solidFill>
              <a:latin typeface="Segoe UI Semibold" panose="020B0702040204020203" pitchFamily="34" charset="0"/>
            </a:endParaRPr>
          </a:p>
        </p:txBody>
      </p:sp>
    </p:spTree>
    <p:extLst>
      <p:ext uri="{BB962C8B-B14F-4D97-AF65-F5344CB8AC3E}">
        <p14:creationId xmlns:p14="http://schemas.microsoft.com/office/powerpoint/2010/main" val="1904873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4.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7.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7.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3.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4.jpe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5.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8.jpe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9.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Master" Target="../slideMasters/slideMaster9.xml"/><Relationship Id="rId4" Type="http://schemas.openxmlformats.org/officeDocument/2006/relationships/image" Target="../media/image4.emf"/></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2.pn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62.jpe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64.jpeg"/><Relationship Id="rId1" Type="http://schemas.openxmlformats.org/officeDocument/2006/relationships/slideMaster" Target="../slideMasters/slideMaster10.xml"/><Relationship Id="rId5" Type="http://schemas.microsoft.com/office/2007/relationships/hdphoto" Target="../media/hdphoto1.wdp"/><Relationship Id="rId4" Type="http://schemas.openxmlformats.org/officeDocument/2006/relationships/image" Target="../media/image76.png"/></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6.jpeg"/><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7.png"/><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56.png"/><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38334477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69619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614261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30687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55626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30026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91033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6E27CBDD-49E9-BBDF-550B-482E4E570E44}"/>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2562535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7926269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 Placeholder 4">
            <a:extLst>
              <a:ext uri="{FF2B5EF4-FFF2-40B4-BE49-F238E27FC236}">
                <a16:creationId xmlns:a16="http://schemas.microsoft.com/office/drawing/2014/main" id="{CDC3595B-25C2-CF43-259D-75A3671E709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863458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3A3D27F9-7D19-8ECF-C50E-71D515E54BB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739921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C112CDB0-015D-94C2-ECEE-970711F59EB7}"/>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124841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20624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4">
            <a:extLst>
              <a:ext uri="{FF2B5EF4-FFF2-40B4-BE49-F238E27FC236}">
                <a16:creationId xmlns:a16="http://schemas.microsoft.com/office/drawing/2014/main" id="{A51E17F0-59B9-3EAE-0FC7-A1EBDE8F7BB3}"/>
              </a:ext>
            </a:extLst>
          </p:cNvPr>
          <p:cNvSpPr>
            <a:spLocks noGrp="1"/>
          </p:cNvSpPr>
          <p:nvPr>
            <p:ph type="body" sz="quarter" idx="18"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636223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496CCFA2-2D28-1617-4A3E-368924E94312}"/>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1534095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8AB70484-C812-6F3C-92DD-F6B2E1A813C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3107881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A97F131-E501-E84F-7717-E61457B6D3AC}"/>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28118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4268498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06391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24933069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0">
              <a:srgbClr val="D8C3B2"/>
            </a:gs>
            <a:gs pos="50000">
              <a:srgbClr val="D9D9D6"/>
            </a:gs>
          </a:gsLst>
          <a:lin ang="135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535483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Graphic 2">
            <a:extLst>
              <a:ext uri="{FF2B5EF4-FFF2-40B4-BE49-F238E27FC236}">
                <a16:creationId xmlns:a16="http://schemas.microsoft.com/office/drawing/2014/main" id="{FC2B69AA-28DE-9B7C-2E42-A3C042FD5956}"/>
              </a:ext>
            </a:extLst>
          </p:cNvPr>
          <p:cNvSpPr/>
          <p:nvPr userDrawn="1"/>
        </p:nvSpPr>
        <p:spPr>
          <a:xfrm>
            <a:off x="584729" y="2517700"/>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243F6D"/>
              </a:gs>
              <a:gs pos="71000">
                <a:srgbClr val="0D67B3"/>
              </a:gs>
              <a:gs pos="100000">
                <a:srgbClr val="0374CD"/>
              </a:gs>
            </a:gsLst>
            <a:lin ang="0" scaled="1"/>
          </a:gradFill>
          <a:ln w="9525" cap="flat">
            <a:noFill/>
            <a:prstDash val="solid"/>
            <a:miter/>
          </a:ln>
        </p:spPr>
        <p:txBody>
          <a:bodyPr rtlCol="0" anchor="ctr"/>
          <a:lstStyle/>
          <a:p>
            <a:endParaRPr lang="en-US" sz="1413"/>
          </a:p>
        </p:txBody>
      </p:sp>
    </p:spTree>
    <p:extLst>
      <p:ext uri="{BB962C8B-B14F-4D97-AF65-F5344CB8AC3E}">
        <p14:creationId xmlns:p14="http://schemas.microsoft.com/office/powerpoint/2010/main" val="317848165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ED8AFE-D7AA-21DB-16B8-7617A85AF01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462" rtl="0" eaLnBrk="1" latinLnBrk="0" hangingPunct="1">
              <a:lnSpc>
                <a:spcPct val="100000"/>
              </a:lnSpc>
              <a:spcBef>
                <a:spcPct val="0"/>
              </a:spcBef>
              <a:buNone/>
              <a:defRPr lang="en-US" sz="3999"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577840" cy="276999"/>
          </a:xfrm>
          <a:noFill/>
        </p:spPr>
        <p:txBody>
          <a:bodyPr wrap="square" lIns="0" tIns="0" rIns="0" bIns="0">
            <a:spAutoFit/>
          </a:bodyPr>
          <a:lstStyle>
            <a:lvl1pPr marL="0" indent="0">
              <a:spcBef>
                <a:spcPts val="0"/>
              </a:spcBef>
              <a:buNone/>
              <a:defRPr sz="1799"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99945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08107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18225"/>
            <a:ext cx="9144000" cy="615553"/>
          </a:xfrm>
          <a:noFill/>
        </p:spPr>
        <p:txBody>
          <a:bodyPr lIns="0" tIns="0" rIns="0" bIns="0" anchor="b" anchorCtr="0">
            <a:spAutoFit/>
          </a:bodyPr>
          <a:lstStyle>
            <a:lvl1pPr>
              <a:defRPr sz="3999"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2"/>
            <a:ext cx="9144000" cy="276999"/>
          </a:xfrm>
          <a:noFill/>
        </p:spPr>
        <p:txBody>
          <a:bodyPr wrap="square" lIns="0" tIns="0" rIns="0" bIns="0">
            <a:spAutoFit/>
          </a:bodyPr>
          <a:lstStyle>
            <a:lvl1pPr marL="0" indent="0">
              <a:spcBef>
                <a:spcPts val="0"/>
              </a:spcBef>
              <a:buNone/>
              <a:defRPr sz="17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83097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8073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6591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13480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6485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66550" indent="-15235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85594" indent="-13648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08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4"/>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4"/>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5030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160" indent="-176160">
              <a:defRPr lang="en-US" sz="1999" dirty="0"/>
            </a:lvl1pPr>
            <a:lvl2pPr marL="322166" indent="-150768">
              <a:defRPr lang="en-US" sz="1799" dirty="0"/>
            </a:lvl2pPr>
            <a:lvl3pPr marL="466585" indent="-138072">
              <a:defRPr lang="en-US" dirty="0"/>
            </a:lvl3pPr>
            <a:lvl4pPr marL="595134" indent="-128549">
              <a:defRPr lang="en-US" dirty="0"/>
            </a:lvl4pPr>
            <a:lvl5pPr marL="731618" indent="-12220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7" y="238413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16263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3155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5185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994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8646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82190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98769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330501"/>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heme 4">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7787486"/>
      </p:ext>
    </p:extLst>
  </p:cSld>
  <p:clrMapOvr>
    <a:masterClrMapping/>
  </p:clrMapOvr>
  <p:transition>
    <p:fade/>
  </p:transition>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2899546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8767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41629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8682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8930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68330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79542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6760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628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3339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9055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4507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32341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2285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772029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01100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90059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091072"/>
      </p:ext>
    </p:extLst>
  </p:cSld>
  <p:clrMapOvr>
    <a:masterClrMapping/>
  </p:clrMapOvr>
  <p:transition>
    <p:fade/>
  </p:transition>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96016540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3934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599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15052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580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6728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164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9953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55000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05593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463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80027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7786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174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5900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13745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13980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05442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7256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037366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79268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90678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39934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939419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22075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4008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9029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75573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26190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4288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04358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34022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76502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54689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16040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46485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8852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89103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0041296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441130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81755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2990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907377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695954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651828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443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87300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684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157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8195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7170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58317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197594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74944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778934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AD95776-CF25-4483-AF21-5E89F42E507B}"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194326691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D95776-CF25-4483-AF21-5E89F42E507B}"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217062775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D95776-CF25-4483-AF21-5E89F42E507B}"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109584233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D95776-CF25-4483-AF21-5E89F42E507B}"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133157265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AD95776-CF25-4483-AF21-5E89F42E507B}" type="datetimeFigureOut">
              <a:rPr lang="en-US" smtClean="0"/>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358833922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D95776-CF25-4483-AF21-5E89F42E507B}" type="datetimeFigureOut">
              <a:rPr lang="en-US" smtClean="0"/>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212369961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D95776-CF25-4483-AF21-5E89F42E507B}" type="datetimeFigureOut">
              <a:rPr lang="en-US" smtClean="0"/>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227190350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D95776-CF25-4483-AF21-5E89F42E507B}"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302501623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D95776-CF25-4483-AF21-5E89F42E507B}"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372137024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D95776-CF25-4483-AF21-5E89F42E507B}"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973257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688089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D95776-CF25-4483-AF21-5E89F42E507B}"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2997975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solidFill>
                  <a:srgbClr val="FFFFFF"/>
                </a:solidFill>
                <a:effectLst/>
                <a:uLnTx/>
                <a:uFillTx/>
                <a:latin typeface="Segoe Sans Text Semibold"/>
                <a:ea typeface="+mn-ea"/>
                <a:cs typeface="+mn-cs"/>
              </a:rPr>
              <a:t>Microsoft Azure</a:t>
            </a:r>
          </a:p>
        </p:txBody>
      </p:sp>
    </p:spTree>
    <p:extLst>
      <p:ext uri="{BB962C8B-B14F-4D97-AF65-F5344CB8AC3E}">
        <p14:creationId xmlns:p14="http://schemas.microsoft.com/office/powerpoint/2010/main" val="262313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solidFill>
                  <a:srgbClr val="000000"/>
                </a:solidFill>
                <a:effectLst/>
                <a:uLnTx/>
                <a:uFillTx/>
                <a:latin typeface="Segoe Sans Text Semibold"/>
                <a:ea typeface="+mn-ea"/>
                <a:cs typeface="+mn-cs"/>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6943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42847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61476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1503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28198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85951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90573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21130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48398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61776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41740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22927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58117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790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183045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182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37698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00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4199" y="457200"/>
            <a:ext cx="11022583" cy="553998"/>
          </a:xfrm>
        </p:spPr>
        <p:txBody>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1858FD15-A5B5-C53A-8733-14C6D3672214}"/>
              </a:ext>
            </a:extLst>
          </p:cNvPr>
          <p:cNvSpPr>
            <a:spLocks noGrp="1"/>
          </p:cNvSpPr>
          <p:nvPr>
            <p:ph type="body" sz="quarter" idx="10"/>
          </p:nvPr>
        </p:nvSpPr>
        <p:spPr>
          <a:xfrm>
            <a:off x="584200" y="1067356"/>
            <a:ext cx="11036300" cy="369332"/>
          </a:xfrm>
        </p:spPr>
        <p:txBody>
          <a:bodyPr/>
          <a:lstStyle>
            <a:lvl1pPr marL="0" indent="0">
              <a:buNone/>
              <a:defRPr kumimoji="0" lang="en-US" sz="2400" b="0" u="none" strike="noStrike" kern="1200" cap="none" spc="0" normalizeH="0" baseline="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624697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658154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39057"/>
            <a:ext cx="11018520" cy="430887"/>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15925534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394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947222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titleOnly">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67790-3570-22E9-DECB-0E8DE6C331F5}"/>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5B462699-F861-5231-C693-797F9BB8DA7B}"/>
              </a:ext>
            </a:extLst>
          </p:cNvPr>
          <p:cNvSpPr>
            <a:spLocks noGrp="1"/>
          </p:cNvSpPr>
          <p:nvPr>
            <p:ph type="dt" sz="half" idx="10"/>
          </p:nvPr>
        </p:nvSpPr>
        <p:spPr/>
        <p:txBody>
          <a:bodyPr/>
          <a:lstStyle/>
          <a:p>
            <a:fld id="{2159D0DD-4710-4B6C-AFA4-09A41EF20E6D}" type="datetimeFigureOut">
              <a:rPr lang="en-CH" smtClean="0"/>
              <a:t>05/27/2025</a:t>
            </a:fld>
            <a:endParaRPr lang="en-CH"/>
          </a:p>
        </p:txBody>
      </p:sp>
      <p:sp>
        <p:nvSpPr>
          <p:cNvPr id="4" name="Footer Placeholder 3">
            <a:extLst>
              <a:ext uri="{FF2B5EF4-FFF2-40B4-BE49-F238E27FC236}">
                <a16:creationId xmlns:a16="http://schemas.microsoft.com/office/drawing/2014/main" id="{A0141100-BE66-3A14-425C-96E503AD00CE}"/>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5928A50E-F2E1-787B-9976-B93DCFEF5998}"/>
              </a:ext>
            </a:extLst>
          </p:cNvPr>
          <p:cNvSpPr>
            <a:spLocks noGrp="1"/>
          </p:cNvSpPr>
          <p:nvPr>
            <p:ph type="sldNum" sz="quarter" idx="12"/>
          </p:nvPr>
        </p:nvSpPr>
        <p:spPr/>
        <p:txBody>
          <a:bodyPr/>
          <a:lstStyle/>
          <a:p>
            <a:fld id="{DBAB13F6-5B24-4026-AFF6-046B3818C94F}" type="slidenum">
              <a:rPr lang="en-CH" smtClean="0"/>
              <a:t>‹#›</a:t>
            </a:fld>
            <a:endParaRPr lang="en-CH"/>
          </a:p>
        </p:txBody>
      </p:sp>
    </p:spTree>
    <p:extLst>
      <p:ext uri="{BB962C8B-B14F-4D97-AF65-F5344CB8AC3E}">
        <p14:creationId xmlns:p14="http://schemas.microsoft.com/office/powerpoint/2010/main" val="412033240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019806203"/>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16131638"/>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87" r="9177" b="3489"/>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4058312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13388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1593328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16743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51389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7397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3607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66426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1342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4306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708561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585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278562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5159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10452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53414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81273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4774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heme 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668619"/>
      </p:ext>
    </p:extLst>
  </p:cSld>
  <p:clrMapOvr>
    <a:masterClrMapping/>
  </p:clrMapOvr>
  <p:transition>
    <p:fade/>
  </p:transition>
  <p:extLst>
    <p:ext uri="{DCECCB84-F9BA-43D5-87BE-67443E8EF086}">
      <p15:sldGuideLst xmlns:p15="http://schemas.microsoft.com/office/powerpoint/2012/main"/>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39057"/>
            <a:ext cx="11018520" cy="430887"/>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3732539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5829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724147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2026233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49555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87155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18643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37646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457119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200715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94626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5950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52229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87824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42936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68723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07234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18463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3321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68168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6179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64153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397816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64173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146867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42104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96103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47100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597333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50696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173135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01198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0934630"/>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2970090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408810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794442151"/>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1209287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0957540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6736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2880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8787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53941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3201579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Section Header">
    <p:bg>
      <p:bgPr>
        <a:gradFill>
          <a:gsLst>
            <a:gs pos="0">
              <a:srgbClr val="954AD3"/>
            </a:gs>
            <a:gs pos="99000">
              <a:srgbClr val="2D92CC"/>
            </a:gs>
          </a:gsLst>
          <a:lin ang="4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6BE8EC-DDBA-C3BD-26DC-C7992A6E9FC5}"/>
              </a:ext>
            </a:extLst>
          </p:cNvPr>
          <p:cNvSpPr/>
          <p:nvPr userDrawn="1"/>
        </p:nvSpPr>
        <p:spPr>
          <a:xfrm>
            <a:off x="0" y="0"/>
            <a:ext cx="12192000" cy="6858000"/>
          </a:xfrm>
          <a:prstGeom prst="rect">
            <a:avLst/>
          </a:prstGeom>
          <a:gradFill>
            <a:gsLst>
              <a:gs pos="61000">
                <a:schemeClr val="tx1">
                  <a:lumMod val="0"/>
                  <a:lumOff val="100000"/>
                  <a:alpha val="0"/>
                </a:schemeClr>
              </a:gs>
              <a:gs pos="98000">
                <a:schemeClr val="tx1">
                  <a:alpha val="36817"/>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5695951" y="3977644"/>
            <a:ext cx="4800600" cy="307777"/>
          </a:xfrm>
        </p:spPr>
        <p:txBody>
          <a:bodyPr>
            <a:sp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t>The subtitle of your section.</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5695951" y="2759746"/>
            <a:ext cx="4800600" cy="1107996"/>
          </a:xfrm>
        </p:spPr>
        <p:txBody>
          <a:bodyPr lIns="0" tIns="0" rIns="0" bIns="0" anchor="b">
            <a:spAutoFit/>
          </a:bodyPr>
          <a:lstStyle>
            <a:lvl1pPr>
              <a:defRPr sz="4000"/>
            </a:lvl1pPr>
          </a:lstStyle>
          <a:p>
            <a:r>
              <a:rPr lang="en-US"/>
              <a:t>The title of your section.</a:t>
            </a:r>
          </a:p>
        </p:txBody>
      </p:sp>
      <p:sp>
        <p:nvSpPr>
          <p:cNvPr id="24" name="Freeform 23">
            <a:extLst>
              <a:ext uri="{FF2B5EF4-FFF2-40B4-BE49-F238E27FC236}">
                <a16:creationId xmlns:a16="http://schemas.microsoft.com/office/drawing/2014/main" id="{C4263EC4-AA89-8F2A-FF5F-BDE143B23C8E}"/>
              </a:ext>
            </a:extLst>
          </p:cNvPr>
          <p:cNvSpPr/>
          <p:nvPr userDrawn="1"/>
        </p:nvSpPr>
        <p:spPr>
          <a:xfrm>
            <a:off x="0" y="3416960"/>
            <a:ext cx="4164940" cy="3441040"/>
          </a:xfrm>
          <a:custGeom>
            <a:avLst/>
            <a:gdLst>
              <a:gd name="connsiteX0" fmla="*/ 1587170 w 4164940"/>
              <a:gd name="connsiteY0" fmla="*/ 0 h 3441040"/>
              <a:gd name="connsiteX1" fmla="*/ 4164940 w 4164940"/>
              <a:gd name="connsiteY1" fmla="*/ 2577770 h 3441040"/>
              <a:gd name="connsiteX2" fmla="*/ 4049049 w 4164940"/>
              <a:gd name="connsiteY2" fmla="*/ 3344320 h 3441040"/>
              <a:gd name="connsiteX3" fmla="*/ 4013649 w 4164940"/>
              <a:gd name="connsiteY3" fmla="*/ 3441040 h 3441040"/>
              <a:gd name="connsiteX4" fmla="*/ 0 w 4164940"/>
              <a:gd name="connsiteY4" fmla="*/ 3441040 h 3441040"/>
              <a:gd name="connsiteX5" fmla="*/ 0 w 4164940"/>
              <a:gd name="connsiteY5" fmla="*/ 549356 h 3441040"/>
              <a:gd name="connsiteX6" fmla="*/ 145914 w 4164940"/>
              <a:gd name="connsiteY6" fmla="*/ 440243 h 3441040"/>
              <a:gd name="connsiteX7" fmla="*/ 1587170 w 4164940"/>
              <a:gd name="connsiteY7" fmla="*/ 0 h 344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4940" h="3441040">
                <a:moveTo>
                  <a:pt x="1587170" y="0"/>
                </a:moveTo>
                <a:cubicBezTo>
                  <a:pt x="3010833" y="0"/>
                  <a:pt x="4164940" y="1154107"/>
                  <a:pt x="4164940" y="2577770"/>
                </a:cubicBezTo>
                <a:cubicBezTo>
                  <a:pt x="4164940" y="2844707"/>
                  <a:pt x="4124366" y="3102167"/>
                  <a:pt x="4049049" y="3344320"/>
                </a:cubicBezTo>
                <a:lnTo>
                  <a:pt x="4013649" y="3441040"/>
                </a:lnTo>
                <a:lnTo>
                  <a:pt x="0" y="3441040"/>
                </a:lnTo>
                <a:lnTo>
                  <a:pt x="0" y="549356"/>
                </a:lnTo>
                <a:lnTo>
                  <a:pt x="145914" y="440243"/>
                </a:lnTo>
                <a:cubicBezTo>
                  <a:pt x="557329" y="162297"/>
                  <a:pt x="1053297" y="0"/>
                  <a:pt x="1587170" y="0"/>
                </a:cubicBezTo>
                <a:close/>
              </a:path>
            </a:pathLst>
          </a:custGeom>
          <a:gradFill flip="none" rotWithShape="1">
            <a:gsLst>
              <a:gs pos="69000">
                <a:srgbClr val="AFD1F6">
                  <a:lumMod val="57406"/>
                  <a:lumOff val="42594"/>
                  <a:alpha val="99000"/>
                </a:srgbClr>
              </a:gs>
              <a:gs pos="0">
                <a:schemeClr val="accent1">
                  <a:lumMod val="53815"/>
                  <a:lumOff val="46185"/>
                  <a:alpha val="99000"/>
                </a:schemeClr>
              </a:gs>
            </a:gsLst>
            <a:lin ang="6600000" scaled="0"/>
            <a:tileRect/>
          </a:gradFill>
          <a:ln>
            <a:noFill/>
          </a:ln>
          <a:effectLst>
            <a:outerShdw blurRad="1270000" dist="1524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82948E6E-440C-6B67-1C53-E1615E5FC524}"/>
              </a:ext>
            </a:extLst>
          </p:cNvPr>
          <p:cNvSpPr/>
          <p:nvPr userDrawn="1"/>
        </p:nvSpPr>
        <p:spPr>
          <a:xfrm>
            <a:off x="640511" y="3255933"/>
            <a:ext cx="3255021" cy="3255021"/>
          </a:xfrm>
          <a:prstGeom prst="ellipse">
            <a:avLst/>
          </a:prstGeom>
          <a:solidFill>
            <a:schemeClr val="tx1"/>
          </a:solidFill>
          <a:ln>
            <a:noFill/>
          </a:ln>
          <a:effectLst>
            <a:outerShdw blurRad="1270000" dist="1524000" dir="2700000" sx="50000" sy="50000" algn="tl" rotWithShape="0">
              <a:prstClr val="black">
                <a:alpha val="20000"/>
              </a:prstClr>
            </a:outerShd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98A61A3-B9A1-4674-85AC-E3ED72321E4C}"/>
              </a:ext>
            </a:extLst>
          </p:cNvPr>
          <p:cNvGrpSpPr/>
          <p:nvPr userDrawn="1"/>
        </p:nvGrpSpPr>
        <p:grpSpPr>
          <a:xfrm>
            <a:off x="1226205" y="58957"/>
            <a:ext cx="2239180" cy="2256419"/>
            <a:chOff x="2823900" y="852304"/>
            <a:chExt cx="2239180" cy="2256419"/>
          </a:xfrm>
        </p:grpSpPr>
        <p:sp>
          <p:nvSpPr>
            <p:cNvPr id="22" name="Oval 21">
              <a:extLst>
                <a:ext uri="{FF2B5EF4-FFF2-40B4-BE49-F238E27FC236}">
                  <a16:creationId xmlns:a16="http://schemas.microsoft.com/office/drawing/2014/main" id="{9845EDF6-0513-23C6-A8CA-17CF28A26D8A}"/>
                </a:ext>
              </a:extLst>
            </p:cNvPr>
            <p:cNvSpPr/>
            <p:nvPr userDrawn="1"/>
          </p:nvSpPr>
          <p:spPr>
            <a:xfrm>
              <a:off x="2823900" y="1148928"/>
              <a:ext cx="1959795" cy="1959795"/>
            </a:xfrm>
            <a:prstGeom prst="ellipse">
              <a:avLst/>
            </a:prstGeom>
            <a:gradFill flip="none" rotWithShape="1">
              <a:gsLst>
                <a:gs pos="67000">
                  <a:srgbClr val="AFD1F6">
                    <a:lumMod val="72154"/>
                    <a:lumOff val="27846"/>
                    <a:alpha val="99000"/>
                  </a:srgbClr>
                </a:gs>
                <a:gs pos="0">
                  <a:schemeClr val="accent1">
                    <a:lumMod val="52588"/>
                    <a:lumOff val="47412"/>
                    <a:alpha val="99000"/>
                  </a:schemeClr>
                </a:gs>
              </a:gsLst>
              <a:lin ang="6600000" scaled="0"/>
              <a:tileRect/>
            </a:gradFill>
            <a:ln>
              <a:noFill/>
            </a:ln>
            <a:effectLst>
              <a:outerShdw blurRad="762000" dist="762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B4E5C8E-FA00-E690-5B1E-0DF9BFE9EFF4}"/>
                </a:ext>
              </a:extLst>
            </p:cNvPr>
            <p:cNvSpPr/>
            <p:nvPr userDrawn="1"/>
          </p:nvSpPr>
          <p:spPr>
            <a:xfrm>
              <a:off x="3103285" y="852304"/>
              <a:ext cx="1959795" cy="1959795"/>
            </a:xfrm>
            <a:prstGeom prst="ellipse">
              <a:avLst/>
            </a:prstGeom>
            <a:solidFill>
              <a:schemeClr val="tx1"/>
            </a:solidFill>
            <a:ln>
              <a:noFill/>
            </a:ln>
            <a:effectLst>
              <a:outerShdw blurRad="762000" dist="762000" dir="2700000" sx="50000" sy="50000" algn="tl" rotWithShape="0">
                <a:prstClr val="black">
                  <a:alpha val="20000"/>
                </a:prstClr>
              </a:outerShdw>
              <a:softEdge rad="787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1A6D2934-344B-9953-D6A6-C6E923886324}"/>
              </a:ext>
            </a:extLst>
          </p:cNvPr>
          <p:cNvGrpSpPr/>
          <p:nvPr userDrawn="1"/>
        </p:nvGrpSpPr>
        <p:grpSpPr>
          <a:xfrm>
            <a:off x="3172224" y="2086390"/>
            <a:ext cx="1342651" cy="1319453"/>
            <a:chOff x="6012594" y="331343"/>
            <a:chExt cx="1710047" cy="1680501"/>
          </a:xfrm>
        </p:grpSpPr>
        <p:sp>
          <p:nvSpPr>
            <p:cNvPr id="23" name="Oval 22">
              <a:extLst>
                <a:ext uri="{FF2B5EF4-FFF2-40B4-BE49-F238E27FC236}">
                  <a16:creationId xmlns:a16="http://schemas.microsoft.com/office/drawing/2014/main" id="{86EF40FD-D6A8-4444-607A-09857E641D0F}"/>
                </a:ext>
              </a:extLst>
            </p:cNvPr>
            <p:cNvSpPr/>
            <p:nvPr userDrawn="1"/>
          </p:nvSpPr>
          <p:spPr>
            <a:xfrm>
              <a:off x="6012594" y="494713"/>
              <a:ext cx="1517131" cy="1517131"/>
            </a:xfrm>
            <a:prstGeom prst="ellipse">
              <a:avLst/>
            </a:prstGeom>
            <a:gradFill flip="none" rotWithShape="1">
              <a:gsLst>
                <a:gs pos="77000">
                  <a:srgbClr val="AFD1F6">
                    <a:lumMod val="75000"/>
                    <a:lumOff val="25000"/>
                    <a:alpha val="99000"/>
                  </a:srgbClr>
                </a:gs>
                <a:gs pos="0">
                  <a:schemeClr val="accent1">
                    <a:lumMod val="54150"/>
                    <a:lumOff val="45850"/>
                    <a:alpha val="99000"/>
                  </a:schemeClr>
                </a:gs>
              </a:gsLst>
              <a:lin ang="6600000" scaled="0"/>
              <a:tileRect/>
            </a:gradFill>
            <a:ln>
              <a:noFill/>
            </a:ln>
            <a:effectLst>
              <a:outerShdw blurRad="635000" dist="635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8775AF3-39D7-F461-DCD9-57DA2BAB11A0}"/>
                </a:ext>
              </a:extLst>
            </p:cNvPr>
            <p:cNvSpPr/>
            <p:nvPr userDrawn="1"/>
          </p:nvSpPr>
          <p:spPr>
            <a:xfrm>
              <a:off x="6205510" y="331343"/>
              <a:ext cx="1517131" cy="1517131"/>
            </a:xfrm>
            <a:prstGeom prst="ellipse">
              <a:avLst/>
            </a:prstGeom>
            <a:solidFill>
              <a:schemeClr val="tx1"/>
            </a:solidFill>
            <a:ln>
              <a:noFill/>
            </a:ln>
            <a:effectLst>
              <a:outerShdw blurRad="635000" dist="635000" dir="2700000" sx="50000" sy="50000" algn="tl" rotWithShape="0">
                <a:prstClr val="black">
                  <a:alpha val="20000"/>
                </a:prstClr>
              </a:outerShdw>
              <a:softEdge rad="495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5184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917760"/>
      </p:ext>
    </p:extLst>
  </p:cSld>
  <p:clrMapOvr>
    <a:masterClrMapping/>
  </p:clrMapOvr>
  <p:transition>
    <p:fade/>
  </p:transition>
  <p:extLst>
    <p:ext uri="{DCECCB84-F9BA-43D5-87BE-67443E8EF086}">
      <p15:sldGuideLst xmlns:p15="http://schemas.microsoft.com/office/powerpoint/2012/main"/>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6740" y="457200"/>
            <a:ext cx="11018520" cy="461665"/>
          </a:xfrm>
        </p:spPr>
        <p:txBody>
          <a:bodyPr vert="horz" wrap="square" lIns="0" tIns="0" rIns="0" bIns="0" rtlCol="0" anchor="t">
            <a:spAutoFit/>
          </a:bodyPr>
          <a:lstStyle>
            <a:lvl1pPr>
              <a:defRPr lang="en-US" sz="3000" dirty="0">
                <a:gradFill flip="none" rotWithShape="1">
                  <a:gsLst>
                    <a:gs pos="0">
                      <a:srgbClr val="FF5C39"/>
                    </a:gs>
                    <a:gs pos="25000">
                      <a:srgbClr val="F4364C"/>
                    </a:gs>
                    <a:gs pos="75000">
                      <a:srgbClr val="0078D4"/>
                    </a:gs>
                    <a:gs pos="50000">
                      <a:srgbClr val="C03BC4"/>
                    </a:gs>
                    <a:gs pos="100000">
                      <a:srgbClr val="14938C"/>
                    </a:gs>
                  </a:gsLst>
                  <a:lin ang="0" scaled="1"/>
                  <a:tileRect/>
                </a:gradFill>
              </a:defRPr>
            </a:lvl1pPr>
          </a:lstStyle>
          <a:p>
            <a:pPr marL="0" lvl="0"/>
            <a:endParaRPr lang="en-US"/>
          </a:p>
        </p:txBody>
      </p:sp>
    </p:spTree>
    <p:extLst>
      <p:ext uri="{BB962C8B-B14F-4D97-AF65-F5344CB8AC3E}">
        <p14:creationId xmlns:p14="http://schemas.microsoft.com/office/powerpoint/2010/main" val="24801649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type="titleOnly">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67790-3570-22E9-DECB-0E8DE6C331F5}"/>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5B462699-F861-5231-C693-797F9BB8DA7B}"/>
              </a:ext>
            </a:extLst>
          </p:cNvPr>
          <p:cNvSpPr>
            <a:spLocks noGrp="1"/>
          </p:cNvSpPr>
          <p:nvPr>
            <p:ph type="dt" sz="half" idx="10"/>
          </p:nvPr>
        </p:nvSpPr>
        <p:spPr/>
        <p:txBody>
          <a:bodyPr/>
          <a:lstStyle/>
          <a:p>
            <a:fld id="{2159D0DD-4710-4B6C-AFA4-09A41EF20E6D}" type="datetimeFigureOut">
              <a:rPr lang="en-CH" smtClean="0"/>
              <a:t>05/27/2025</a:t>
            </a:fld>
            <a:endParaRPr lang="en-CH"/>
          </a:p>
        </p:txBody>
      </p:sp>
      <p:sp>
        <p:nvSpPr>
          <p:cNvPr id="4" name="Footer Placeholder 3">
            <a:extLst>
              <a:ext uri="{FF2B5EF4-FFF2-40B4-BE49-F238E27FC236}">
                <a16:creationId xmlns:a16="http://schemas.microsoft.com/office/drawing/2014/main" id="{A0141100-BE66-3A14-425C-96E503AD00CE}"/>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5928A50E-F2E1-787B-9976-B93DCFEF5998}"/>
              </a:ext>
            </a:extLst>
          </p:cNvPr>
          <p:cNvSpPr>
            <a:spLocks noGrp="1"/>
          </p:cNvSpPr>
          <p:nvPr>
            <p:ph type="sldNum" sz="quarter" idx="12"/>
          </p:nvPr>
        </p:nvSpPr>
        <p:spPr/>
        <p:txBody>
          <a:bodyPr/>
          <a:lstStyle/>
          <a:p>
            <a:fld id="{DBAB13F6-5B24-4026-AFF6-046B3818C94F}" type="slidenum">
              <a:rPr lang="en-CH" smtClean="0"/>
              <a:t>‹#›</a:t>
            </a:fld>
            <a:endParaRPr lang="en-CH"/>
          </a:p>
        </p:txBody>
      </p:sp>
    </p:spTree>
    <p:extLst>
      <p:ext uri="{BB962C8B-B14F-4D97-AF65-F5344CB8AC3E}">
        <p14:creationId xmlns:p14="http://schemas.microsoft.com/office/powerpoint/2010/main" val="3867407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9535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12072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65954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41044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96238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1497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86353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563120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69870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592054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804358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46010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304739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401405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46372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4377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760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2371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1060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5085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83081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72786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8363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eme 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495602"/>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eme 1 Title center">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84A4E-7A08-4529-BEA3-93AB9A457B6F}"/>
              </a:ext>
            </a:extLst>
          </p:cNvPr>
          <p:cNvSpPr>
            <a:spLocks noGrp="1"/>
          </p:cNvSpPr>
          <p:nvPr>
            <p:ph type="title"/>
          </p:nvPr>
        </p:nvSpPr>
        <p:spPr>
          <a:xfrm>
            <a:off x="588264" y="850901"/>
            <a:ext cx="11018520" cy="553998"/>
          </a:xfrm>
        </p:spPr>
        <p:txBody>
          <a:bodyPr/>
          <a:lstStyle>
            <a:lvl1pPr algn="ctr">
              <a:defRPr sz="3600" b="1" i="0">
                <a:gradFill>
                  <a:gsLst>
                    <a:gs pos="100000">
                      <a:srgbClr val="000000"/>
                    </a:gs>
                    <a:gs pos="0">
                      <a:srgbClr val="000000"/>
                    </a:gs>
                  </a:gsLst>
                  <a:path path="circle">
                    <a:fillToRect l="100000" t="100000"/>
                  </a:path>
                </a:gradFill>
                <a:latin typeface="Segoe UI Variable Display Semibold" pitchFamily="2" charset="0"/>
              </a:defRPr>
            </a:lvl1pPr>
          </a:lstStyle>
          <a:p>
            <a:r>
              <a:rPr lang="en-US"/>
              <a:t>Click to edit Master title style</a:t>
            </a:r>
          </a:p>
        </p:txBody>
      </p:sp>
    </p:spTree>
    <p:extLst>
      <p:ext uri="{BB962C8B-B14F-4D97-AF65-F5344CB8AC3E}">
        <p14:creationId xmlns:p14="http://schemas.microsoft.com/office/powerpoint/2010/main" val="374129034"/>
      </p:ext>
    </p:extLst>
  </p:cSld>
  <p:clrMapOvr>
    <a:masterClrMapping/>
  </p:clrMapOvr>
  <p:transition>
    <p:fade/>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eme 1 Title lef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84A4E-7A08-4529-BEA3-93AB9A457B6F}"/>
              </a:ext>
            </a:extLst>
          </p:cNvPr>
          <p:cNvSpPr>
            <a:spLocks noGrp="1"/>
          </p:cNvSpPr>
          <p:nvPr>
            <p:ph type="title"/>
          </p:nvPr>
        </p:nvSpPr>
        <p:spPr>
          <a:xfrm>
            <a:off x="589238" y="850901"/>
            <a:ext cx="6572273" cy="553998"/>
          </a:xfrm>
        </p:spPr>
        <p:txBody>
          <a:bodyPr/>
          <a:lstStyle>
            <a:lvl1pPr algn="l">
              <a:defRPr sz="3600" b="1" i="0">
                <a:gradFill>
                  <a:gsLst>
                    <a:gs pos="100000">
                      <a:srgbClr val="000000"/>
                    </a:gs>
                    <a:gs pos="0">
                      <a:srgbClr val="000000"/>
                    </a:gs>
                  </a:gsLst>
                  <a:path path="circle">
                    <a:fillToRect l="100000" t="100000"/>
                  </a:path>
                </a:gradFill>
                <a:latin typeface="Segoe UI Variable Display Semibold" pitchFamily="2" charset="0"/>
              </a:defRPr>
            </a:lvl1pPr>
          </a:lstStyle>
          <a:p>
            <a:r>
              <a:rPr lang="en-US"/>
              <a:t>Click to edit Master title style</a:t>
            </a:r>
          </a:p>
        </p:txBody>
      </p:sp>
    </p:spTree>
    <p:extLst>
      <p:ext uri="{BB962C8B-B14F-4D97-AF65-F5344CB8AC3E}">
        <p14:creationId xmlns:p14="http://schemas.microsoft.com/office/powerpoint/2010/main" val="2012046453"/>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eme 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6656"/>
      </p:ext>
    </p:extLst>
  </p:cSld>
  <p:clrMapOvr>
    <a:masterClrMapping/>
  </p:clrMapOvr>
  <p:transition>
    <p:fade/>
  </p:transition>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eme 1 v02_">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6AA81E-1C0A-5B2E-6FE6-39764F5D24CA}"/>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algn="l" defTabSz="296060" fontAlgn="base">
              <a:spcBef>
                <a:spcPct val="0"/>
              </a:spcBef>
              <a:spcAft>
                <a:spcPct val="0"/>
              </a:spcAft>
            </a:pPr>
            <a:endParaRPr lang="en-US" sz="635" err="1">
              <a:solidFill>
                <a:srgbClr val="FFFFFF"/>
              </a:solidFill>
              <a:ea typeface="Segoe UI" pitchFamily="34" charset="0"/>
              <a:cs typeface="Segoe UI" pitchFamily="34" charset="0"/>
            </a:endParaRPr>
          </a:p>
        </p:txBody>
      </p:sp>
      <p:pic>
        <p:nvPicPr>
          <p:cNvPr id="3" name="Picture 2" descr="A white background with light&#10;&#10;Description automatically generated">
            <a:extLst>
              <a:ext uri="{FF2B5EF4-FFF2-40B4-BE49-F238E27FC236}">
                <a16:creationId xmlns:a16="http://schemas.microsoft.com/office/drawing/2014/main" id="{588BC5F1-6E54-B12D-2F14-B9C16832685D}"/>
              </a:ext>
            </a:extLst>
          </p:cNvPr>
          <p:cNvPicPr>
            <a:picLocks noChangeAspect="1"/>
          </p:cNvPicPr>
          <p:nvPr userDrawn="1"/>
        </p:nvPicPr>
        <p:blipFill>
          <a:blip r:embed="rId2">
            <a:alphaModFix amt="62000"/>
            <a:extLst>
              <a:ext uri="{28A0092B-C50C-407E-A947-70E740481C1C}">
                <a14:useLocalDpi xmlns:a14="http://schemas.microsoft.com/office/drawing/2010/main" val="0"/>
              </a:ext>
            </a:extLst>
          </a:blip>
          <a:srcRect t="12009" b="40594"/>
          <a:stretch/>
        </p:blipFill>
        <p:spPr>
          <a:xfrm>
            <a:off x="0" y="0"/>
            <a:ext cx="12192000" cy="6858000"/>
          </a:xfrm>
          <a:prstGeom prst="rect">
            <a:avLst/>
          </a:prstGeom>
        </p:spPr>
      </p:pic>
      <p:sp>
        <p:nvSpPr>
          <p:cNvPr id="4" name="Rectangle 3">
            <a:hlinkClick r:id="" action="ppaction://noaction"/>
            <a:extLst>
              <a:ext uri="{FF2B5EF4-FFF2-40B4-BE49-F238E27FC236}">
                <a16:creationId xmlns:a16="http://schemas.microsoft.com/office/drawing/2014/main" id="{4545D027-9BB7-1744-4916-C62EE4D3E532}"/>
              </a:ext>
            </a:extLst>
          </p:cNvPr>
          <p:cNvSpPr/>
          <p:nvPr userDrawn="1"/>
        </p:nvSpPr>
        <p:spPr bwMode="auto">
          <a:xfrm>
            <a:off x="0" y="0"/>
            <a:ext cx="12192000" cy="6858000"/>
          </a:xfrm>
          <a:prstGeom prst="rect">
            <a:avLst/>
          </a:prstGeom>
          <a:gradFill flip="none" rotWithShape="1">
            <a:gsLst>
              <a:gs pos="0">
                <a:srgbClr val="FFBAA8">
                  <a:alpha val="50000"/>
                </a:srgbClr>
              </a:gs>
              <a:gs pos="44000">
                <a:srgbClr val="CBCCCA">
                  <a:alpha val="50000"/>
                </a:srgbClr>
              </a:gs>
            </a:gsLst>
            <a:lin ang="15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marL="0" marR="0" lvl="0" indent="0" algn="l" defTabSz="296060" rtl="0" eaLnBrk="1" fontAlgn="base" latinLnBrk="0" hangingPunct="1">
              <a:lnSpc>
                <a:spcPct val="100000"/>
              </a:lnSpc>
              <a:spcBef>
                <a:spcPct val="0"/>
              </a:spcBef>
              <a:spcAft>
                <a:spcPct val="0"/>
              </a:spcAft>
              <a:buClrTx/>
              <a:buSzTx/>
              <a:buFontTx/>
              <a:buNone/>
              <a:tabLst/>
              <a:defRPr/>
            </a:pPr>
            <a:endParaRPr kumimoji="0" lang="en-US" sz="635"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 name="Rectangle 4">
            <a:extLst>
              <a:ext uri="{FF2B5EF4-FFF2-40B4-BE49-F238E27FC236}">
                <a16:creationId xmlns:a16="http://schemas.microsoft.com/office/drawing/2014/main" id="{14009CB1-A5AB-B4C0-E7E8-3995E5F76ECC}"/>
              </a:ext>
            </a:extLst>
          </p:cNvPr>
          <p:cNvSpPr/>
          <p:nvPr userDrawn="1"/>
        </p:nvSpPr>
        <p:spPr bwMode="auto">
          <a:xfrm>
            <a:off x="13245647" y="1432067"/>
            <a:ext cx="199571" cy="336777"/>
          </a:xfrm>
          <a:prstGeom prst="rect">
            <a:avLst/>
          </a:prstGeom>
          <a:solidFill>
            <a:srgbClr val="FFD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algn="l" defTabSz="296060" fontAlgn="base">
              <a:spcBef>
                <a:spcPct val="0"/>
              </a:spcBef>
              <a:spcAft>
                <a:spcPct val="0"/>
              </a:spcAft>
            </a:pPr>
            <a:endParaRPr lang="en-US" sz="635"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41754646"/>
      </p:ext>
    </p:extLst>
  </p:cSld>
  <p:clrMapOvr>
    <a:masterClrMapping/>
  </p:clrMapOvr>
  <p:transition>
    <p:fade/>
  </p:transition>
  <p:extLst>
    <p:ext uri="{DCECCB84-F9BA-43D5-87BE-67443E8EF086}">
      <p15:sldGuideLst xmlns:p15="http://schemas.microsoft.com/office/powerpoint/2012/main">
        <p15:guide id="7" pos="2448">
          <p15:clr>
            <a:srgbClr val="A4A3A4"/>
          </p15:clr>
        </p15:guide>
        <p15:guide id="26" pos="21168">
          <p15:clr>
            <a:srgbClr val="A4A3A4"/>
          </p15:clr>
        </p15:guide>
        <p15:guide id="27" pos="21768">
          <p15:clr>
            <a:srgbClr val="A4A3A4"/>
          </p15:clr>
        </p15:guide>
        <p15:guide id="28" pos="3024">
          <p15:clr>
            <a:srgbClr val="A4A3A4"/>
          </p15:clr>
        </p15:guide>
        <p15:guide id="29" pos="19872">
          <p15:clr>
            <a:srgbClr val="A4A3A4"/>
          </p15:clr>
        </p15:guide>
        <p15:guide id="30" pos="19296">
          <p15:clr>
            <a:srgbClr val="A4A3A4"/>
          </p15:clr>
        </p15:guide>
        <p15:guide id="31" pos="18000">
          <p15:clr>
            <a:srgbClr val="A4A3A4"/>
          </p15:clr>
        </p15:guide>
        <p15:guide id="32" pos="17424">
          <p15:clr>
            <a:srgbClr val="A4A3A4"/>
          </p15:clr>
        </p15:guide>
        <p15:guide id="33" pos="16128">
          <p15:clr>
            <a:srgbClr val="A4A3A4"/>
          </p15:clr>
        </p15:guide>
        <p15:guide id="34" pos="15552">
          <p15:clr>
            <a:srgbClr val="A4A3A4"/>
          </p15:clr>
        </p15:guide>
        <p15:guide id="35" pos="14256">
          <p15:clr>
            <a:srgbClr val="A4A3A4"/>
          </p15:clr>
        </p15:guide>
        <p15:guide id="36" pos="13680">
          <p15:clr>
            <a:srgbClr val="A4A3A4"/>
          </p15:clr>
        </p15:guide>
        <p15:guide id="37" pos="12384">
          <p15:clr>
            <a:srgbClr val="A4A3A4"/>
          </p15:clr>
        </p15:guide>
        <p15:guide id="38" pos="11808">
          <p15:clr>
            <a:srgbClr val="A4A3A4"/>
          </p15:clr>
        </p15:guide>
        <p15:guide id="39" pos="10512">
          <p15:clr>
            <a:srgbClr val="A4A3A4"/>
          </p15:clr>
        </p15:guide>
        <p15:guide id="40" pos="9936">
          <p15:clr>
            <a:srgbClr val="A4A3A4"/>
          </p15:clr>
        </p15:guide>
        <p15:guide id="41" pos="8640">
          <p15:clr>
            <a:srgbClr val="A4A3A4"/>
          </p15:clr>
        </p15:guide>
        <p15:guide id="42" pos="8064">
          <p15:clr>
            <a:srgbClr val="A4A3A4"/>
          </p15:clr>
        </p15:guide>
        <p15:guide id="43" pos="6768">
          <p15:clr>
            <a:srgbClr val="A4A3A4"/>
          </p15:clr>
        </p15:guide>
        <p15:guide id="44" pos="6192">
          <p15:clr>
            <a:srgbClr val="A4A3A4"/>
          </p15:clr>
        </p15:guide>
        <p15:guide id="45" pos="4896">
          <p15:clr>
            <a:srgbClr val="A4A3A4"/>
          </p15:clr>
        </p15:guide>
        <p15:guide id="46" pos="4320">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868270"/>
      </p:ext>
    </p:extLst>
  </p:cSld>
  <p:clrMapOvr>
    <a:masterClrMapping/>
  </p:clrMapOvr>
  <p:transition>
    <p:fade/>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heme 4">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259651"/>
      </p:ext>
    </p:extLst>
  </p:cSld>
  <p:clrMapOvr>
    <a:masterClrMapping/>
  </p:clrMapOvr>
  <p:transition>
    <p:fade/>
  </p:transition>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heme 1 ">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594550"/>
      </p:ext>
    </p:extLst>
  </p:cSld>
  <p:clrMapOvr>
    <a:masterClrMapping/>
  </p:clrMapOvr>
  <p:transition>
    <p:fade/>
  </p:transition>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Only">
    <p:bg>
      <p:bgPr>
        <a:gradFill>
          <a:gsLst>
            <a:gs pos="0">
              <a:srgbClr val="D8C3B2"/>
            </a:gs>
            <a:gs pos="50000">
              <a:srgbClr val="D9D9D6"/>
            </a:gs>
          </a:gsLst>
          <a:lin ang="135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4073010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A74E6E-8AF0-F391-8A9F-F8D7A625FCF0}"/>
              </a:ext>
            </a:extLst>
          </p:cNvPr>
          <p:cNvGrpSpPr/>
          <p:nvPr userDrawn="1"/>
        </p:nvGrpSpPr>
        <p:grpSpPr>
          <a:xfrm>
            <a:off x="-1" y="0"/>
            <a:ext cx="12192001" cy="6858000"/>
            <a:chOff x="-1" y="0"/>
            <a:chExt cx="12192001" cy="6858000"/>
          </a:xfrm>
        </p:grpSpPr>
        <p:pic>
          <p:nvPicPr>
            <p:cNvPr id="4" name="Picture 3">
              <a:extLst>
                <a:ext uri="{FF2B5EF4-FFF2-40B4-BE49-F238E27FC236}">
                  <a16:creationId xmlns:a16="http://schemas.microsoft.com/office/drawing/2014/main" id="{1E9849E7-F690-9812-FAA2-5ABF97E96778}"/>
                </a:ext>
              </a:extLst>
            </p:cNvPr>
            <p:cNvPicPr>
              <a:picLocks/>
            </p:cNvPicPr>
            <p:nvPr/>
          </p:nvPicPr>
          <p:blipFill>
            <a:blip r:embed="rId2">
              <a:alphaModFix amt="37000"/>
            </a:blip>
            <a:stretch>
              <a:fillRect/>
            </a:stretch>
          </p:blipFill>
          <p:spPr>
            <a:xfrm>
              <a:off x="-1" y="0"/>
              <a:ext cx="12192000" cy="6858000"/>
            </a:xfrm>
            <a:prstGeom prst="rect">
              <a:avLst/>
            </a:prstGeom>
          </p:spPr>
        </p:pic>
        <p:sp>
          <p:nvSpPr>
            <p:cNvPr id="5" name="Rectangle: Rounded Corners 24" descr="Light: small container">
              <a:extLst>
                <a:ext uri="{FF2B5EF4-FFF2-40B4-BE49-F238E27FC236}">
                  <a16:creationId xmlns:a16="http://schemas.microsoft.com/office/drawing/2014/main" id="{8AAA0C69-D02D-5767-7AB9-7295AA618B40}"/>
                </a:ext>
              </a:extLst>
            </p:cNvPr>
            <p:cNvSpPr/>
            <p:nvPr/>
          </p:nvSpPr>
          <p:spPr bwMode="auto">
            <a:xfrm>
              <a:off x="0" y="0"/>
              <a:ext cx="12192000" cy="6858000"/>
            </a:xfrm>
            <a:prstGeom prst="rect">
              <a:avLst/>
            </a:prstGeom>
            <a:gradFill flip="none" rotWithShape="1">
              <a:gsLst>
                <a:gs pos="59000">
                  <a:srgbClr val="FFFFFF"/>
                </a:gs>
                <a:gs pos="100000">
                  <a:srgbClr val="FFFFFF">
                    <a:alpha val="0"/>
                  </a:srgbClr>
                </a:gs>
                <a:gs pos="40000">
                  <a:srgbClr val="FFFFFF"/>
                </a:gs>
                <a:gs pos="24000">
                  <a:srgbClr val="FFFFFF">
                    <a:alpha val="79225"/>
                  </a:srgbClr>
                </a:gs>
                <a:gs pos="9000">
                  <a:srgbClr val="FFFFFF">
                    <a:alpha val="15000"/>
                  </a:srgbClr>
                </a:gs>
              </a:gsLst>
              <a:path path="circle">
                <a:fillToRect l="100000" t="100000"/>
              </a:path>
              <a:tileRect r="-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777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2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5836A1D-4FA3-EC42-91B1-2A9666F978E0}"/>
              </a:ext>
            </a:extLst>
          </p:cNvPr>
          <p:cNvGrpSpPr/>
          <p:nvPr userDrawn="1"/>
        </p:nvGrpSpPr>
        <p:grpSpPr>
          <a:xfrm>
            <a:off x="-1" y="0"/>
            <a:ext cx="12192001" cy="6858000"/>
            <a:chOff x="-1" y="0"/>
            <a:chExt cx="12192001" cy="6858000"/>
          </a:xfrm>
        </p:grpSpPr>
        <p:pic>
          <p:nvPicPr>
            <p:cNvPr id="3" name="Picture 2">
              <a:extLst>
                <a:ext uri="{FF2B5EF4-FFF2-40B4-BE49-F238E27FC236}">
                  <a16:creationId xmlns:a16="http://schemas.microsoft.com/office/drawing/2014/main" id="{A2FDB522-1B02-9121-DE26-B8E728B46309}"/>
                </a:ext>
              </a:extLst>
            </p:cNvPr>
            <p:cNvPicPr>
              <a:picLocks/>
            </p:cNvPicPr>
            <p:nvPr/>
          </p:nvPicPr>
          <p:blipFill>
            <a:blip r:embed="rId2">
              <a:alphaModFix amt="37000"/>
            </a:blip>
            <a:stretch>
              <a:fillRect/>
            </a:stretch>
          </p:blipFill>
          <p:spPr>
            <a:xfrm>
              <a:off x="-1" y="0"/>
              <a:ext cx="12192000" cy="6858000"/>
            </a:xfrm>
            <a:prstGeom prst="rect">
              <a:avLst/>
            </a:prstGeom>
          </p:spPr>
        </p:pic>
        <p:sp>
          <p:nvSpPr>
            <p:cNvPr id="4" name="Rectangle: Rounded Corners 24" descr="Light: small container">
              <a:extLst>
                <a:ext uri="{FF2B5EF4-FFF2-40B4-BE49-F238E27FC236}">
                  <a16:creationId xmlns:a16="http://schemas.microsoft.com/office/drawing/2014/main" id="{FC7B247E-BDDE-C2D0-3207-817628B45F7F}"/>
                </a:ext>
              </a:extLst>
            </p:cNvPr>
            <p:cNvSpPr/>
            <p:nvPr/>
          </p:nvSpPr>
          <p:spPr bwMode="auto">
            <a:xfrm>
              <a:off x="0" y="0"/>
              <a:ext cx="12192000" cy="6858000"/>
            </a:xfrm>
            <a:prstGeom prst="rect">
              <a:avLst/>
            </a:prstGeom>
            <a:gradFill flip="none" rotWithShape="1">
              <a:gsLst>
                <a:gs pos="59000">
                  <a:srgbClr val="FFFFFF"/>
                </a:gs>
                <a:gs pos="100000">
                  <a:srgbClr val="FFFFFF">
                    <a:alpha val="0"/>
                  </a:srgbClr>
                </a:gs>
                <a:gs pos="40000">
                  <a:srgbClr val="FFFFFF"/>
                </a:gs>
                <a:gs pos="24000">
                  <a:srgbClr val="FFFFFF">
                    <a:alpha val="79225"/>
                  </a:srgbClr>
                </a:gs>
                <a:gs pos="9000">
                  <a:srgbClr val="FFFFFF">
                    <a:alpha val="15000"/>
                  </a:srgbClr>
                </a:gs>
              </a:gsLst>
              <a:path path="circle">
                <a:fillToRect l="100000" t="100000"/>
              </a:path>
              <a:tileRect r="-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491086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69865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Closing slide_with Logo">
    <p:bg>
      <p:bgRef idx="1001">
        <a:schemeClr val="bg2"/>
      </p:bgRef>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chemeClr val="tx1"/>
                </a:solidFill>
                <a:cs typeface="Segoe UI" pitchFamily="34" charset="0"/>
              </a:rPr>
              <a:t>© Copyright Microsoft Corporation. All rights reserved. </a:t>
            </a:r>
          </a:p>
        </p:txBody>
      </p:sp>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3077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3582656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with Copilot 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90199" y="-667282"/>
            <a:ext cx="11011601" cy="553998"/>
          </a:xfrm>
        </p:spPr>
        <p:txBody>
          <a:bodyPr/>
          <a:lstStyle>
            <a:lvl1pPr>
              <a:defRPr sz="36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8430689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646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heme 1 No titl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6914328"/>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99BA-8896-8584-35CB-B659512D5CE1}"/>
              </a:ext>
            </a:extLst>
          </p:cNvPr>
          <p:cNvSpPr>
            <a:spLocks noGrp="1"/>
          </p:cNvSpPr>
          <p:nvPr>
            <p:ph type="title"/>
          </p:nvPr>
        </p:nvSpPr>
        <p:spPr>
          <a:xfrm>
            <a:off x="2915708" y="850903"/>
            <a:ext cx="6343575" cy="351763"/>
          </a:xfrm>
        </p:spPr>
        <p:txBody>
          <a:bodyPr/>
          <a:lstStyle>
            <a:lvl1pPr algn="l">
              <a:defRPr sz="2286" b="1" i="0">
                <a:gradFill>
                  <a:gsLst>
                    <a:gs pos="100000">
                      <a:srgbClr val="000000"/>
                    </a:gs>
                    <a:gs pos="0">
                      <a:srgbClr val="000000"/>
                    </a:gs>
                  </a:gsLst>
                  <a:path path="circle">
                    <a:fillToRect l="100000" t="100000"/>
                  </a:path>
                </a:gradFill>
                <a:latin typeface="Segoe UI Variable Display Semibold" pitchFamily="2" charset="0"/>
              </a:defRPr>
            </a:lvl1pPr>
          </a:lstStyle>
          <a:p>
            <a:r>
              <a:rPr lang="en-US"/>
              <a:t>Click to edit Master title style</a:t>
            </a:r>
          </a:p>
        </p:txBody>
      </p:sp>
    </p:spTree>
    <p:extLst>
      <p:ext uri="{BB962C8B-B14F-4D97-AF65-F5344CB8AC3E}">
        <p14:creationId xmlns:p14="http://schemas.microsoft.com/office/powerpoint/2010/main" val="1160130867"/>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heme 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D3EE-4404-32ED-6AF7-AF9F72CA2B78}"/>
              </a:ext>
            </a:extLst>
          </p:cNvPr>
          <p:cNvSpPr>
            <a:spLocks noGrp="1"/>
          </p:cNvSpPr>
          <p:nvPr>
            <p:ph type="title"/>
          </p:nvPr>
        </p:nvSpPr>
        <p:spPr>
          <a:xfrm>
            <a:off x="2915708" y="850903"/>
            <a:ext cx="6343575" cy="351763"/>
          </a:xfrm>
        </p:spPr>
        <p:txBody>
          <a:bodyPr/>
          <a:lstStyle>
            <a:lvl1pPr algn="l">
              <a:defRPr sz="2286" b="1" i="0">
                <a:gradFill>
                  <a:gsLst>
                    <a:gs pos="100000">
                      <a:srgbClr val="000000"/>
                    </a:gs>
                    <a:gs pos="0">
                      <a:srgbClr val="000000"/>
                    </a:gs>
                  </a:gsLst>
                  <a:path path="circle">
                    <a:fillToRect l="100000" t="100000"/>
                  </a:path>
                </a:gradFill>
                <a:latin typeface="Segoe UI Variable Display Semibold" pitchFamily="2" charset="0"/>
              </a:defRPr>
            </a:lvl1pPr>
          </a:lstStyle>
          <a:p>
            <a:r>
              <a:rPr lang="en-US"/>
              <a:t>Click to edit Master title style</a:t>
            </a:r>
          </a:p>
        </p:txBody>
      </p:sp>
    </p:spTree>
    <p:extLst>
      <p:ext uri="{BB962C8B-B14F-4D97-AF65-F5344CB8AC3E}">
        <p14:creationId xmlns:p14="http://schemas.microsoft.com/office/powerpoint/2010/main" val="1510478871"/>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heme 1 Title lef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84A4E-7A08-4529-BEA3-93AB9A457B6F}"/>
              </a:ext>
            </a:extLst>
          </p:cNvPr>
          <p:cNvSpPr>
            <a:spLocks noGrp="1"/>
          </p:cNvSpPr>
          <p:nvPr>
            <p:ph type="title"/>
          </p:nvPr>
        </p:nvSpPr>
        <p:spPr>
          <a:xfrm>
            <a:off x="2915708" y="850903"/>
            <a:ext cx="6343575" cy="351763"/>
          </a:xfrm>
        </p:spPr>
        <p:txBody>
          <a:bodyPr/>
          <a:lstStyle>
            <a:lvl1pPr algn="l">
              <a:defRPr sz="2286" b="1" i="0">
                <a:gradFill>
                  <a:gsLst>
                    <a:gs pos="100000">
                      <a:srgbClr val="000000"/>
                    </a:gs>
                    <a:gs pos="0">
                      <a:srgbClr val="000000"/>
                    </a:gs>
                  </a:gsLst>
                  <a:path path="circle">
                    <a:fillToRect l="100000" t="100000"/>
                  </a:path>
                </a:gradFill>
                <a:latin typeface="Segoe UI Variable Display Semibold" pitchFamily="2" charset="0"/>
              </a:defRPr>
            </a:lvl1pPr>
          </a:lstStyle>
          <a:p>
            <a:r>
              <a:rPr lang="en-US"/>
              <a:t>Click to edit Master title style</a:t>
            </a:r>
          </a:p>
        </p:txBody>
      </p:sp>
    </p:spTree>
    <p:extLst>
      <p:ext uri="{BB962C8B-B14F-4D97-AF65-F5344CB8AC3E}">
        <p14:creationId xmlns:p14="http://schemas.microsoft.com/office/powerpoint/2010/main" val="3040784918"/>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183252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4488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6869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48039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33434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645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0540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04281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49089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3142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98657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6783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3400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94841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0513658"/>
      </p:ext>
    </p:extLst>
  </p:cSld>
  <p:clrMapOvr>
    <a:masterClrMapping/>
  </p:clrMapOvr>
  <p:transition>
    <p:fade/>
  </p:transition>
  <p:extLst>
    <p:ext uri="{DCECCB84-F9BA-43D5-87BE-67443E8EF086}">
      <p15:sldGuideLst xmlns:p15="http://schemas.microsoft.com/office/powerpoint/2012/main">
        <p15:guide id="6" pos="792">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7302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59757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1389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53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9505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1"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4"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sz="1413"/>
          </a:p>
        </p:txBody>
      </p:sp>
    </p:spTree>
    <p:extLst>
      <p:ext uri="{BB962C8B-B14F-4D97-AF65-F5344CB8AC3E}">
        <p14:creationId xmlns:p14="http://schemas.microsoft.com/office/powerpoint/2010/main" val="427750076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462" rtl="0" eaLnBrk="1" latinLnBrk="0" hangingPunct="1">
              <a:lnSpc>
                <a:spcPct val="100000"/>
              </a:lnSpc>
              <a:spcBef>
                <a:spcPct val="0"/>
              </a:spcBef>
              <a:buNone/>
              <a:defRPr lang="en-US" sz="3999"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46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2"/>
            <a:ext cx="5577840" cy="276999"/>
          </a:xfrm>
          <a:noFill/>
        </p:spPr>
        <p:txBody>
          <a:bodyPr wrap="square" lIns="0" tIns="0" rIns="0" bIns="0">
            <a:spAutoFit/>
          </a:bodyPr>
          <a:lstStyle>
            <a:lvl1pPr marL="0" indent="0">
              <a:spcBef>
                <a:spcPts val="0"/>
              </a:spcBef>
              <a:buNone/>
              <a:defRPr sz="1799"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24609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18225"/>
            <a:ext cx="9144000" cy="615553"/>
          </a:xfrm>
          <a:noFill/>
        </p:spPr>
        <p:txBody>
          <a:bodyPr lIns="0" tIns="0" rIns="0" bIns="0" anchor="b" anchorCtr="0">
            <a:spAutoFit/>
          </a:bodyPr>
          <a:lstStyle>
            <a:lvl1pPr>
              <a:defRPr sz="3999"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2"/>
            <a:ext cx="9144000" cy="276999"/>
          </a:xfrm>
          <a:noFill/>
        </p:spPr>
        <p:txBody>
          <a:bodyPr wrap="square" lIns="0" tIns="0" rIns="0" bIns="0">
            <a:spAutoFit/>
          </a:bodyPr>
          <a:lstStyle>
            <a:lvl1pPr marL="0" indent="0">
              <a:spcBef>
                <a:spcPts val="0"/>
              </a:spcBef>
              <a:buNone/>
              <a:defRPr sz="17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52682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53451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5455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7993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95947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0988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66550" indent="-15235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85594" indent="-13648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447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4"/>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4"/>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10194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160" indent="-176160">
              <a:defRPr lang="en-US" sz="1999" dirty="0"/>
            </a:lvl1pPr>
            <a:lvl2pPr marL="322166" indent="-150768">
              <a:defRPr lang="en-US" sz="1799" dirty="0"/>
            </a:lvl2pPr>
            <a:lvl3pPr marL="466585" indent="-138072">
              <a:defRPr lang="en-US" dirty="0"/>
            </a:lvl3pPr>
            <a:lvl4pPr marL="595134" indent="-128549">
              <a:defRPr lang="en-US" dirty="0"/>
            </a:lvl4pPr>
            <a:lvl5pPr marL="731618" indent="-12220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7" y="238413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687827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9280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2485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4239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259.xml"/><Relationship Id="rId21" Type="http://schemas.openxmlformats.org/officeDocument/2006/relationships/slideLayout" Target="../slideLayouts/slideLayout254.xml"/><Relationship Id="rId34" Type="http://schemas.openxmlformats.org/officeDocument/2006/relationships/slideLayout" Target="../slideLayouts/slideLayout267.xml"/><Relationship Id="rId42" Type="http://schemas.openxmlformats.org/officeDocument/2006/relationships/slideLayout" Target="../slideLayouts/slideLayout275.xml"/><Relationship Id="rId47" Type="http://schemas.openxmlformats.org/officeDocument/2006/relationships/slideLayout" Target="../slideLayouts/slideLayout280.xml"/><Relationship Id="rId50" Type="http://schemas.openxmlformats.org/officeDocument/2006/relationships/slideLayout" Target="../slideLayouts/slideLayout283.xml"/><Relationship Id="rId55" Type="http://schemas.openxmlformats.org/officeDocument/2006/relationships/slideLayout" Target="../slideLayouts/slideLayout288.xml"/><Relationship Id="rId63" Type="http://schemas.openxmlformats.org/officeDocument/2006/relationships/theme" Target="../theme/theme10.xml"/><Relationship Id="rId7" Type="http://schemas.openxmlformats.org/officeDocument/2006/relationships/slideLayout" Target="../slideLayouts/slideLayout240.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29" Type="http://schemas.openxmlformats.org/officeDocument/2006/relationships/slideLayout" Target="../slideLayouts/slideLayout262.xml"/><Relationship Id="rId11" Type="http://schemas.openxmlformats.org/officeDocument/2006/relationships/slideLayout" Target="../slideLayouts/slideLayout244.xml"/><Relationship Id="rId24" Type="http://schemas.openxmlformats.org/officeDocument/2006/relationships/slideLayout" Target="../slideLayouts/slideLayout257.xml"/><Relationship Id="rId32" Type="http://schemas.openxmlformats.org/officeDocument/2006/relationships/slideLayout" Target="../slideLayouts/slideLayout265.xml"/><Relationship Id="rId37" Type="http://schemas.openxmlformats.org/officeDocument/2006/relationships/slideLayout" Target="../slideLayouts/slideLayout270.xml"/><Relationship Id="rId40" Type="http://schemas.openxmlformats.org/officeDocument/2006/relationships/slideLayout" Target="../slideLayouts/slideLayout273.xml"/><Relationship Id="rId45" Type="http://schemas.openxmlformats.org/officeDocument/2006/relationships/slideLayout" Target="../slideLayouts/slideLayout278.xml"/><Relationship Id="rId53" Type="http://schemas.openxmlformats.org/officeDocument/2006/relationships/slideLayout" Target="../slideLayouts/slideLayout286.xml"/><Relationship Id="rId58" Type="http://schemas.openxmlformats.org/officeDocument/2006/relationships/slideLayout" Target="../slideLayouts/slideLayout291.xml"/><Relationship Id="rId5" Type="http://schemas.openxmlformats.org/officeDocument/2006/relationships/slideLayout" Target="../slideLayouts/slideLayout238.xml"/><Relationship Id="rId61" Type="http://schemas.openxmlformats.org/officeDocument/2006/relationships/slideLayout" Target="../slideLayouts/slideLayout294.xml"/><Relationship Id="rId19" Type="http://schemas.openxmlformats.org/officeDocument/2006/relationships/slideLayout" Target="../slideLayouts/slideLayout252.xml"/><Relationship Id="rId14" Type="http://schemas.openxmlformats.org/officeDocument/2006/relationships/slideLayout" Target="../slideLayouts/slideLayout247.xml"/><Relationship Id="rId22" Type="http://schemas.openxmlformats.org/officeDocument/2006/relationships/slideLayout" Target="../slideLayouts/slideLayout255.xml"/><Relationship Id="rId27" Type="http://schemas.openxmlformats.org/officeDocument/2006/relationships/slideLayout" Target="../slideLayouts/slideLayout260.xml"/><Relationship Id="rId30" Type="http://schemas.openxmlformats.org/officeDocument/2006/relationships/slideLayout" Target="../slideLayouts/slideLayout263.xml"/><Relationship Id="rId35" Type="http://schemas.openxmlformats.org/officeDocument/2006/relationships/slideLayout" Target="../slideLayouts/slideLayout268.xml"/><Relationship Id="rId43" Type="http://schemas.openxmlformats.org/officeDocument/2006/relationships/slideLayout" Target="../slideLayouts/slideLayout276.xml"/><Relationship Id="rId48" Type="http://schemas.openxmlformats.org/officeDocument/2006/relationships/slideLayout" Target="../slideLayouts/slideLayout281.xml"/><Relationship Id="rId56" Type="http://schemas.openxmlformats.org/officeDocument/2006/relationships/slideLayout" Target="../slideLayouts/slideLayout289.xml"/><Relationship Id="rId64" Type="http://schemas.openxmlformats.org/officeDocument/2006/relationships/image" Target="../media/image1.png"/><Relationship Id="rId8" Type="http://schemas.openxmlformats.org/officeDocument/2006/relationships/slideLayout" Target="../slideLayouts/slideLayout241.xml"/><Relationship Id="rId51" Type="http://schemas.openxmlformats.org/officeDocument/2006/relationships/slideLayout" Target="../slideLayouts/slideLayout284.xml"/><Relationship Id="rId3" Type="http://schemas.openxmlformats.org/officeDocument/2006/relationships/slideLayout" Target="../slideLayouts/slideLayout236.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5" Type="http://schemas.openxmlformats.org/officeDocument/2006/relationships/slideLayout" Target="../slideLayouts/slideLayout258.xml"/><Relationship Id="rId33" Type="http://schemas.openxmlformats.org/officeDocument/2006/relationships/slideLayout" Target="../slideLayouts/slideLayout266.xml"/><Relationship Id="rId38" Type="http://schemas.openxmlformats.org/officeDocument/2006/relationships/slideLayout" Target="../slideLayouts/slideLayout271.xml"/><Relationship Id="rId46" Type="http://schemas.openxmlformats.org/officeDocument/2006/relationships/slideLayout" Target="../slideLayouts/slideLayout279.xml"/><Relationship Id="rId59" Type="http://schemas.openxmlformats.org/officeDocument/2006/relationships/slideLayout" Target="../slideLayouts/slideLayout292.xml"/><Relationship Id="rId20" Type="http://schemas.openxmlformats.org/officeDocument/2006/relationships/slideLayout" Target="../slideLayouts/slideLayout253.xml"/><Relationship Id="rId41" Type="http://schemas.openxmlformats.org/officeDocument/2006/relationships/slideLayout" Target="../slideLayouts/slideLayout274.xml"/><Relationship Id="rId54" Type="http://schemas.openxmlformats.org/officeDocument/2006/relationships/slideLayout" Target="../slideLayouts/slideLayout287.xml"/><Relationship Id="rId62" Type="http://schemas.openxmlformats.org/officeDocument/2006/relationships/slideLayout" Target="../slideLayouts/slideLayout295.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5" Type="http://schemas.openxmlformats.org/officeDocument/2006/relationships/slideLayout" Target="../slideLayouts/slideLayout248.xml"/><Relationship Id="rId23" Type="http://schemas.openxmlformats.org/officeDocument/2006/relationships/slideLayout" Target="../slideLayouts/slideLayout256.xml"/><Relationship Id="rId28" Type="http://schemas.openxmlformats.org/officeDocument/2006/relationships/slideLayout" Target="../slideLayouts/slideLayout261.xml"/><Relationship Id="rId36" Type="http://schemas.openxmlformats.org/officeDocument/2006/relationships/slideLayout" Target="../slideLayouts/slideLayout269.xml"/><Relationship Id="rId49" Type="http://schemas.openxmlformats.org/officeDocument/2006/relationships/slideLayout" Target="../slideLayouts/slideLayout282.xml"/><Relationship Id="rId57" Type="http://schemas.openxmlformats.org/officeDocument/2006/relationships/slideLayout" Target="../slideLayouts/slideLayout290.xml"/><Relationship Id="rId10" Type="http://schemas.openxmlformats.org/officeDocument/2006/relationships/slideLayout" Target="../slideLayouts/slideLayout243.xml"/><Relationship Id="rId31" Type="http://schemas.openxmlformats.org/officeDocument/2006/relationships/slideLayout" Target="../slideLayouts/slideLayout264.xml"/><Relationship Id="rId44" Type="http://schemas.openxmlformats.org/officeDocument/2006/relationships/slideLayout" Target="../slideLayouts/slideLayout277.xml"/><Relationship Id="rId52" Type="http://schemas.openxmlformats.org/officeDocument/2006/relationships/slideLayout" Target="../slideLayouts/slideLayout285.xml"/><Relationship Id="rId60" Type="http://schemas.openxmlformats.org/officeDocument/2006/relationships/slideLayout" Target="../slideLayouts/slideLayout293.xml"/><Relationship Id="rId65" Type="http://schemas.openxmlformats.org/officeDocument/2006/relationships/image" Target="../media/image2.svg"/><Relationship Id="rId4" Type="http://schemas.openxmlformats.org/officeDocument/2006/relationships/slideLayout" Target="../slideLayouts/slideLayout237.xml"/><Relationship Id="rId9" Type="http://schemas.openxmlformats.org/officeDocument/2006/relationships/slideLayout" Target="../slideLayouts/slideLayout242.xml"/><Relationship Id="rId13" Type="http://schemas.openxmlformats.org/officeDocument/2006/relationships/slideLayout" Target="../slideLayouts/slideLayout246.xml"/><Relationship Id="rId18" Type="http://schemas.openxmlformats.org/officeDocument/2006/relationships/slideLayout" Target="../slideLayouts/slideLayout251.xml"/><Relationship Id="rId39" Type="http://schemas.openxmlformats.org/officeDocument/2006/relationships/slideLayout" Target="../slideLayouts/slideLayout27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oleObject" Target="../embeddings/oleObject1.bin"/><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tags" Target="../tags/tag1.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image" Target="../media/image2.svg"/><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image" Target="../media/image1.png"/><Relationship Id="rId10" Type="http://schemas.openxmlformats.org/officeDocument/2006/relationships/slideLayout" Target="../slideLayouts/slideLayout78.xml"/><Relationship Id="rId19" Type="http://schemas.openxmlformats.org/officeDocument/2006/relationships/theme" Target="../theme/theme2.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image" Target="../media/image5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image" Target="../media/image2.svg"/><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image" Target="../media/image1.png"/><Relationship Id="rId2" Type="http://schemas.openxmlformats.org/officeDocument/2006/relationships/slideLayout" Target="../slideLayouts/slideLayout88.xml"/><Relationship Id="rId16" Type="http://schemas.openxmlformats.org/officeDocument/2006/relationships/theme" Target="../theme/theme3.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image" Target="../media/image1.png"/><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theme" Target="../theme/theme4.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image" Target="../media/image2.svg"/><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theme" Target="../theme/theme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image" Target="../media/image2.svg"/><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10" Type="http://schemas.openxmlformats.org/officeDocument/2006/relationships/slideLayout" Target="../slideLayouts/slideLayout127.xml"/><Relationship Id="rId19" Type="http://schemas.openxmlformats.org/officeDocument/2006/relationships/image" Target="../media/image1.png"/><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image" Target="../media/image1.png"/><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theme" Target="../theme/theme6.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10" Type="http://schemas.openxmlformats.org/officeDocument/2006/relationships/slideLayout" Target="../slideLayouts/slideLayout144.xml"/><Relationship Id="rId19" Type="http://schemas.openxmlformats.org/officeDocument/2006/relationships/image" Target="../media/image2.svg"/><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9" Type="http://schemas.openxmlformats.org/officeDocument/2006/relationships/slideLayout" Target="../slideLayouts/slideLayout189.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42" Type="http://schemas.openxmlformats.org/officeDocument/2006/relationships/slideLayout" Target="../slideLayouts/slideLayout192.xml"/><Relationship Id="rId47" Type="http://schemas.openxmlformats.org/officeDocument/2006/relationships/slideLayout" Target="../slideLayouts/slideLayout197.xml"/><Relationship Id="rId50" Type="http://schemas.openxmlformats.org/officeDocument/2006/relationships/theme" Target="../theme/theme7.xml"/><Relationship Id="rId7" Type="http://schemas.openxmlformats.org/officeDocument/2006/relationships/slideLayout" Target="../slideLayouts/slideLayout15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9" Type="http://schemas.openxmlformats.org/officeDocument/2006/relationships/slideLayout" Target="../slideLayouts/slideLayout179.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40" Type="http://schemas.openxmlformats.org/officeDocument/2006/relationships/slideLayout" Target="../slideLayouts/slideLayout190.xml"/><Relationship Id="rId45" Type="http://schemas.openxmlformats.org/officeDocument/2006/relationships/slideLayout" Target="../slideLayouts/slideLayout195.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49" Type="http://schemas.openxmlformats.org/officeDocument/2006/relationships/slideLayout" Target="../slideLayouts/slideLayout199.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4" Type="http://schemas.openxmlformats.org/officeDocument/2006/relationships/slideLayout" Target="../slideLayouts/slideLayout194.xml"/><Relationship Id="rId52" Type="http://schemas.openxmlformats.org/officeDocument/2006/relationships/image" Target="../media/image2.svg"/><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43" Type="http://schemas.openxmlformats.org/officeDocument/2006/relationships/slideLayout" Target="../slideLayouts/slideLayout193.xml"/><Relationship Id="rId48" Type="http://schemas.openxmlformats.org/officeDocument/2006/relationships/slideLayout" Target="../slideLayouts/slideLayout198.xml"/><Relationship Id="rId8" Type="http://schemas.openxmlformats.org/officeDocument/2006/relationships/slideLayout" Target="../slideLayouts/slideLayout158.xml"/><Relationship Id="rId51" Type="http://schemas.openxmlformats.org/officeDocument/2006/relationships/image" Target="../media/image1.png"/><Relationship Id="rId3" Type="http://schemas.openxmlformats.org/officeDocument/2006/relationships/slideLayout" Target="../slideLayouts/slideLayout153.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slideLayout" Target="../slideLayouts/slideLayout188.xml"/><Relationship Id="rId46" Type="http://schemas.openxmlformats.org/officeDocument/2006/relationships/slideLayout" Target="../slideLayouts/slideLayout196.xml"/><Relationship Id="rId20" Type="http://schemas.openxmlformats.org/officeDocument/2006/relationships/slideLayout" Target="../slideLayouts/slideLayout170.xml"/><Relationship Id="rId41" Type="http://schemas.openxmlformats.org/officeDocument/2006/relationships/slideLayout" Target="../slideLayouts/slideLayout191.xml"/><Relationship Id="rId1" Type="http://schemas.openxmlformats.org/officeDocument/2006/relationships/slideLayout" Target="../slideLayouts/slideLayout151.xml"/><Relationship Id="rId6" Type="http://schemas.openxmlformats.org/officeDocument/2006/relationships/slideLayout" Target="../slideLayouts/slideLayout15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7.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theme" Target="../theme/theme8.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0" Type="http://schemas.openxmlformats.org/officeDocument/2006/relationships/slideLayout" Target="../slideLayouts/slideLayout209.xml"/><Relationship Id="rId4" Type="http://schemas.openxmlformats.org/officeDocument/2006/relationships/slideLayout" Target="../slideLayouts/slideLayout203.xml"/><Relationship Id="rId9" Type="http://schemas.openxmlformats.org/officeDocument/2006/relationships/slideLayout" Target="../slideLayouts/slideLayout20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image" Target="../media/image2.svg"/><Relationship Id="rId3" Type="http://schemas.openxmlformats.org/officeDocument/2006/relationships/slideLayout" Target="../slideLayouts/slideLayout213.xml"/><Relationship Id="rId21" Type="http://schemas.openxmlformats.org/officeDocument/2006/relationships/slideLayout" Target="../slideLayouts/slideLayout231.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image" Target="../media/image1.png"/><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theme" Target="../theme/theme9.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0">
            <a:extLst>
              <a:ext uri="{96DAC541-7B7A-43D3-8B79-37D633B846F1}">
                <asvg:svgBlip xmlns:asvg="http://schemas.microsoft.com/office/drawing/2016/SVG/main" r:embed="rId7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471325321"/>
      </p:ext>
    </p:extLst>
  </p:cSld>
  <p:clrMap bg1="lt1" tx1="dk1" bg2="lt2" tx2="dk2" accent1="accent1" accent2="accent2" accent3="accent3" accent4="accent4" accent5="accent5" accent6="accent6" hlink="hlink" folHlink="folHlink"/>
  <p:sldLayoutIdLst>
    <p:sldLayoutId id="2147486070" r:id="rId1"/>
    <p:sldLayoutId id="2147486071" r:id="rId2"/>
    <p:sldLayoutId id="2147486072" r:id="rId3"/>
    <p:sldLayoutId id="2147486073" r:id="rId4"/>
    <p:sldLayoutId id="2147486074" r:id="rId5"/>
    <p:sldLayoutId id="2147486075" r:id="rId6"/>
    <p:sldLayoutId id="2147486076" r:id="rId7"/>
    <p:sldLayoutId id="2147486077" r:id="rId8"/>
    <p:sldLayoutId id="2147486078" r:id="rId9"/>
    <p:sldLayoutId id="2147486079" r:id="rId10"/>
    <p:sldLayoutId id="2147486080" r:id="rId11"/>
    <p:sldLayoutId id="2147486081" r:id="rId12"/>
    <p:sldLayoutId id="2147486082" r:id="rId13"/>
    <p:sldLayoutId id="2147486083" r:id="rId14"/>
    <p:sldLayoutId id="2147486084" r:id="rId15"/>
    <p:sldLayoutId id="2147486085" r:id="rId16"/>
    <p:sldLayoutId id="2147486086" r:id="rId17"/>
    <p:sldLayoutId id="2147486087" r:id="rId18"/>
    <p:sldLayoutId id="2147486088" r:id="rId19"/>
    <p:sldLayoutId id="2147486089" r:id="rId20"/>
    <p:sldLayoutId id="2147486090" r:id="rId21"/>
    <p:sldLayoutId id="2147486091" r:id="rId22"/>
    <p:sldLayoutId id="2147486092" r:id="rId23"/>
    <p:sldLayoutId id="2147486093" r:id="rId24"/>
    <p:sldLayoutId id="2147486094" r:id="rId25"/>
    <p:sldLayoutId id="2147486095" r:id="rId26"/>
    <p:sldLayoutId id="2147486096" r:id="rId27"/>
    <p:sldLayoutId id="2147486097" r:id="rId28"/>
    <p:sldLayoutId id="2147486098" r:id="rId29"/>
    <p:sldLayoutId id="2147486099" r:id="rId30"/>
    <p:sldLayoutId id="2147486100" r:id="rId31"/>
    <p:sldLayoutId id="2147486101" r:id="rId32"/>
    <p:sldLayoutId id="2147486102" r:id="rId33"/>
    <p:sldLayoutId id="2147486103" r:id="rId34"/>
    <p:sldLayoutId id="2147486104" r:id="rId35"/>
    <p:sldLayoutId id="2147486105" r:id="rId36"/>
    <p:sldLayoutId id="2147486106" r:id="rId37"/>
    <p:sldLayoutId id="2147486107" r:id="rId38"/>
    <p:sldLayoutId id="2147486108" r:id="rId39"/>
    <p:sldLayoutId id="2147486109" r:id="rId40"/>
    <p:sldLayoutId id="2147486110" r:id="rId41"/>
    <p:sldLayoutId id="2147486111" r:id="rId42"/>
    <p:sldLayoutId id="2147486112" r:id="rId43"/>
    <p:sldLayoutId id="2147486113" r:id="rId44"/>
    <p:sldLayoutId id="2147486114" r:id="rId45"/>
    <p:sldLayoutId id="2147486115" r:id="rId46"/>
    <p:sldLayoutId id="2147486116" r:id="rId47"/>
    <p:sldLayoutId id="2147486117" r:id="rId48"/>
    <p:sldLayoutId id="2147486118" r:id="rId49"/>
    <p:sldLayoutId id="2147486119" r:id="rId50"/>
    <p:sldLayoutId id="2147486120" r:id="rId51"/>
    <p:sldLayoutId id="2147486121" r:id="rId52"/>
    <p:sldLayoutId id="2147486122" r:id="rId53"/>
    <p:sldLayoutId id="2147486123" r:id="rId54"/>
    <p:sldLayoutId id="2147486124" r:id="rId55"/>
    <p:sldLayoutId id="2147486125" r:id="rId56"/>
    <p:sldLayoutId id="2147486126" r:id="rId57"/>
    <p:sldLayoutId id="2147486186" r:id="rId58"/>
    <p:sldLayoutId id="2147486273" r:id="rId59"/>
    <p:sldLayoutId id="2147486305" r:id="rId60"/>
    <p:sldLayoutId id="2147486310" r:id="rId61"/>
    <p:sldLayoutId id="2147486311" r:id="rId62"/>
    <p:sldLayoutId id="2147486312" r:id="rId63"/>
    <p:sldLayoutId id="2147486313" r:id="rId64"/>
    <p:sldLayoutId id="2147486314" r:id="rId65"/>
    <p:sldLayoutId id="2147486315" r:id="rId66"/>
    <p:sldLayoutId id="2147486316" r:id="rId67"/>
    <p:sldLayoutId id="2147486317" r:id="rId6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4">
            <a:extLst>
              <a:ext uri="{96DAC541-7B7A-43D3-8B79-37D633B846F1}">
                <asvg:svgBlip xmlns:asvg="http://schemas.microsoft.com/office/drawing/2016/SVG/main" r:embed="rId6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015914852"/>
      </p:ext>
    </p:extLst>
  </p:cSld>
  <p:clrMap bg1="lt1" tx1="dk1" bg2="lt2" tx2="dk2" accent1="accent1" accent2="accent2" accent3="accent3" accent4="accent4" accent5="accent5" accent6="accent6" hlink="hlink" folHlink="folHlink"/>
  <p:sldLayoutIdLst>
    <p:sldLayoutId id="2147486656" r:id="rId1"/>
    <p:sldLayoutId id="2147486657" r:id="rId2"/>
    <p:sldLayoutId id="2147486658" r:id="rId3"/>
    <p:sldLayoutId id="2147486659" r:id="rId4"/>
    <p:sldLayoutId id="2147486660" r:id="rId5"/>
    <p:sldLayoutId id="2147486661" r:id="rId6"/>
    <p:sldLayoutId id="2147486662" r:id="rId7"/>
    <p:sldLayoutId id="2147486663" r:id="rId8"/>
    <p:sldLayoutId id="2147486664" r:id="rId9"/>
    <p:sldLayoutId id="2147486665" r:id="rId10"/>
    <p:sldLayoutId id="2147486666" r:id="rId11"/>
    <p:sldLayoutId id="2147486667" r:id="rId12"/>
    <p:sldLayoutId id="2147486668" r:id="rId13"/>
    <p:sldLayoutId id="2147486669" r:id="rId14"/>
    <p:sldLayoutId id="2147486670" r:id="rId15"/>
    <p:sldLayoutId id="2147486671" r:id="rId16"/>
    <p:sldLayoutId id="2147486672" r:id="rId17"/>
    <p:sldLayoutId id="2147486673" r:id="rId18"/>
    <p:sldLayoutId id="2147486674" r:id="rId19"/>
    <p:sldLayoutId id="2147486675" r:id="rId20"/>
    <p:sldLayoutId id="2147486676" r:id="rId21"/>
    <p:sldLayoutId id="2147486677" r:id="rId22"/>
    <p:sldLayoutId id="2147486678" r:id="rId23"/>
    <p:sldLayoutId id="2147486679" r:id="rId24"/>
    <p:sldLayoutId id="2147486680" r:id="rId25"/>
    <p:sldLayoutId id="2147486681" r:id="rId26"/>
    <p:sldLayoutId id="2147486682" r:id="rId27"/>
    <p:sldLayoutId id="2147486683" r:id="rId28"/>
    <p:sldLayoutId id="2147486684" r:id="rId29"/>
    <p:sldLayoutId id="2147486685" r:id="rId30"/>
    <p:sldLayoutId id="2147486686" r:id="rId31"/>
    <p:sldLayoutId id="2147486687" r:id="rId32"/>
    <p:sldLayoutId id="2147486688" r:id="rId33"/>
    <p:sldLayoutId id="2147486689" r:id="rId34"/>
    <p:sldLayoutId id="2147486690" r:id="rId35"/>
    <p:sldLayoutId id="2147486691" r:id="rId36"/>
    <p:sldLayoutId id="2147486692" r:id="rId37"/>
    <p:sldLayoutId id="2147486693" r:id="rId38"/>
    <p:sldLayoutId id="2147486694" r:id="rId39"/>
    <p:sldLayoutId id="2147486695" r:id="rId40"/>
    <p:sldLayoutId id="2147486696" r:id="rId41"/>
    <p:sldLayoutId id="2147486697" r:id="rId42"/>
    <p:sldLayoutId id="2147486698" r:id="rId43"/>
    <p:sldLayoutId id="2147486699" r:id="rId44"/>
    <p:sldLayoutId id="2147486700" r:id="rId45"/>
    <p:sldLayoutId id="2147486701" r:id="rId46"/>
    <p:sldLayoutId id="2147486702" r:id="rId47"/>
    <p:sldLayoutId id="2147486703" r:id="rId48"/>
    <p:sldLayoutId id="2147486704" r:id="rId49"/>
    <p:sldLayoutId id="2147486705" r:id="rId50"/>
    <p:sldLayoutId id="2147486706" r:id="rId51"/>
    <p:sldLayoutId id="2147486707" r:id="rId52"/>
    <p:sldLayoutId id="2147486708" r:id="rId53"/>
    <p:sldLayoutId id="2147486709" r:id="rId54"/>
    <p:sldLayoutId id="2147486710" r:id="rId55"/>
    <p:sldLayoutId id="2147486711" r:id="rId56"/>
    <p:sldLayoutId id="2147486712" r:id="rId57"/>
    <p:sldLayoutId id="2147486713" r:id="rId58"/>
    <p:sldLayoutId id="2147486714" r:id="rId59"/>
    <p:sldLayoutId id="2147486715" r:id="rId60"/>
    <p:sldLayoutId id="2147486716" r:id="rId61"/>
    <p:sldLayoutId id="2147486717" r:id="rId6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gradFill flip="none" rotWithShape="1">
          <a:gsLst>
            <a:gs pos="0">
              <a:srgbClr val="D8C3B2"/>
            </a:gs>
            <a:gs pos="50000">
              <a:srgbClr val="D9D9D6"/>
            </a:gs>
          </a:gsLst>
          <a:lin ang="13500000" scaled="1"/>
          <a:tileRect/>
        </a:gra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5666548-E8C3-6DE6-2E2A-1EF1C6AFE7A3}"/>
              </a:ext>
            </a:extLst>
          </p:cNvPr>
          <p:cNvGraphicFramePr>
            <a:graphicFrameLocks noChangeAspect="1"/>
          </p:cNvGraphicFramePr>
          <p:nvPr userDrawn="1">
            <p:custDataLst>
              <p:tags r:id="rId20"/>
            </p:custDataLst>
            <p:extLst>
              <p:ext uri="{D42A27DB-BD31-4B8C-83A1-F6EECF244321}">
                <p14:modId xmlns:p14="http://schemas.microsoft.com/office/powerpoint/2010/main" val="2089152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1" imgW="425" imgH="424" progId="TCLayout.ActiveDocument.1">
                  <p:embed/>
                </p:oleObj>
              </mc:Choice>
              <mc:Fallback>
                <p:oleObj name="think-cell Slide" r:id="rId21" imgW="425" imgH="424" progId="TCLayout.ActiveDocument.1">
                  <p:embed/>
                  <p:pic>
                    <p:nvPicPr>
                      <p:cNvPr id="6" name="think-cell data - do not delete" hidden="1">
                        <a:extLst>
                          <a:ext uri="{FF2B5EF4-FFF2-40B4-BE49-F238E27FC236}">
                            <a16:creationId xmlns:a16="http://schemas.microsoft.com/office/drawing/2014/main" id="{35666548-E8C3-6DE6-2E2A-1EF1C6AFE7A3}"/>
                          </a:ext>
                        </a:extLst>
                      </p:cNvPr>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806974356"/>
      </p:ext>
    </p:extLst>
  </p:cSld>
  <p:clrMap bg1="lt1" tx1="dk1" bg2="lt2" tx2="dk2" accent1="accent1" accent2="accent2" accent3="accent3" accent4="accent4" accent5="accent5" accent6="accent6" hlink="hlink" folHlink="folHlink"/>
  <p:sldLayoutIdLst>
    <p:sldLayoutId id="2147486128" r:id="rId1"/>
    <p:sldLayoutId id="2147486129" r:id="rId2"/>
    <p:sldLayoutId id="2147486130" r:id="rId3"/>
    <p:sldLayoutId id="2147486131" r:id="rId4"/>
    <p:sldLayoutId id="2147486132" r:id="rId5"/>
    <p:sldLayoutId id="2147486133" r:id="rId6"/>
    <p:sldLayoutId id="2147486134" r:id="rId7"/>
    <p:sldLayoutId id="2147486135" r:id="rId8"/>
    <p:sldLayoutId id="2147486136" r:id="rId9"/>
    <p:sldLayoutId id="2147486137" r:id="rId10"/>
    <p:sldLayoutId id="2147486138" r:id="rId11"/>
    <p:sldLayoutId id="2147486139" r:id="rId12"/>
    <p:sldLayoutId id="2147486140" r:id="rId13"/>
    <p:sldLayoutId id="2147486141" r:id="rId14"/>
    <p:sldLayoutId id="2147486142" r:id="rId15"/>
    <p:sldLayoutId id="2147486171" r:id="rId16"/>
    <p:sldLayoutId id="2147486172" r:id="rId17"/>
    <p:sldLayoutId id="2147486618"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rot="5400000">
            <a:off x="9509919" y="2743201"/>
            <a:ext cx="6858000" cy="1371600"/>
          </a:xfrm>
          <a:prstGeom prst="rect">
            <a:avLst/>
          </a:prstGeom>
        </p:spPr>
      </p:pic>
    </p:spTree>
    <p:extLst>
      <p:ext uri="{BB962C8B-B14F-4D97-AF65-F5344CB8AC3E}">
        <p14:creationId xmlns:p14="http://schemas.microsoft.com/office/powerpoint/2010/main" val="3757096421"/>
      </p:ext>
    </p:extLst>
  </p:cSld>
  <p:clrMap bg1="lt1" tx1="dk1" bg2="lt2" tx2="dk2" accent1="accent1" accent2="accent2" accent3="accent3" accent4="accent4" accent5="accent5" accent6="accent6" hlink="hlink" folHlink="folHlink"/>
  <p:sldLayoutIdLst>
    <p:sldLayoutId id="2147486189" r:id="rId1"/>
    <p:sldLayoutId id="2147486190" r:id="rId2"/>
    <p:sldLayoutId id="2147486191" r:id="rId3"/>
    <p:sldLayoutId id="2147486192" r:id="rId4"/>
    <p:sldLayoutId id="2147486193" r:id="rId5"/>
    <p:sldLayoutId id="2147486194" r:id="rId6"/>
    <p:sldLayoutId id="2147486195" r:id="rId7"/>
    <p:sldLayoutId id="2147486196" r:id="rId8"/>
    <p:sldLayoutId id="2147486197" r:id="rId9"/>
    <p:sldLayoutId id="2147486198" r:id="rId10"/>
    <p:sldLayoutId id="2147486199" r:id="rId11"/>
    <p:sldLayoutId id="2147486200" r:id="rId12"/>
    <p:sldLayoutId id="2147486201" r:id="rId13"/>
    <p:sldLayoutId id="2147486202" r:id="rId14"/>
    <p:sldLayoutId id="2147486203" r:id="rId15"/>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solidFill>
            <a:schemeClr val="tx1"/>
          </a:soli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162144342"/>
      </p:ext>
    </p:extLst>
  </p:cSld>
  <p:clrMap bg1="lt1" tx1="dk1" bg2="lt2" tx2="dk2" accent1="accent1" accent2="accent2" accent3="accent3" accent4="accent4" accent5="accent5" accent6="accent6" hlink="hlink" folHlink="folHlink"/>
  <p:sldLayoutIdLst>
    <p:sldLayoutId id="2147486320" r:id="rId1"/>
    <p:sldLayoutId id="2147486321" r:id="rId2"/>
    <p:sldLayoutId id="2147486322" r:id="rId3"/>
    <p:sldLayoutId id="2147486323" r:id="rId4"/>
    <p:sldLayoutId id="2147486324" r:id="rId5"/>
    <p:sldLayoutId id="2147486325" r:id="rId6"/>
    <p:sldLayoutId id="2147486326" r:id="rId7"/>
    <p:sldLayoutId id="2147486327" r:id="rId8"/>
    <p:sldLayoutId id="2147486328" r:id="rId9"/>
    <p:sldLayoutId id="2147486329" r:id="rId10"/>
    <p:sldLayoutId id="2147486330" r:id="rId11"/>
    <p:sldLayoutId id="2147486331" r:id="rId12"/>
    <p:sldLayoutId id="2147486332" r:id="rId13"/>
    <p:sldLayoutId id="2147486333" r:id="rId14"/>
    <p:sldLayoutId id="2147486334" r:id="rId15"/>
    <p:sldLayoutId id="2147486385"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rot="5400000">
            <a:off x="9509919" y="2743201"/>
            <a:ext cx="6858000" cy="1371600"/>
          </a:xfrm>
          <a:prstGeom prst="rect">
            <a:avLst/>
          </a:prstGeom>
        </p:spPr>
      </p:pic>
    </p:spTree>
    <p:extLst>
      <p:ext uri="{BB962C8B-B14F-4D97-AF65-F5344CB8AC3E}">
        <p14:creationId xmlns:p14="http://schemas.microsoft.com/office/powerpoint/2010/main" val="1001548767"/>
      </p:ext>
    </p:extLst>
  </p:cSld>
  <p:clrMap bg1="lt1" tx1="dk1" bg2="lt2" tx2="dk2" accent1="accent1" accent2="accent2" accent3="accent3" accent4="accent4" accent5="accent5" accent6="accent6" hlink="hlink" folHlink="folHlink"/>
  <p:sldLayoutIdLst>
    <p:sldLayoutId id="2147486390" r:id="rId1"/>
    <p:sldLayoutId id="2147486391" r:id="rId2"/>
    <p:sldLayoutId id="2147486392" r:id="rId3"/>
    <p:sldLayoutId id="2147486393" r:id="rId4"/>
    <p:sldLayoutId id="2147486394" r:id="rId5"/>
    <p:sldLayoutId id="2147486395" r:id="rId6"/>
    <p:sldLayoutId id="2147486396" r:id="rId7"/>
    <p:sldLayoutId id="2147486397" r:id="rId8"/>
    <p:sldLayoutId id="2147486398" r:id="rId9"/>
    <p:sldLayoutId id="2147486399" r:id="rId10"/>
    <p:sldLayoutId id="2147486400" r:id="rId11"/>
    <p:sldLayoutId id="2147486401" r:id="rId12"/>
    <p:sldLayoutId id="2147486402" r:id="rId13"/>
    <p:sldLayoutId id="2147486403" r:id="rId14"/>
    <p:sldLayoutId id="2147486404" r:id="rId15"/>
    <p:sldLayoutId id="2147486443" r:id="rId16"/>
    <p:sldLayoutId id="2147486444" r:id="rId17"/>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solidFill>
            <a:schemeClr val="tx1"/>
          </a:soli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193443065"/>
      </p:ext>
    </p:extLst>
  </p:cSld>
  <p:clrMap bg1="lt1" tx1="dk1" bg2="lt2" tx2="dk2" accent1="accent1" accent2="accent2" accent3="accent3" accent4="accent4" accent5="accent5" accent6="accent6" hlink="hlink" folHlink="folHlink"/>
  <p:sldLayoutIdLst>
    <p:sldLayoutId id="2147486498" r:id="rId1"/>
    <p:sldLayoutId id="2147486499" r:id="rId2"/>
    <p:sldLayoutId id="2147486500" r:id="rId3"/>
    <p:sldLayoutId id="2147486501" r:id="rId4"/>
    <p:sldLayoutId id="2147486502" r:id="rId5"/>
    <p:sldLayoutId id="2147486503" r:id="rId6"/>
    <p:sldLayoutId id="2147486504" r:id="rId7"/>
    <p:sldLayoutId id="2147486505" r:id="rId8"/>
    <p:sldLayoutId id="2147486506" r:id="rId9"/>
    <p:sldLayoutId id="2147486507" r:id="rId10"/>
    <p:sldLayoutId id="2147486508" r:id="rId11"/>
    <p:sldLayoutId id="2147486509" r:id="rId12"/>
    <p:sldLayoutId id="2147486510" r:id="rId13"/>
    <p:sldLayoutId id="2147486511" r:id="rId14"/>
    <p:sldLayoutId id="2147486512" r:id="rId15"/>
    <p:sldLayoutId id="2147486552" r:id="rId16"/>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50412515"/>
      </p:ext>
    </p:extLst>
  </p:cSld>
  <p:clrMap bg1="dk1" tx1="lt1" bg2="dk2" tx2="lt2" accent1="accent1" accent2="accent2" accent3="accent3" accent4="accent4" accent5="accent5" accent6="accent6" hlink="hlink" folHlink="folHlink"/>
  <p:sldLayoutIdLst>
    <p:sldLayoutId id="2147486556" r:id="rId1"/>
    <p:sldLayoutId id="2147486557" r:id="rId2"/>
    <p:sldLayoutId id="2147486558" r:id="rId3"/>
    <p:sldLayoutId id="2147486559" r:id="rId4"/>
    <p:sldLayoutId id="2147486560" r:id="rId5"/>
    <p:sldLayoutId id="2147486561" r:id="rId6"/>
    <p:sldLayoutId id="2147486562" r:id="rId7"/>
    <p:sldLayoutId id="2147486563" r:id="rId8"/>
    <p:sldLayoutId id="2147486564" r:id="rId9"/>
    <p:sldLayoutId id="2147486565" r:id="rId10"/>
    <p:sldLayoutId id="2147486566" r:id="rId11"/>
    <p:sldLayoutId id="2147486567" r:id="rId12"/>
    <p:sldLayoutId id="2147486568" r:id="rId13"/>
    <p:sldLayoutId id="2147486569" r:id="rId14"/>
    <p:sldLayoutId id="2147486570" r:id="rId15"/>
    <p:sldLayoutId id="2147486571" r:id="rId16"/>
    <p:sldLayoutId id="2147486572" r:id="rId17"/>
    <p:sldLayoutId id="2147486573" r:id="rId18"/>
    <p:sldLayoutId id="2147486574" r:id="rId19"/>
    <p:sldLayoutId id="2147486575" r:id="rId20"/>
    <p:sldLayoutId id="2147486576" r:id="rId21"/>
    <p:sldLayoutId id="2147486577" r:id="rId22"/>
    <p:sldLayoutId id="2147486578" r:id="rId23"/>
    <p:sldLayoutId id="2147486579" r:id="rId24"/>
    <p:sldLayoutId id="2147486580" r:id="rId25"/>
    <p:sldLayoutId id="2147486581" r:id="rId26"/>
    <p:sldLayoutId id="2147486582" r:id="rId27"/>
    <p:sldLayoutId id="2147486583" r:id="rId28"/>
    <p:sldLayoutId id="2147486584" r:id="rId29"/>
    <p:sldLayoutId id="2147486585" r:id="rId30"/>
    <p:sldLayoutId id="2147486586" r:id="rId31"/>
    <p:sldLayoutId id="2147486587" r:id="rId32"/>
    <p:sldLayoutId id="2147486588" r:id="rId33"/>
    <p:sldLayoutId id="2147486589" r:id="rId34"/>
    <p:sldLayoutId id="2147486590" r:id="rId35"/>
    <p:sldLayoutId id="2147486591" r:id="rId36"/>
    <p:sldLayoutId id="2147486592" r:id="rId37"/>
    <p:sldLayoutId id="2147486593" r:id="rId38"/>
    <p:sldLayoutId id="2147486594" r:id="rId39"/>
    <p:sldLayoutId id="2147486595" r:id="rId40"/>
    <p:sldLayoutId id="2147486596" r:id="rId41"/>
    <p:sldLayoutId id="2147486597" r:id="rId42"/>
    <p:sldLayoutId id="2147486598" r:id="rId43"/>
    <p:sldLayoutId id="2147486599" r:id="rId44"/>
    <p:sldLayoutId id="2147486600" r:id="rId45"/>
    <p:sldLayoutId id="2147486601" r:id="rId46"/>
    <p:sldLayoutId id="2147486602" r:id="rId47"/>
    <p:sldLayoutId id="2147486603" r:id="rId48"/>
    <p:sldLayoutId id="2147486604"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D95776-CF25-4483-AF21-5E89F42E507B}" type="datetimeFigureOut">
              <a:rPr lang="en-US" smtClean="0"/>
              <a:t>5/27/2025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6FDC2-7754-46F2-84BB-A23B13E88766}" type="slidenum">
              <a:rPr lang="en-US" smtClean="0"/>
              <a:t>‹#›</a:t>
            </a:fld>
            <a:endParaRPr lang="en-US"/>
          </a:p>
        </p:txBody>
      </p:sp>
    </p:spTree>
    <p:extLst>
      <p:ext uri="{BB962C8B-B14F-4D97-AF65-F5344CB8AC3E}">
        <p14:creationId xmlns:p14="http://schemas.microsoft.com/office/powerpoint/2010/main" val="1537207520"/>
      </p:ext>
    </p:extLst>
  </p:cSld>
  <p:clrMap bg1="lt1" tx1="dk1" bg2="lt2" tx2="dk2" accent1="accent1" accent2="accent2" accent3="accent3" accent4="accent4" accent5="accent5" accent6="accent6" hlink="hlink" folHlink="folHlink"/>
  <p:sldLayoutIdLst>
    <p:sldLayoutId id="2147486620" r:id="rId1"/>
    <p:sldLayoutId id="2147486621" r:id="rId2"/>
    <p:sldLayoutId id="2147486622" r:id="rId3"/>
    <p:sldLayoutId id="2147486623" r:id="rId4"/>
    <p:sldLayoutId id="2147486624" r:id="rId5"/>
    <p:sldLayoutId id="2147486625" r:id="rId6"/>
    <p:sldLayoutId id="2147486626" r:id="rId7"/>
    <p:sldLayoutId id="2147486627" r:id="rId8"/>
    <p:sldLayoutId id="2147486628" r:id="rId9"/>
    <p:sldLayoutId id="2147486629" r:id="rId10"/>
    <p:sldLayoutId id="21474866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81688150"/>
      </p:ext>
    </p:extLst>
  </p:cSld>
  <p:clrMap bg1="lt1" tx1="dk1" bg2="lt2" tx2="dk2" accent1="accent1" accent2="accent2" accent3="accent3" accent4="accent4" accent5="accent5" accent6="accent6" hlink="hlink" folHlink="folHlink"/>
  <p:sldLayoutIdLst>
    <p:sldLayoutId id="2147486632" r:id="rId1"/>
    <p:sldLayoutId id="2147486633" r:id="rId2"/>
    <p:sldLayoutId id="2147486634" r:id="rId3"/>
    <p:sldLayoutId id="2147486635" r:id="rId4"/>
    <p:sldLayoutId id="2147486636" r:id="rId5"/>
    <p:sldLayoutId id="2147486637" r:id="rId6"/>
    <p:sldLayoutId id="2147486638" r:id="rId7"/>
    <p:sldLayoutId id="2147486639" r:id="rId8"/>
    <p:sldLayoutId id="2147486640" r:id="rId9"/>
    <p:sldLayoutId id="2147486641" r:id="rId10"/>
    <p:sldLayoutId id="2147486642" r:id="rId11"/>
    <p:sldLayoutId id="2147486643" r:id="rId12"/>
    <p:sldLayoutId id="2147486644" r:id="rId13"/>
    <p:sldLayoutId id="2147486645" r:id="rId14"/>
    <p:sldLayoutId id="2147486646" r:id="rId15"/>
    <p:sldLayoutId id="2147486647" r:id="rId16"/>
    <p:sldLayoutId id="2147486648" r:id="rId17"/>
    <p:sldLayoutId id="2147486649" r:id="rId18"/>
    <p:sldLayoutId id="2147486650" r:id="rId19"/>
    <p:sldLayoutId id="2147486651" r:id="rId20"/>
    <p:sldLayoutId id="2147486652" r:id="rId21"/>
    <p:sldLayoutId id="2147486653" r:id="rId22"/>
    <p:sldLayoutId id="2147486654"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xml"/><Relationship Id="rId1" Type="http://schemas.openxmlformats.org/officeDocument/2006/relationships/slideLayout" Target="../slideLayouts/slideLayout200.xml"/></Relationships>
</file>

<file path=ppt/slides/_rels/slide1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xml"/><Relationship Id="rId1" Type="http://schemas.openxmlformats.org/officeDocument/2006/relationships/slideLayout" Target="../slideLayouts/slideLayout53.xml"/><Relationship Id="rId4" Type="http://schemas.openxmlformats.org/officeDocument/2006/relationships/image" Target="../media/image12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hyperlink" Target="https://www2.deloitte.com/content/dam/insights/us/articles/3834_How-much-time-and-money-can-AI-save-government/DUP_How-much-time-and-money-can-AI-save-government.pdf" TargetMode="External"/><Relationship Id="rId2" Type="http://schemas.openxmlformats.org/officeDocument/2006/relationships/notesSlide" Target="../notesSlides/notesSlide12.xml"/><Relationship Id="rId1" Type="http://schemas.openxmlformats.org/officeDocument/2006/relationships/slideLayout" Target="../slideLayouts/slideLayout56.xml"/><Relationship Id="rId5" Type="http://schemas.openxmlformats.org/officeDocument/2006/relationships/hyperlink" Target="https://www.nextgov.com/emerging-tech/2017/10/survey-42-feds-say-increasing-workloads-merit-more-automation/141816/" TargetMode="External"/><Relationship Id="rId4" Type="http://schemas.openxmlformats.org/officeDocument/2006/relationships/hyperlink" Target="https://www.mckinsey.com/featured-insights/future-of-work/jobs-lost-jobs-gained-what-the-future-of-work-will-mean-for-jobs-skills-and-wag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201.xml"/><Relationship Id="rId5" Type="http://schemas.openxmlformats.org/officeDocument/2006/relationships/image" Target="../media/image92.png"/><Relationship Id="rId4" Type="http://schemas.openxmlformats.org/officeDocument/2006/relationships/image" Target="../media/image91.png"/></Relationships>
</file>

<file path=ppt/slides/_rels/slide2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9.xml"/><Relationship Id="rId1" Type="http://schemas.openxmlformats.org/officeDocument/2006/relationships/slideLayout" Target="../slideLayouts/slideLayout84.xml"/><Relationship Id="rId6" Type="http://schemas.openxmlformats.org/officeDocument/2006/relationships/image" Target="../media/image132.png"/><Relationship Id="rId5" Type="http://schemas.openxmlformats.org/officeDocument/2006/relationships/image" Target="../media/image131.jpeg"/><Relationship Id="rId4" Type="http://schemas.openxmlformats.org/officeDocument/2006/relationships/image" Target="../media/image130.jpeg"/></Relationships>
</file>

<file path=ppt/slides/_rels/slide2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0.xml"/><Relationship Id="rId1" Type="http://schemas.openxmlformats.org/officeDocument/2006/relationships/slideLayout" Target="../slideLayouts/slideLayout84.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semantic-kernel/concepts/plugins/adding-openapi-plugins?pivots=programming-language-csharp" TargetMode="External"/><Relationship Id="rId2" Type="http://schemas.openxmlformats.org/officeDocument/2006/relationships/notesSlide" Target="../notesSlides/notesSlide21.xml"/><Relationship Id="rId1" Type="http://schemas.openxmlformats.org/officeDocument/2006/relationships/slideLayout" Target="../slideLayouts/slideLayout8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4.xml"/></Relationships>
</file>

<file path=ppt/slides/_rels/slide2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3.xml"/><Relationship Id="rId1" Type="http://schemas.openxmlformats.org/officeDocument/2006/relationships/slideLayout" Target="../slideLayouts/slideLayout53.xml"/><Relationship Id="rId4" Type="http://schemas.openxmlformats.org/officeDocument/2006/relationships/image" Target="../media/image126.svg"/></Relationships>
</file>

<file path=ppt/slides/_rels/slide2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5.xml"/><Relationship Id="rId1" Type="http://schemas.openxmlformats.org/officeDocument/2006/relationships/slideLayout" Target="../slideLayouts/slideLayout81.xml"/></Relationships>
</file>

<file path=ppt/slides/_rels/slide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6.xml"/><Relationship Id="rId1" Type="http://schemas.openxmlformats.org/officeDocument/2006/relationships/slideLayout" Target="../slideLayouts/slideLayout134.xml"/></Relationships>
</file>

<file path=ppt/slides/_rels/slide2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7.xml"/><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22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svg"/></Relationships>
</file>

<file path=ppt/slides/_rels/slide3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9.xml"/><Relationship Id="rId1" Type="http://schemas.openxmlformats.org/officeDocument/2006/relationships/slideLayout" Target="../slideLayouts/slideLayout84.xml"/></Relationships>
</file>

<file path=ppt/slides/_rels/slide3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0.xml"/><Relationship Id="rId1" Type="http://schemas.openxmlformats.org/officeDocument/2006/relationships/slideLayout" Target="../slideLayouts/slideLayout84.xml"/></Relationships>
</file>

<file path=ppt/slides/_rels/slide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1.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2.xml"/><Relationship Id="rId1" Type="http://schemas.openxmlformats.org/officeDocument/2006/relationships/slideLayout" Target="../slideLayouts/slideLayout1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4.xml"/></Relationships>
</file>

<file path=ppt/slides/_rels/slide3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4.xml"/><Relationship Id="rId1" Type="http://schemas.openxmlformats.org/officeDocument/2006/relationships/slideLayout" Target="../slideLayouts/slideLayout84.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s>
</file>

<file path=ppt/slides/_rels/slide3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5.xml"/><Relationship Id="rId1" Type="http://schemas.openxmlformats.org/officeDocument/2006/relationships/slideLayout" Target="../slideLayouts/slideLayout84.xml"/></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6.xml"/><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8" Type="http://schemas.openxmlformats.org/officeDocument/2006/relationships/hyperlink" Target="aka.ms/Learn-SK" TargetMode="External"/><Relationship Id="rId3" Type="http://schemas.openxmlformats.org/officeDocument/2006/relationships/hyperlink" Target="https://msit.events.teams.microsoft.com/event/326603a0-cb67-4f46-a9fd-cee41296afa1@72f988bf-86f1-41af-91ab-2d7cd011db47" TargetMode="External"/><Relationship Id="rId7" Type="http://schemas.openxmlformats.org/officeDocument/2006/relationships/hyperlink" Target="https://github.com/JamesWilsonProjects/CA-SK-MCP-Demos" TargetMode="External"/><Relationship Id="rId2" Type="http://schemas.openxmlformats.org/officeDocument/2006/relationships/notesSlide" Target="../notesSlides/notesSlide37.xml"/><Relationship Id="rId1" Type="http://schemas.openxmlformats.org/officeDocument/2006/relationships/slideLayout" Target="../slideLayouts/slideLayout53.xml"/><Relationship Id="rId6" Type="http://schemas.openxmlformats.org/officeDocument/2006/relationships/hyperlink" Target="aka.ms/AAS-Preview" TargetMode="External"/><Relationship Id="rId5" Type="http://schemas.openxmlformats.org/officeDocument/2006/relationships/hyperlink" Target="github.com/modelcontextprotocol" TargetMode="External"/><Relationship Id="rId4" Type="http://schemas.openxmlformats.org/officeDocument/2006/relationships/hyperlink" Target="aka.ms/SK-GitHub" TargetMode="External"/><Relationship Id="rId9" Type="http://schemas.openxmlformats.org/officeDocument/2006/relationships/hyperlink" Target="https://www.youtube.com/watch?v=1Pf2rW5FsqQ"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8.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4.xml"/><Relationship Id="rId1" Type="http://schemas.openxmlformats.org/officeDocument/2006/relationships/tags" Target="../tags/tag2.xml"/><Relationship Id="rId5" Type="http://schemas.openxmlformats.org/officeDocument/2006/relationships/image" Target="../media/image4.emf"/><Relationship Id="rId4" Type="http://schemas.openxmlformats.org/officeDocument/2006/relationships/image" Target="../media/image9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2.xml"/><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image" Target="../media/image103.svg"/><Relationship Id="rId2" Type="http://schemas.openxmlformats.org/officeDocument/2006/relationships/notesSlide" Target="../notesSlides/notesSlide5.xml"/><Relationship Id="rId1" Type="http://schemas.openxmlformats.org/officeDocument/2006/relationships/slideLayout" Target="../slideLayouts/slideLayout254.xml"/><Relationship Id="rId6" Type="http://schemas.openxmlformats.org/officeDocument/2006/relationships/image" Target="../media/image102.png"/><Relationship Id="rId5" Type="http://schemas.openxmlformats.org/officeDocument/2006/relationships/image" Target="../media/image101.jpeg"/><Relationship Id="rId4" Type="http://schemas.openxmlformats.org/officeDocument/2006/relationships/image" Target="../media/image100.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xml"/><Relationship Id="rId1" Type="http://schemas.openxmlformats.org/officeDocument/2006/relationships/slideLayout" Target="../slideLayouts/slideLayout254.xml"/><Relationship Id="rId6" Type="http://schemas.openxmlformats.org/officeDocument/2006/relationships/image" Target="../media/image99.jpeg"/><Relationship Id="rId5" Type="http://schemas.openxmlformats.org/officeDocument/2006/relationships/image" Target="../media/image105.sv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svg"/><Relationship Id="rId17" Type="http://schemas.openxmlformats.org/officeDocument/2006/relationships/image" Target="../media/image120.png"/><Relationship Id="rId2" Type="http://schemas.openxmlformats.org/officeDocument/2006/relationships/notesSlide" Target="../notesSlides/notesSlide7.xml"/><Relationship Id="rId16" Type="http://schemas.openxmlformats.org/officeDocument/2006/relationships/image" Target="../media/image119.svg"/><Relationship Id="rId1" Type="http://schemas.openxmlformats.org/officeDocument/2006/relationships/slideLayout" Target="../slideLayouts/slideLayout230.xml"/><Relationship Id="rId6" Type="http://schemas.openxmlformats.org/officeDocument/2006/relationships/image" Target="../media/image109.sv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 Id="rId14" Type="http://schemas.openxmlformats.org/officeDocument/2006/relationships/image" Target="../media/image117.svg"/></Relationships>
</file>

<file path=ppt/slides/_rels/slide8.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228.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205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State Flag of California, USA - American Images">
            <a:extLst>
              <a:ext uri="{FF2B5EF4-FFF2-40B4-BE49-F238E27FC236}">
                <a16:creationId xmlns:a16="http://schemas.microsoft.com/office/drawing/2014/main" id="{5B715DF4-0C14-BEA5-1EA6-BCFFD317E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658" r="13818" b="4433"/>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3" name="Rectangle 205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570523D-EDF5-0A29-4541-D75BF25E1F77}"/>
              </a:ext>
            </a:extLst>
          </p:cNvPr>
          <p:cNvSpPr>
            <a:spLocks noGrp="1"/>
          </p:cNvSpPr>
          <p:nvPr>
            <p:ph type="ctrTitle"/>
          </p:nvPr>
        </p:nvSpPr>
        <p:spPr>
          <a:xfrm>
            <a:off x="477980" y="1122363"/>
            <a:ext cx="5833367" cy="3204134"/>
          </a:xfrm>
        </p:spPr>
        <p:txBody>
          <a:bodyPr anchor="b">
            <a:normAutofit/>
          </a:bodyPr>
          <a:lstStyle/>
          <a:p>
            <a:pPr algn="l"/>
            <a:r>
              <a:rPr lang="en-US" sz="4800" dirty="0">
                <a:solidFill>
                  <a:schemeClr val="bg1"/>
                </a:solidFill>
              </a:rPr>
              <a:t>State of California</a:t>
            </a:r>
            <a:br>
              <a:rPr lang="en-US" sz="4800" dirty="0">
                <a:solidFill>
                  <a:schemeClr val="bg1"/>
                </a:solidFill>
              </a:rPr>
            </a:br>
            <a:r>
              <a:rPr lang="en-US" sz="4800" dirty="0">
                <a:solidFill>
                  <a:schemeClr val="bg1"/>
                </a:solidFill>
              </a:rPr>
              <a:t>Developer Community</a:t>
            </a:r>
          </a:p>
        </p:txBody>
      </p:sp>
      <p:sp>
        <p:nvSpPr>
          <p:cNvPr id="3" name="Subtitle 2">
            <a:extLst>
              <a:ext uri="{FF2B5EF4-FFF2-40B4-BE49-F238E27FC236}">
                <a16:creationId xmlns:a16="http://schemas.microsoft.com/office/drawing/2014/main" id="{A055EB03-A15B-BDF8-F1B7-78D9D8B76810}"/>
              </a:ext>
            </a:extLst>
          </p:cNvPr>
          <p:cNvSpPr>
            <a:spLocks noGrp="1"/>
          </p:cNvSpPr>
          <p:nvPr>
            <p:ph type="subTitle" idx="1"/>
          </p:nvPr>
        </p:nvSpPr>
        <p:spPr>
          <a:xfrm>
            <a:off x="477980" y="4872922"/>
            <a:ext cx="4023359" cy="1617330"/>
          </a:xfrm>
        </p:spPr>
        <p:txBody>
          <a:bodyPr vert="horz" lIns="91440" tIns="45720" rIns="91440" bIns="45720" rtlCol="0" anchor="t">
            <a:normAutofit fontScale="92500"/>
          </a:bodyPr>
          <a:lstStyle/>
          <a:p>
            <a:pPr algn="l"/>
            <a:r>
              <a:rPr lang="en-US" sz="2000" dirty="0">
                <a:solidFill>
                  <a:schemeClr val="bg1"/>
                </a:solidFill>
              </a:rPr>
              <a:t>Agentic AI for Developers</a:t>
            </a:r>
          </a:p>
          <a:p>
            <a:pPr algn="l"/>
            <a:endParaRPr lang="en-US" sz="2000" dirty="0">
              <a:solidFill>
                <a:schemeClr val="bg1"/>
              </a:solidFill>
            </a:endParaRPr>
          </a:p>
          <a:p>
            <a:pPr algn="l"/>
            <a:r>
              <a:rPr lang="en-US" sz="2000" dirty="0">
                <a:solidFill>
                  <a:schemeClr val="bg1"/>
                </a:solidFill>
              </a:rPr>
              <a:t>Microsoft State and Local Government</a:t>
            </a:r>
          </a:p>
          <a:p>
            <a:pPr algn="l"/>
            <a:r>
              <a:rPr lang="en-US" sz="2000" dirty="0">
                <a:solidFill>
                  <a:schemeClr val="bg1"/>
                </a:solidFill>
              </a:rPr>
              <a:t>May 27, 2025</a:t>
            </a:r>
          </a:p>
        </p:txBody>
      </p:sp>
      <p:sp>
        <p:nvSpPr>
          <p:cNvPr id="2054" name="Rectangle 20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6" name="Rectangle 20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673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Rounded Corners 55">
            <a:extLst>
              <a:ext uri="{FF2B5EF4-FFF2-40B4-BE49-F238E27FC236}">
                <a16:creationId xmlns:a16="http://schemas.microsoft.com/office/drawing/2014/main" id="{C31D7C66-A604-8B9E-B16B-68511828F1AB}"/>
              </a:ext>
              <a:ext uri="{C183D7F6-B498-43B3-948B-1728B52AA6E4}">
                <adec:decorative xmlns:adec="http://schemas.microsoft.com/office/drawing/2017/decorative" val="1"/>
              </a:ext>
            </a:extLst>
          </p:cNvPr>
          <p:cNvSpPr/>
          <p:nvPr/>
        </p:nvSpPr>
        <p:spPr bwMode="auto">
          <a:xfrm>
            <a:off x="1932486" y="2970124"/>
            <a:ext cx="2668090" cy="2340583"/>
          </a:xfrm>
          <a:prstGeom prst="roundRect">
            <a:avLst>
              <a:gd name="adj" fmla="val 8183"/>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sz="2169" b="1">
              <a:gradFill>
                <a:gsLst>
                  <a:gs pos="41958">
                    <a:srgbClr val="FFFFFF"/>
                  </a:gs>
                  <a:gs pos="63000">
                    <a:srgbClr val="FFFFFF"/>
                  </a:gs>
                </a:gsLst>
                <a:lin ang="0" scaled="0"/>
              </a:gradFill>
              <a:latin typeface="Segoe UI Variable Display Semib" pitchFamily="2" charset="0"/>
              <a:cs typeface="Segoe Sans Display Semibold" pitchFamily="2" charset="0"/>
            </a:endParaRPr>
          </a:p>
        </p:txBody>
      </p:sp>
      <p:sp>
        <p:nvSpPr>
          <p:cNvPr id="57" name="Rectangle: Rounded Corners 56">
            <a:extLst>
              <a:ext uri="{FF2B5EF4-FFF2-40B4-BE49-F238E27FC236}">
                <a16:creationId xmlns:a16="http://schemas.microsoft.com/office/drawing/2014/main" id="{8A030A52-B03D-6120-BE97-4DCD8B5D38BB}"/>
              </a:ext>
              <a:ext uri="{C183D7F6-B498-43B3-948B-1728B52AA6E4}">
                <adec:decorative xmlns:adec="http://schemas.microsoft.com/office/drawing/2017/decorative" val="1"/>
              </a:ext>
            </a:extLst>
          </p:cNvPr>
          <p:cNvSpPr/>
          <p:nvPr/>
        </p:nvSpPr>
        <p:spPr bwMode="auto">
          <a:xfrm>
            <a:off x="7590813" y="2519250"/>
            <a:ext cx="2666458" cy="2791457"/>
          </a:xfrm>
          <a:prstGeom prst="roundRect">
            <a:avLst>
              <a:gd name="adj" fmla="val 7700"/>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sz="2169" b="1" err="1">
              <a:gradFill>
                <a:gsLst>
                  <a:gs pos="41958">
                    <a:srgbClr val="FFFFFF"/>
                  </a:gs>
                  <a:gs pos="63000">
                    <a:srgbClr val="FFFFFF"/>
                  </a:gs>
                </a:gsLst>
                <a:lin ang="0" scaled="0"/>
              </a:gradFill>
              <a:latin typeface="Segoe UI Variable Display Semib" pitchFamily="2" charset="0"/>
              <a:cs typeface="Segoe Sans Display Semibold" pitchFamily="2" charset="0"/>
            </a:endParaRPr>
          </a:p>
        </p:txBody>
      </p:sp>
      <p:sp>
        <p:nvSpPr>
          <p:cNvPr id="58" name="Rectangle: Rounded Corners 57">
            <a:extLst>
              <a:ext uri="{FF2B5EF4-FFF2-40B4-BE49-F238E27FC236}">
                <a16:creationId xmlns:a16="http://schemas.microsoft.com/office/drawing/2014/main" id="{8423EA08-8A31-4485-13DD-BCBB70AE6DBC}"/>
              </a:ext>
              <a:ext uri="{C183D7F6-B498-43B3-948B-1728B52AA6E4}">
                <adec:decorative xmlns:adec="http://schemas.microsoft.com/office/drawing/2017/decorative" val="1"/>
              </a:ext>
            </a:extLst>
          </p:cNvPr>
          <p:cNvSpPr/>
          <p:nvPr/>
        </p:nvSpPr>
        <p:spPr bwMode="auto">
          <a:xfrm>
            <a:off x="4761956" y="2767231"/>
            <a:ext cx="2668090" cy="2543476"/>
          </a:xfrm>
          <a:prstGeom prst="roundRect">
            <a:avLst>
              <a:gd name="adj" fmla="val 8183"/>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sz="2169" b="1" err="1">
              <a:gradFill>
                <a:gsLst>
                  <a:gs pos="41958">
                    <a:srgbClr val="FFFFFF"/>
                  </a:gs>
                  <a:gs pos="63000">
                    <a:srgbClr val="FFFFFF"/>
                  </a:gs>
                </a:gsLst>
                <a:lin ang="0" scaled="0"/>
              </a:gradFill>
              <a:latin typeface="Segoe UI Variable Display Semib" pitchFamily="2" charset="0"/>
              <a:cs typeface="Segoe Sans Display Semibold" pitchFamily="2" charset="0"/>
            </a:endParaRPr>
          </a:p>
        </p:txBody>
      </p:sp>
      <p:grpSp>
        <p:nvGrpSpPr>
          <p:cNvPr id="64" name="Group 63">
            <a:extLst>
              <a:ext uri="{FF2B5EF4-FFF2-40B4-BE49-F238E27FC236}">
                <a16:creationId xmlns:a16="http://schemas.microsoft.com/office/drawing/2014/main" id="{4E5CDD95-385E-95A8-13BF-5CF1D7989AE6}"/>
              </a:ext>
            </a:extLst>
          </p:cNvPr>
          <p:cNvGrpSpPr/>
          <p:nvPr/>
        </p:nvGrpSpPr>
        <p:grpSpPr>
          <a:xfrm>
            <a:off x="571301" y="3700042"/>
            <a:ext cx="11049399" cy="523220"/>
            <a:chOff x="571301" y="3700042"/>
            <a:chExt cx="11049399" cy="523220"/>
          </a:xfrm>
        </p:grpSpPr>
        <p:sp>
          <p:nvSpPr>
            <p:cNvPr id="17" name="Rectangle: Rounded Corners 16">
              <a:extLst>
                <a:ext uri="{FF2B5EF4-FFF2-40B4-BE49-F238E27FC236}">
                  <a16:creationId xmlns:a16="http://schemas.microsoft.com/office/drawing/2014/main" id="{2CE74A9E-07F6-D658-7A56-34ADCB89F12B}"/>
                </a:ext>
              </a:extLst>
            </p:cNvPr>
            <p:cNvSpPr/>
            <p:nvPr/>
          </p:nvSpPr>
          <p:spPr bwMode="auto">
            <a:xfrm>
              <a:off x="571301" y="3700042"/>
              <a:ext cx="11049399" cy="523220"/>
            </a:xfrm>
            <a:prstGeom prst="roundRect">
              <a:avLst>
                <a:gd name="adj" fmla="val 22294"/>
              </a:avLst>
            </a:pr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w="3175">
                  <a:noFill/>
                </a:ln>
                <a:solidFill>
                  <a:srgbClr val="FEFFFE"/>
                </a:solidFill>
                <a:effectLst/>
                <a:uLnTx/>
                <a:uFillTx/>
                <a:latin typeface="Segoe UI Semibold"/>
                <a:ea typeface="+mn-ea"/>
                <a:cs typeface="+mn-cs"/>
              </a:endParaRPr>
            </a:p>
          </p:txBody>
        </p:sp>
        <p:sp>
          <p:nvSpPr>
            <p:cNvPr id="51" name="TextBox 50">
              <a:extLst>
                <a:ext uri="{FF2B5EF4-FFF2-40B4-BE49-F238E27FC236}">
                  <a16:creationId xmlns:a16="http://schemas.microsoft.com/office/drawing/2014/main" id="{B27FD9E1-22F7-8716-B6AB-0C8F4CA3BB7E}"/>
                </a:ext>
              </a:extLst>
            </p:cNvPr>
            <p:cNvSpPr txBox="1"/>
            <p:nvPr/>
          </p:nvSpPr>
          <p:spPr>
            <a:xfrm>
              <a:off x="775462" y="3853930"/>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latin typeface="Segoe UI Variable Display Semibold" pitchFamily="2" charset="0"/>
                </a:rPr>
                <a:t>Scripted</a:t>
              </a:r>
            </a:p>
          </p:txBody>
        </p:sp>
        <p:sp>
          <p:nvSpPr>
            <p:cNvPr id="52" name="TextBox 51">
              <a:extLst>
                <a:ext uri="{FF2B5EF4-FFF2-40B4-BE49-F238E27FC236}">
                  <a16:creationId xmlns:a16="http://schemas.microsoft.com/office/drawing/2014/main" id="{35BD200B-7946-7F41-2E09-3C9604C71C4E}"/>
                </a:ext>
              </a:extLst>
            </p:cNvPr>
            <p:cNvSpPr txBox="1"/>
            <p:nvPr/>
          </p:nvSpPr>
          <p:spPr>
            <a:xfrm>
              <a:off x="10183129" y="3853930"/>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latin typeface="Segoe UI Variable Display Semibold" pitchFamily="2" charset="0"/>
                </a:rPr>
                <a:t>Agentic</a:t>
              </a:r>
            </a:p>
          </p:txBody>
        </p:sp>
      </p:grpSp>
      <p:sp>
        <p:nvSpPr>
          <p:cNvPr id="2" name="Title 1">
            <a:extLst>
              <a:ext uri="{FF2B5EF4-FFF2-40B4-BE49-F238E27FC236}">
                <a16:creationId xmlns:a16="http://schemas.microsoft.com/office/drawing/2014/main" id="{45EB60FD-FB86-BB38-D0E7-72296385EFD1}"/>
              </a:ext>
            </a:extLst>
          </p:cNvPr>
          <p:cNvSpPr>
            <a:spLocks noGrp="1"/>
          </p:cNvSpPr>
          <p:nvPr>
            <p:ph type="title" idx="4294967295"/>
          </p:nvPr>
        </p:nvSpPr>
        <p:spPr>
          <a:xfrm>
            <a:off x="587375" y="534864"/>
            <a:ext cx="11017250" cy="553998"/>
          </a:xfrm>
        </p:spPr>
        <p:txBody>
          <a:bodyPr vert="horz"/>
          <a:lstStyle/>
          <a:p>
            <a:pPr algn="ctr" fontAlgn="base">
              <a:spcAft>
                <a:spcPts val="1200"/>
              </a:spcAft>
              <a:defRPr/>
            </a:pPr>
            <a:r>
              <a:rPr lang="en-US" b="1" dirty="0">
                <a:gradFill>
                  <a:gsLst>
                    <a:gs pos="88073">
                      <a:srgbClr val="000000"/>
                    </a:gs>
                    <a:gs pos="68807">
                      <a:srgbClr val="000000"/>
                    </a:gs>
                  </a:gsLst>
                  <a:lin ang="5400000" scaled="1"/>
                </a:gradFill>
                <a:latin typeface="Segoe UI Variable Display Semibold" pitchFamily="2" charset="0"/>
              </a:rPr>
              <a:t>What Does ‘Agentic’ Mean?</a:t>
            </a:r>
          </a:p>
        </p:txBody>
      </p:sp>
      <p:sp>
        <p:nvSpPr>
          <p:cNvPr id="6" name="TextBox 5">
            <a:extLst>
              <a:ext uri="{FF2B5EF4-FFF2-40B4-BE49-F238E27FC236}">
                <a16:creationId xmlns:a16="http://schemas.microsoft.com/office/drawing/2014/main" id="{167DF518-BFD5-700F-E612-FE8071A9766D}"/>
              </a:ext>
            </a:extLst>
          </p:cNvPr>
          <p:cNvSpPr txBox="1"/>
          <p:nvPr/>
        </p:nvSpPr>
        <p:spPr>
          <a:xfrm>
            <a:off x="571301" y="1340881"/>
            <a:ext cx="11049399" cy="830997"/>
          </a:xfrm>
          <a:prstGeom prst="rect">
            <a:avLst/>
          </a:prstGeom>
          <a:noFill/>
        </p:spPr>
        <p:txBody>
          <a:bodyPr wrap="square">
            <a:spAutoFit/>
          </a:bodyPr>
          <a:lstStyle/>
          <a:p>
            <a:pPr marR="0" lvl="0" indent="0" algn="ctr" defTabSz="2899785" fontAlgn="base">
              <a:spcBef>
                <a:spcPts val="1205"/>
              </a:spcBef>
              <a:spcAft>
                <a:spcPct val="0"/>
              </a:spcAft>
              <a:buClrTx/>
              <a:buSzPct val="90000"/>
              <a:tabLst/>
              <a:defRPr/>
            </a:pPr>
            <a:r>
              <a:rPr lang="en-US" sz="2400" b="1" spc="-50" dirty="0">
                <a:ln w="3175">
                  <a:noFill/>
                </a:ln>
                <a:gradFill flip="none" rotWithShape="1">
                  <a:gsLst>
                    <a:gs pos="100000">
                      <a:srgbClr val="000000"/>
                    </a:gs>
                    <a:gs pos="68000">
                      <a:srgbClr val="000000"/>
                    </a:gs>
                  </a:gsLst>
                  <a:path path="circle">
                    <a:fillToRect l="100000" t="100000"/>
                  </a:path>
                  <a:tileRect r="-100000" b="-100000"/>
                </a:gradFill>
                <a:latin typeface="Segoe UI Variable Display Semibold" pitchFamily="2" charset="0"/>
                <a:cs typeface="Segoe UI" pitchFamily="34" charset="0"/>
              </a:rPr>
              <a:t>The more ‘agentic’ the system, the more autonomy, context awareness, and tool orchestration it provides</a:t>
            </a:r>
          </a:p>
        </p:txBody>
      </p:sp>
      <p:grpSp>
        <p:nvGrpSpPr>
          <p:cNvPr id="66" name="Group 65">
            <a:extLst>
              <a:ext uri="{FF2B5EF4-FFF2-40B4-BE49-F238E27FC236}">
                <a16:creationId xmlns:a16="http://schemas.microsoft.com/office/drawing/2014/main" id="{84477DD7-E5A5-EEF6-1BB2-D8720B077BC1}"/>
              </a:ext>
            </a:extLst>
          </p:cNvPr>
          <p:cNvGrpSpPr/>
          <p:nvPr/>
        </p:nvGrpSpPr>
        <p:grpSpPr>
          <a:xfrm>
            <a:off x="2815919" y="3511043"/>
            <a:ext cx="901222" cy="901219"/>
            <a:chOff x="2770858" y="3465982"/>
            <a:chExt cx="991344" cy="991341"/>
          </a:xfrm>
        </p:grpSpPr>
        <p:sp>
          <p:nvSpPr>
            <p:cNvPr id="53" name="Oval 52">
              <a:extLst>
                <a:ext uri="{FF2B5EF4-FFF2-40B4-BE49-F238E27FC236}">
                  <a16:creationId xmlns:a16="http://schemas.microsoft.com/office/drawing/2014/main" id="{F368D850-8653-239C-5F11-B5113B60466C}"/>
                </a:ext>
              </a:extLst>
            </p:cNvPr>
            <p:cNvSpPr>
              <a:spLocks/>
            </p:cNvSpPr>
            <p:nvPr/>
          </p:nvSpPr>
          <p:spPr bwMode="auto">
            <a:xfrm>
              <a:off x="2770858" y="3465982"/>
              <a:ext cx="991344" cy="991341"/>
            </a:xfrm>
            <a:prstGeom prst="ellipse">
              <a:avLst/>
            </a:prstGeom>
            <a:gradFill flip="none" rotWithShape="1">
              <a:gsLst>
                <a:gs pos="0">
                  <a:srgbClr val="FF5C39"/>
                </a:gs>
                <a:gs pos="80000">
                  <a:srgbClr val="C03BC4"/>
                </a:gs>
              </a:gsLst>
              <a:path path="circle">
                <a:fillToRect l="100000" t="100000"/>
              </a:path>
              <a:tileRect r="-100000" b="-100000"/>
            </a:gradFill>
            <a:ln w="12700" cap="flat">
              <a:solidFill>
                <a:schemeClr val="bg1"/>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sym typeface="Rubik Light"/>
              </a:endParaRPr>
            </a:p>
          </p:txBody>
        </p:sp>
        <p:sp>
          <p:nvSpPr>
            <p:cNvPr id="25" name="Graphic 10">
              <a:extLst>
                <a:ext uri="{FF2B5EF4-FFF2-40B4-BE49-F238E27FC236}">
                  <a16:creationId xmlns:a16="http://schemas.microsoft.com/office/drawing/2014/main" id="{B0A187B6-273B-14D1-DAE0-AEFC30498D71}"/>
                </a:ext>
              </a:extLst>
            </p:cNvPr>
            <p:cNvSpPr/>
            <p:nvPr/>
          </p:nvSpPr>
          <p:spPr>
            <a:xfrm>
              <a:off x="3073659" y="3788615"/>
              <a:ext cx="385742" cy="346074"/>
            </a:xfrm>
            <a:custGeom>
              <a:avLst/>
              <a:gdLst>
                <a:gd name="connsiteX0" fmla="*/ 131922 w 352872"/>
                <a:gd name="connsiteY0" fmla="*/ 0 h 316585"/>
                <a:gd name="connsiteX1" fmla="*/ 0 w 352872"/>
                <a:gd name="connsiteY1" fmla="*/ 131844 h 316585"/>
                <a:gd name="connsiteX2" fmla="*/ 12400 w 352872"/>
                <a:gd name="connsiteY2" fmla="*/ 187714 h 316585"/>
                <a:gd name="connsiteX3" fmla="*/ 425 w 352872"/>
                <a:gd name="connsiteY3" fmla="*/ 242964 h 316585"/>
                <a:gd name="connsiteX4" fmla="*/ 14287 w 352872"/>
                <a:gd name="connsiteY4" fmla="*/ 263490 h 316585"/>
                <a:gd name="connsiteX5" fmla="*/ 20700 w 352872"/>
                <a:gd name="connsiteY5" fmla="*/ 263538 h 316585"/>
                <a:gd name="connsiteX6" fmla="*/ 77603 w 352872"/>
                <a:gd name="connsiteY6" fmla="*/ 252108 h 316585"/>
                <a:gd name="connsiteX7" fmla="*/ 252043 w 352872"/>
                <a:gd name="connsiteY7" fmla="*/ 186098 h 316585"/>
                <a:gd name="connsiteX8" fmla="*/ 186032 w 352872"/>
                <a:gd name="connsiteY8" fmla="*/ 11658 h 316585"/>
                <a:gd name="connsiteX9" fmla="*/ 131922 w 352872"/>
                <a:gd name="connsiteY9" fmla="*/ 0 h 316585"/>
                <a:gd name="connsiteX10" fmla="*/ 131253 w 352872"/>
                <a:gd name="connsiteY10" fmla="*/ 281351 h 316585"/>
                <a:gd name="connsiteX11" fmla="*/ 220934 w 352872"/>
                <a:gd name="connsiteY11" fmla="*/ 316520 h 316585"/>
                <a:gd name="connsiteX12" fmla="*/ 275235 w 352872"/>
                <a:gd name="connsiteY12" fmla="*/ 304861 h 316585"/>
                <a:gd name="connsiteX13" fmla="*/ 326458 w 352872"/>
                <a:gd name="connsiteY13" fmla="*/ 316115 h 316585"/>
                <a:gd name="connsiteX14" fmla="*/ 352360 w 352872"/>
                <a:gd name="connsiteY14" fmla="*/ 299199 h 316585"/>
                <a:gd name="connsiteX15" fmla="*/ 352254 w 352872"/>
                <a:gd name="connsiteY15" fmla="*/ 289738 h 316585"/>
                <a:gd name="connsiteX16" fmla="*/ 340455 w 352872"/>
                <a:gd name="connsiteY16" fmla="*/ 240449 h 316585"/>
                <a:gd name="connsiteX17" fmla="*/ 276715 w 352872"/>
                <a:gd name="connsiteY17" fmla="*/ 65088 h 316585"/>
                <a:gd name="connsiteX18" fmla="*/ 264069 w 352872"/>
                <a:gd name="connsiteY18" fmla="*/ 59963 h 316585"/>
                <a:gd name="connsiteX19" fmla="*/ 278136 w 352872"/>
                <a:gd name="connsiteY19" fmla="*/ 95976 h 316585"/>
                <a:gd name="connsiteX20" fmla="*/ 326440 w 352872"/>
                <a:gd name="connsiteY20" fmla="*/ 184636 h 316585"/>
                <a:gd name="connsiteX21" fmla="*/ 314747 w 352872"/>
                <a:gd name="connsiteY21" fmla="*/ 232941 h 316585"/>
                <a:gd name="connsiteX22" fmla="*/ 312461 w 352872"/>
                <a:gd name="connsiteY22" fmla="*/ 237390 h 316585"/>
                <a:gd name="connsiteX23" fmla="*/ 313692 w 352872"/>
                <a:gd name="connsiteY23" fmla="*/ 242243 h 316585"/>
                <a:gd name="connsiteX24" fmla="*/ 324981 w 352872"/>
                <a:gd name="connsiteY24" fmla="*/ 288842 h 316585"/>
                <a:gd name="connsiteX25" fmla="*/ 276800 w 352872"/>
                <a:gd name="connsiteY25" fmla="*/ 278115 h 316585"/>
                <a:gd name="connsiteX26" fmla="*/ 272157 w 352872"/>
                <a:gd name="connsiteY26" fmla="*/ 277025 h 316585"/>
                <a:gd name="connsiteX27" fmla="*/ 267884 w 352872"/>
                <a:gd name="connsiteY27" fmla="*/ 279153 h 316585"/>
                <a:gd name="connsiteX28" fmla="*/ 220934 w 352872"/>
                <a:gd name="connsiteY28" fmla="*/ 290143 h 316585"/>
                <a:gd name="connsiteX29" fmla="*/ 169587 w 352872"/>
                <a:gd name="connsiteY29" fmla="*/ 276849 h 316585"/>
                <a:gd name="connsiteX30" fmla="*/ 131253 w 352872"/>
                <a:gd name="connsiteY30" fmla="*/ 281351 h 31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2872" h="316585">
                  <a:moveTo>
                    <a:pt x="131922" y="0"/>
                  </a:moveTo>
                  <a:cubicBezTo>
                    <a:pt x="59085" y="-21"/>
                    <a:pt x="21" y="59008"/>
                    <a:pt x="0" y="131844"/>
                  </a:cubicBezTo>
                  <a:cubicBezTo>
                    <a:pt x="-6" y="151150"/>
                    <a:pt x="4227" y="170222"/>
                    <a:pt x="12400" y="187714"/>
                  </a:cubicBezTo>
                  <a:cubicBezTo>
                    <a:pt x="7974" y="206033"/>
                    <a:pt x="3982" y="224456"/>
                    <a:pt x="425" y="242964"/>
                  </a:cubicBezTo>
                  <a:cubicBezTo>
                    <a:pt x="-1415" y="252459"/>
                    <a:pt x="4791" y="261651"/>
                    <a:pt x="14287" y="263490"/>
                  </a:cubicBezTo>
                  <a:cubicBezTo>
                    <a:pt x="16403" y="263902"/>
                    <a:pt x="18578" y="263918"/>
                    <a:pt x="20700" y="263538"/>
                  </a:cubicBezTo>
                  <a:cubicBezTo>
                    <a:pt x="31655" y="261603"/>
                    <a:pt x="55482" y="257207"/>
                    <a:pt x="77603" y="252108"/>
                  </a:cubicBezTo>
                  <a:cubicBezTo>
                    <a:pt x="144002" y="282049"/>
                    <a:pt x="222100" y="252496"/>
                    <a:pt x="252043" y="186098"/>
                  </a:cubicBezTo>
                  <a:cubicBezTo>
                    <a:pt x="281984" y="119699"/>
                    <a:pt x="252429" y="41600"/>
                    <a:pt x="186032" y="11658"/>
                  </a:cubicBezTo>
                  <a:cubicBezTo>
                    <a:pt x="169023" y="3988"/>
                    <a:pt x="150580" y="15"/>
                    <a:pt x="131922" y="0"/>
                  </a:cubicBezTo>
                  <a:close/>
                  <a:moveTo>
                    <a:pt x="131253" y="281351"/>
                  </a:moveTo>
                  <a:cubicBezTo>
                    <a:pt x="155618" y="304003"/>
                    <a:pt x="187666" y="316571"/>
                    <a:pt x="220934" y="316520"/>
                  </a:cubicBezTo>
                  <a:cubicBezTo>
                    <a:pt x="240277" y="316520"/>
                    <a:pt x="258653" y="312352"/>
                    <a:pt x="275235" y="304861"/>
                  </a:cubicBezTo>
                  <a:cubicBezTo>
                    <a:pt x="293575" y="309152"/>
                    <a:pt x="313674" y="313442"/>
                    <a:pt x="326458" y="316115"/>
                  </a:cubicBezTo>
                  <a:cubicBezTo>
                    <a:pt x="338282" y="318596"/>
                    <a:pt x="349879" y="311023"/>
                    <a:pt x="352360" y="299199"/>
                  </a:cubicBezTo>
                  <a:cubicBezTo>
                    <a:pt x="353016" y="296076"/>
                    <a:pt x="352979" y="292847"/>
                    <a:pt x="352254" y="289738"/>
                  </a:cubicBezTo>
                  <a:cubicBezTo>
                    <a:pt x="349406" y="277377"/>
                    <a:pt x="344904" y="258174"/>
                    <a:pt x="340455" y="240449"/>
                  </a:cubicBezTo>
                  <a:cubicBezTo>
                    <a:pt x="371279" y="174423"/>
                    <a:pt x="342741" y="95912"/>
                    <a:pt x="276715" y="65088"/>
                  </a:cubicBezTo>
                  <a:cubicBezTo>
                    <a:pt x="272592" y="63163"/>
                    <a:pt x="268370" y="61452"/>
                    <a:pt x="264069" y="59963"/>
                  </a:cubicBezTo>
                  <a:cubicBezTo>
                    <a:pt x="270308" y="71302"/>
                    <a:pt x="275038" y="83409"/>
                    <a:pt x="278136" y="95976"/>
                  </a:cubicBezTo>
                  <a:cubicBezTo>
                    <a:pt x="308263" y="115395"/>
                    <a:pt x="326460" y="148792"/>
                    <a:pt x="326440" y="184636"/>
                  </a:cubicBezTo>
                  <a:cubicBezTo>
                    <a:pt x="326440" y="202080"/>
                    <a:pt x="322220" y="218486"/>
                    <a:pt x="314747" y="232941"/>
                  </a:cubicBezTo>
                  <a:lnTo>
                    <a:pt x="312461" y="237390"/>
                  </a:lnTo>
                  <a:lnTo>
                    <a:pt x="313692" y="242243"/>
                  </a:lnTo>
                  <a:cubicBezTo>
                    <a:pt x="317701" y="257981"/>
                    <a:pt x="321904" y="275653"/>
                    <a:pt x="324981" y="288842"/>
                  </a:cubicBezTo>
                  <a:cubicBezTo>
                    <a:pt x="311371" y="285975"/>
                    <a:pt x="293012" y="281984"/>
                    <a:pt x="276800" y="278115"/>
                  </a:cubicBezTo>
                  <a:lnTo>
                    <a:pt x="272157" y="277025"/>
                  </a:lnTo>
                  <a:lnTo>
                    <a:pt x="267884" y="279153"/>
                  </a:lnTo>
                  <a:cubicBezTo>
                    <a:pt x="253746" y="286186"/>
                    <a:pt x="237815" y="290143"/>
                    <a:pt x="220934" y="290143"/>
                  </a:cubicBezTo>
                  <a:cubicBezTo>
                    <a:pt x="202963" y="290176"/>
                    <a:pt x="185283" y="285599"/>
                    <a:pt x="169587" y="276849"/>
                  </a:cubicBezTo>
                  <a:cubicBezTo>
                    <a:pt x="157057" y="279997"/>
                    <a:pt x="144173" y="281511"/>
                    <a:pt x="131253" y="281351"/>
                  </a:cubicBez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grpSp>
      <p:sp>
        <p:nvSpPr>
          <p:cNvPr id="59" name="TextBox 58">
            <a:extLst>
              <a:ext uri="{FF2B5EF4-FFF2-40B4-BE49-F238E27FC236}">
                <a16:creationId xmlns:a16="http://schemas.microsoft.com/office/drawing/2014/main" id="{815BF440-B050-2D72-7201-6ED12E500AEF}"/>
              </a:ext>
            </a:extLst>
          </p:cNvPr>
          <p:cNvSpPr txBox="1"/>
          <p:nvPr/>
        </p:nvSpPr>
        <p:spPr>
          <a:xfrm>
            <a:off x="2176960" y="4721500"/>
            <a:ext cx="2179140" cy="615553"/>
          </a:xfrm>
          <a:prstGeom prst="rect">
            <a:avLst/>
          </a:prstGeom>
        </p:spPr>
        <p:txBody>
          <a:bodyPr wrap="square" lIns="0" tIns="0" rIns="0" bIns="0" anchor="t">
            <a:spAutoFit/>
          </a:bodyPr>
          <a:lstStyle/>
          <a:p>
            <a:pPr marL="0" marR="0" lvl="0" indent="0" algn="ctr" defTabSz="932742" fontAlgn="base">
              <a:spcBef>
                <a:spcPct val="0"/>
              </a:spcBef>
              <a:spcAft>
                <a:spcPts val="1200"/>
              </a:spcAft>
              <a:buClrTx/>
              <a:buSzTx/>
              <a:tabLst/>
              <a:defRPr/>
            </a:pPr>
            <a: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t>Autonomy &amp;</a:t>
            </a:r>
            <a:b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br>
            <a: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t>Initiative</a:t>
            </a:r>
          </a:p>
        </p:txBody>
      </p:sp>
      <p:sp>
        <p:nvSpPr>
          <p:cNvPr id="60" name="TextBox 59">
            <a:extLst>
              <a:ext uri="{FF2B5EF4-FFF2-40B4-BE49-F238E27FC236}">
                <a16:creationId xmlns:a16="http://schemas.microsoft.com/office/drawing/2014/main" id="{2375DB20-93CD-FA66-5CED-F5C038EAF42A}"/>
              </a:ext>
            </a:extLst>
          </p:cNvPr>
          <p:cNvSpPr txBox="1"/>
          <p:nvPr/>
        </p:nvSpPr>
        <p:spPr>
          <a:xfrm>
            <a:off x="5006975" y="4721500"/>
            <a:ext cx="2178050" cy="615553"/>
          </a:xfrm>
          <a:prstGeom prst="rect">
            <a:avLst/>
          </a:prstGeom>
        </p:spPr>
        <p:txBody>
          <a:bodyPr wrap="square" lIns="0" tIns="0" rIns="0" bIns="0">
            <a:spAutoFit/>
          </a:bodyPr>
          <a:lstStyle/>
          <a:p>
            <a:pPr algn="ctr" defTabSz="932742" fontAlgn="base">
              <a:lnSpc>
                <a:spcPct val="100000"/>
              </a:lnSpc>
              <a:spcBef>
                <a:spcPct val="0"/>
              </a:spcBef>
              <a:spcAft>
                <a:spcPts val="1200"/>
              </a:spcAft>
              <a:buFontTx/>
              <a:buNone/>
              <a:defRPr/>
            </a:pPr>
            <a: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t>Persistent</a:t>
            </a:r>
            <a:b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br>
            <a: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t>Context</a:t>
            </a:r>
          </a:p>
        </p:txBody>
      </p:sp>
      <p:grpSp>
        <p:nvGrpSpPr>
          <p:cNvPr id="68" name="Group 67">
            <a:extLst>
              <a:ext uri="{FF2B5EF4-FFF2-40B4-BE49-F238E27FC236}">
                <a16:creationId xmlns:a16="http://schemas.microsoft.com/office/drawing/2014/main" id="{FA5C054F-72B3-FE59-5652-35A3FDE558B9}"/>
              </a:ext>
            </a:extLst>
          </p:cNvPr>
          <p:cNvGrpSpPr/>
          <p:nvPr/>
        </p:nvGrpSpPr>
        <p:grpSpPr>
          <a:xfrm>
            <a:off x="8473430" y="3511043"/>
            <a:ext cx="901222" cy="901219"/>
            <a:chOff x="8428369" y="3465982"/>
            <a:chExt cx="991344" cy="991341"/>
          </a:xfrm>
        </p:grpSpPr>
        <p:sp>
          <p:nvSpPr>
            <p:cNvPr id="55" name="Oval 54">
              <a:extLst>
                <a:ext uri="{FF2B5EF4-FFF2-40B4-BE49-F238E27FC236}">
                  <a16:creationId xmlns:a16="http://schemas.microsoft.com/office/drawing/2014/main" id="{DA20404C-CA0A-6457-8C52-DAF571873F0F}"/>
                </a:ext>
              </a:extLst>
            </p:cNvPr>
            <p:cNvSpPr>
              <a:spLocks/>
            </p:cNvSpPr>
            <p:nvPr/>
          </p:nvSpPr>
          <p:spPr bwMode="auto">
            <a:xfrm>
              <a:off x="8428369" y="3465982"/>
              <a:ext cx="991344" cy="991341"/>
            </a:xfrm>
            <a:prstGeom prst="ellipse">
              <a:avLst/>
            </a:prstGeom>
            <a:gradFill flip="none" rotWithShape="1">
              <a:gsLst>
                <a:gs pos="0">
                  <a:srgbClr val="0A6BBA"/>
                </a:gs>
                <a:gs pos="80000">
                  <a:srgbClr val="318581"/>
                </a:gs>
              </a:gsLst>
              <a:path path="circle">
                <a:fillToRect l="100000" t="100000"/>
              </a:path>
              <a:tileRect r="-100000" b="-100000"/>
            </a:gradFill>
            <a:ln w="12700" cap="rnd">
              <a:solidFill>
                <a:schemeClr val="bg1"/>
              </a:solid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algn="ctr" defTabSz="3447426">
                <a:spcBef>
                  <a:spcPts val="1205"/>
                </a:spcBef>
                <a:tabLst>
                  <a:tab pos="5665570" algn="l"/>
                </a:tabLst>
              </a:pPr>
              <a:endParaRPr lang="en-US" sz="5141" b="1">
                <a:ln w="3175">
                  <a:noFill/>
                </a:ln>
                <a:gradFill flip="none" rotWithShape="1">
                  <a:gsLst>
                    <a:gs pos="20183">
                      <a:srgbClr val="FFFFFF"/>
                    </a:gs>
                    <a:gs pos="42000">
                      <a:srgbClr val="FFFFFF"/>
                    </a:gs>
                  </a:gsLst>
                  <a:lin ang="2700000" scaled="0"/>
                  <a:tileRect/>
                </a:gradFill>
                <a:latin typeface="Segoe UI Variable Display Semib" pitchFamily="2" charset="0"/>
                <a:cs typeface="Segoe Sans Display Semibold" pitchFamily="2" charset="0"/>
              </a:endParaRPr>
            </a:p>
          </p:txBody>
        </p:sp>
        <p:sp>
          <p:nvSpPr>
            <p:cNvPr id="26" name="Graphic 12">
              <a:extLst>
                <a:ext uri="{FF2B5EF4-FFF2-40B4-BE49-F238E27FC236}">
                  <a16:creationId xmlns:a16="http://schemas.microsoft.com/office/drawing/2014/main" id="{5AA05BAB-BF19-2729-5BE9-90F72D289B50}"/>
                </a:ext>
              </a:extLst>
            </p:cNvPr>
            <p:cNvSpPr/>
            <p:nvPr/>
          </p:nvSpPr>
          <p:spPr>
            <a:xfrm>
              <a:off x="8744079" y="3774239"/>
              <a:ext cx="359924" cy="374826"/>
            </a:xfrm>
            <a:custGeom>
              <a:avLst/>
              <a:gdLst>
                <a:gd name="connsiteX0" fmla="*/ 164812 w 329254"/>
                <a:gd name="connsiteY0" fmla="*/ 0 h 342886"/>
                <a:gd name="connsiteX1" fmla="*/ 203181 w 329254"/>
                <a:gd name="connsiteY1" fmla="*/ 4449 h 342886"/>
                <a:gd name="connsiteX2" fmla="*/ 213415 w 329254"/>
                <a:gd name="connsiteY2" fmla="*/ 15861 h 342886"/>
                <a:gd name="connsiteX3" fmla="*/ 216405 w 329254"/>
                <a:gd name="connsiteY3" fmla="*/ 42713 h 342886"/>
                <a:gd name="connsiteX4" fmla="*/ 243288 w 329254"/>
                <a:gd name="connsiteY4" fmla="*/ 64203 h 342886"/>
                <a:gd name="connsiteX5" fmla="*/ 250290 w 329254"/>
                <a:gd name="connsiteY5" fmla="*/ 62337 h 342886"/>
                <a:gd name="connsiteX6" fmla="*/ 274926 w 329254"/>
                <a:gd name="connsiteY6" fmla="*/ 51522 h 342886"/>
                <a:gd name="connsiteX7" fmla="*/ 289872 w 329254"/>
                <a:gd name="connsiteY7" fmla="*/ 54582 h 342886"/>
                <a:gd name="connsiteX8" fmla="*/ 328628 w 329254"/>
                <a:gd name="connsiteY8" fmla="*/ 121262 h 342886"/>
                <a:gd name="connsiteX9" fmla="*/ 323863 w 329254"/>
                <a:gd name="connsiteY9" fmla="*/ 135769 h 342886"/>
                <a:gd name="connsiteX10" fmla="*/ 302023 w 329254"/>
                <a:gd name="connsiteY10" fmla="*/ 151877 h 342886"/>
                <a:gd name="connsiteX11" fmla="*/ 296829 w 329254"/>
                <a:gd name="connsiteY11" fmla="*/ 185825 h 342886"/>
                <a:gd name="connsiteX12" fmla="*/ 302023 w 329254"/>
                <a:gd name="connsiteY12" fmla="*/ 191020 h 342886"/>
                <a:gd name="connsiteX13" fmla="*/ 323881 w 329254"/>
                <a:gd name="connsiteY13" fmla="*/ 207109 h 342886"/>
                <a:gd name="connsiteX14" fmla="*/ 328664 w 329254"/>
                <a:gd name="connsiteY14" fmla="*/ 221634 h 342886"/>
                <a:gd name="connsiteX15" fmla="*/ 289907 w 329254"/>
                <a:gd name="connsiteY15" fmla="*/ 288314 h 342886"/>
                <a:gd name="connsiteX16" fmla="*/ 274996 w 329254"/>
                <a:gd name="connsiteY16" fmla="*/ 291391 h 342886"/>
                <a:gd name="connsiteX17" fmla="*/ 250255 w 329254"/>
                <a:gd name="connsiteY17" fmla="*/ 280542 h 342886"/>
                <a:gd name="connsiteX18" fmla="*/ 218286 w 329254"/>
                <a:gd name="connsiteY18" fmla="*/ 293021 h 342886"/>
                <a:gd name="connsiteX19" fmla="*/ 216387 w 329254"/>
                <a:gd name="connsiteY19" fmla="*/ 300131 h 342886"/>
                <a:gd name="connsiteX20" fmla="*/ 213415 w 329254"/>
                <a:gd name="connsiteY20" fmla="*/ 326965 h 342886"/>
                <a:gd name="connsiteX21" fmla="*/ 203357 w 329254"/>
                <a:gd name="connsiteY21" fmla="*/ 338342 h 342886"/>
                <a:gd name="connsiteX22" fmla="*/ 125880 w 329254"/>
                <a:gd name="connsiteY22" fmla="*/ 338342 h 342886"/>
                <a:gd name="connsiteX23" fmla="*/ 115822 w 329254"/>
                <a:gd name="connsiteY23" fmla="*/ 326965 h 342886"/>
                <a:gd name="connsiteX24" fmla="*/ 112868 w 329254"/>
                <a:gd name="connsiteY24" fmla="*/ 300166 h 342886"/>
                <a:gd name="connsiteX25" fmla="*/ 85969 w 329254"/>
                <a:gd name="connsiteY25" fmla="*/ 278775 h 342886"/>
                <a:gd name="connsiteX26" fmla="*/ 79000 w 329254"/>
                <a:gd name="connsiteY26" fmla="*/ 280647 h 342886"/>
                <a:gd name="connsiteX27" fmla="*/ 54276 w 329254"/>
                <a:gd name="connsiteY27" fmla="*/ 291479 h 342886"/>
                <a:gd name="connsiteX28" fmla="*/ 39347 w 329254"/>
                <a:gd name="connsiteY28" fmla="*/ 288402 h 342886"/>
                <a:gd name="connsiteX29" fmla="*/ 591 w 329254"/>
                <a:gd name="connsiteY29" fmla="*/ 221652 h 342886"/>
                <a:gd name="connsiteX30" fmla="*/ 5374 w 329254"/>
                <a:gd name="connsiteY30" fmla="*/ 207127 h 342886"/>
                <a:gd name="connsiteX31" fmla="*/ 27231 w 329254"/>
                <a:gd name="connsiteY31" fmla="*/ 191020 h 342886"/>
                <a:gd name="connsiteX32" fmla="*/ 32456 w 329254"/>
                <a:gd name="connsiteY32" fmla="*/ 157101 h 342886"/>
                <a:gd name="connsiteX33" fmla="*/ 27231 w 329254"/>
                <a:gd name="connsiteY33" fmla="*/ 151877 h 342886"/>
                <a:gd name="connsiteX34" fmla="*/ 5374 w 329254"/>
                <a:gd name="connsiteY34" fmla="*/ 135804 h 342886"/>
                <a:gd name="connsiteX35" fmla="*/ 609 w 329254"/>
                <a:gd name="connsiteY35" fmla="*/ 121280 h 342886"/>
                <a:gd name="connsiteX36" fmla="*/ 39365 w 329254"/>
                <a:gd name="connsiteY36" fmla="*/ 54600 h 342886"/>
                <a:gd name="connsiteX37" fmla="*/ 54311 w 329254"/>
                <a:gd name="connsiteY37" fmla="*/ 51540 h 342886"/>
                <a:gd name="connsiteX38" fmla="*/ 78930 w 329254"/>
                <a:gd name="connsiteY38" fmla="*/ 62354 h 342886"/>
                <a:gd name="connsiteX39" fmla="*/ 111007 w 329254"/>
                <a:gd name="connsiteY39" fmla="*/ 49677 h 342886"/>
                <a:gd name="connsiteX40" fmla="*/ 112868 w 329254"/>
                <a:gd name="connsiteY40" fmla="*/ 42695 h 342886"/>
                <a:gd name="connsiteX41" fmla="*/ 115857 w 329254"/>
                <a:gd name="connsiteY41" fmla="*/ 15861 h 342886"/>
                <a:gd name="connsiteX42" fmla="*/ 126109 w 329254"/>
                <a:gd name="connsiteY42" fmla="*/ 4431 h 342886"/>
                <a:gd name="connsiteX43" fmla="*/ 164812 w 329254"/>
                <a:gd name="connsiteY43" fmla="*/ 0 h 342886"/>
                <a:gd name="connsiteX44" fmla="*/ 164601 w 329254"/>
                <a:gd name="connsiteY44" fmla="*/ 118695 h 342886"/>
                <a:gd name="connsiteX45" fmla="*/ 111848 w 329254"/>
                <a:gd name="connsiteY45" fmla="*/ 171448 h 342886"/>
                <a:gd name="connsiteX46" fmla="*/ 164601 w 329254"/>
                <a:gd name="connsiteY46" fmla="*/ 224201 h 342886"/>
                <a:gd name="connsiteX47" fmla="*/ 217354 w 329254"/>
                <a:gd name="connsiteY47" fmla="*/ 171448 h 342886"/>
                <a:gd name="connsiteX48" fmla="*/ 164601 w 329254"/>
                <a:gd name="connsiteY48" fmla="*/ 118695 h 34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9254" h="342886">
                  <a:moveTo>
                    <a:pt x="164812" y="0"/>
                  </a:moveTo>
                  <a:cubicBezTo>
                    <a:pt x="177719" y="141"/>
                    <a:pt x="190573" y="1635"/>
                    <a:pt x="203181" y="4449"/>
                  </a:cubicBezTo>
                  <a:cubicBezTo>
                    <a:pt x="208680" y="5676"/>
                    <a:pt x="212791" y="10262"/>
                    <a:pt x="213415" y="15861"/>
                  </a:cubicBezTo>
                  <a:lnTo>
                    <a:pt x="216405" y="42713"/>
                  </a:lnTo>
                  <a:cubicBezTo>
                    <a:pt x="217894" y="56071"/>
                    <a:pt x="229931" y="65692"/>
                    <a:pt x="243288" y="64203"/>
                  </a:cubicBezTo>
                  <a:cubicBezTo>
                    <a:pt x="245702" y="63934"/>
                    <a:pt x="248062" y="63305"/>
                    <a:pt x="250290" y="62337"/>
                  </a:cubicBezTo>
                  <a:lnTo>
                    <a:pt x="274926" y="51522"/>
                  </a:lnTo>
                  <a:cubicBezTo>
                    <a:pt x="280051" y="49265"/>
                    <a:pt x="286046" y="50491"/>
                    <a:pt x="289872" y="54582"/>
                  </a:cubicBezTo>
                  <a:cubicBezTo>
                    <a:pt x="307666" y="73592"/>
                    <a:pt x="320918" y="96391"/>
                    <a:pt x="328628" y="121262"/>
                  </a:cubicBezTo>
                  <a:cubicBezTo>
                    <a:pt x="330285" y="126619"/>
                    <a:pt x="328373" y="132438"/>
                    <a:pt x="323863" y="135769"/>
                  </a:cubicBezTo>
                  <a:lnTo>
                    <a:pt x="302023" y="151877"/>
                  </a:lnTo>
                  <a:cubicBezTo>
                    <a:pt x="291214" y="159816"/>
                    <a:pt x="288888" y="175016"/>
                    <a:pt x="296829" y="185825"/>
                  </a:cubicBezTo>
                  <a:cubicBezTo>
                    <a:pt x="298286" y="187809"/>
                    <a:pt x="300038" y="189562"/>
                    <a:pt x="302023" y="191020"/>
                  </a:cubicBezTo>
                  <a:lnTo>
                    <a:pt x="323881" y="207109"/>
                  </a:lnTo>
                  <a:cubicBezTo>
                    <a:pt x="328405" y="210438"/>
                    <a:pt x="330325" y="216267"/>
                    <a:pt x="328664" y="221634"/>
                  </a:cubicBezTo>
                  <a:cubicBezTo>
                    <a:pt x="320949" y="246504"/>
                    <a:pt x="307699" y="269302"/>
                    <a:pt x="289907" y="288314"/>
                  </a:cubicBezTo>
                  <a:cubicBezTo>
                    <a:pt x="286090" y="292395"/>
                    <a:pt x="280116" y="293628"/>
                    <a:pt x="274996" y="291391"/>
                  </a:cubicBezTo>
                  <a:lnTo>
                    <a:pt x="250255" y="280542"/>
                  </a:lnTo>
                  <a:cubicBezTo>
                    <a:pt x="237981" y="275159"/>
                    <a:pt x="223667" y="280748"/>
                    <a:pt x="218286" y="293021"/>
                  </a:cubicBezTo>
                  <a:cubicBezTo>
                    <a:pt x="217296" y="295281"/>
                    <a:pt x="216654" y="297678"/>
                    <a:pt x="216387" y="300131"/>
                  </a:cubicBezTo>
                  <a:lnTo>
                    <a:pt x="213415" y="326965"/>
                  </a:lnTo>
                  <a:cubicBezTo>
                    <a:pt x="212802" y="332500"/>
                    <a:pt x="208777" y="337055"/>
                    <a:pt x="203357" y="338342"/>
                  </a:cubicBezTo>
                  <a:cubicBezTo>
                    <a:pt x="177886" y="344401"/>
                    <a:pt x="151351" y="344401"/>
                    <a:pt x="125880" y="338342"/>
                  </a:cubicBezTo>
                  <a:cubicBezTo>
                    <a:pt x="120461" y="337055"/>
                    <a:pt x="116436" y="332500"/>
                    <a:pt x="115822" y="326965"/>
                  </a:cubicBezTo>
                  <a:lnTo>
                    <a:pt x="112868" y="300166"/>
                  </a:lnTo>
                  <a:cubicBezTo>
                    <a:pt x="111347" y="286832"/>
                    <a:pt x="99304" y="277254"/>
                    <a:pt x="85969" y="278775"/>
                  </a:cubicBezTo>
                  <a:cubicBezTo>
                    <a:pt x="83566" y="279049"/>
                    <a:pt x="81217" y="279680"/>
                    <a:pt x="79000" y="280647"/>
                  </a:cubicBezTo>
                  <a:lnTo>
                    <a:pt x="54276" y="291479"/>
                  </a:lnTo>
                  <a:cubicBezTo>
                    <a:pt x="49151" y="293725"/>
                    <a:pt x="43167" y="292490"/>
                    <a:pt x="39347" y="288402"/>
                  </a:cubicBezTo>
                  <a:cubicBezTo>
                    <a:pt x="21547" y="269369"/>
                    <a:pt x="8295" y="246546"/>
                    <a:pt x="591" y="221652"/>
                  </a:cubicBezTo>
                  <a:cubicBezTo>
                    <a:pt x="-1071" y="216285"/>
                    <a:pt x="849" y="210456"/>
                    <a:pt x="5374" y="207127"/>
                  </a:cubicBezTo>
                  <a:lnTo>
                    <a:pt x="27231" y="191020"/>
                  </a:lnTo>
                  <a:cubicBezTo>
                    <a:pt x="38040" y="183096"/>
                    <a:pt x="40380" y="167910"/>
                    <a:pt x="32456" y="157101"/>
                  </a:cubicBezTo>
                  <a:cubicBezTo>
                    <a:pt x="30992" y="155103"/>
                    <a:pt x="29230" y="153341"/>
                    <a:pt x="27231" y="151877"/>
                  </a:cubicBezTo>
                  <a:lnTo>
                    <a:pt x="5374" y="135804"/>
                  </a:lnTo>
                  <a:cubicBezTo>
                    <a:pt x="856" y="132471"/>
                    <a:pt x="-1057" y="126642"/>
                    <a:pt x="609" y="121280"/>
                  </a:cubicBezTo>
                  <a:cubicBezTo>
                    <a:pt x="8320" y="96409"/>
                    <a:pt x="21571" y="73610"/>
                    <a:pt x="39365" y="54600"/>
                  </a:cubicBezTo>
                  <a:cubicBezTo>
                    <a:pt x="43192" y="50509"/>
                    <a:pt x="49185" y="49282"/>
                    <a:pt x="54311" y="51540"/>
                  </a:cubicBezTo>
                  <a:lnTo>
                    <a:pt x="78930" y="62354"/>
                  </a:lnTo>
                  <a:cubicBezTo>
                    <a:pt x="91289" y="67712"/>
                    <a:pt x="105650" y="62036"/>
                    <a:pt x="111007" y="49677"/>
                  </a:cubicBezTo>
                  <a:cubicBezTo>
                    <a:pt x="111971" y="47455"/>
                    <a:pt x="112598" y="45102"/>
                    <a:pt x="112868" y="42695"/>
                  </a:cubicBezTo>
                  <a:lnTo>
                    <a:pt x="115857" y="15861"/>
                  </a:lnTo>
                  <a:cubicBezTo>
                    <a:pt x="116476" y="10250"/>
                    <a:pt x="120597" y="5654"/>
                    <a:pt x="126109" y="4431"/>
                  </a:cubicBezTo>
                  <a:cubicBezTo>
                    <a:pt x="138717" y="1635"/>
                    <a:pt x="151606" y="158"/>
                    <a:pt x="164812" y="0"/>
                  </a:cubicBezTo>
                  <a:close/>
                  <a:moveTo>
                    <a:pt x="164601" y="118695"/>
                  </a:moveTo>
                  <a:cubicBezTo>
                    <a:pt x="135465" y="118695"/>
                    <a:pt x="111848" y="142312"/>
                    <a:pt x="111848" y="171448"/>
                  </a:cubicBezTo>
                  <a:cubicBezTo>
                    <a:pt x="111848" y="200584"/>
                    <a:pt x="135465" y="224201"/>
                    <a:pt x="164601" y="224201"/>
                  </a:cubicBezTo>
                  <a:cubicBezTo>
                    <a:pt x="193737" y="224201"/>
                    <a:pt x="217354" y="200584"/>
                    <a:pt x="217354" y="171448"/>
                  </a:cubicBezTo>
                  <a:cubicBezTo>
                    <a:pt x="217354" y="142312"/>
                    <a:pt x="193737" y="118695"/>
                    <a:pt x="164601" y="118695"/>
                  </a:cubicBez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491019" fontAlgn="base">
                <a:spcBef>
                  <a:spcPct val="0"/>
                </a:spcBef>
                <a:spcAft>
                  <a:spcPct val="0"/>
                </a:spcAft>
              </a:pPr>
              <a:endParaRPr lang="en-US" sz="2000">
                <a:ln w="3175">
                  <a:noFill/>
                </a:ln>
                <a:solidFill>
                  <a:srgbClr val="FFFFFF"/>
                </a:solidFill>
                <a:latin typeface="Segoe UI Semibold"/>
              </a:endParaRPr>
            </a:p>
          </p:txBody>
        </p:sp>
      </p:grpSp>
      <p:sp>
        <p:nvSpPr>
          <p:cNvPr id="61" name="TextBox 60">
            <a:extLst>
              <a:ext uri="{FF2B5EF4-FFF2-40B4-BE49-F238E27FC236}">
                <a16:creationId xmlns:a16="http://schemas.microsoft.com/office/drawing/2014/main" id="{49DD583F-81E8-056F-A171-4D06DD40D8D9}"/>
              </a:ext>
            </a:extLst>
          </p:cNvPr>
          <p:cNvSpPr txBox="1"/>
          <p:nvPr/>
        </p:nvSpPr>
        <p:spPr>
          <a:xfrm>
            <a:off x="7849230" y="4721500"/>
            <a:ext cx="2149624" cy="615553"/>
          </a:xfrm>
          <a:prstGeom prst="rect">
            <a:avLst/>
          </a:prstGeom>
        </p:spPr>
        <p:txBody>
          <a:bodyPr wrap="square" lIns="0" tIns="0" rIns="0" bIns="0">
            <a:spAutoFit/>
          </a:bodyPr>
          <a:lstStyle/>
          <a:p>
            <a:pPr algn="ctr" defTabSz="932742" fontAlgn="base">
              <a:lnSpc>
                <a:spcPct val="100000"/>
              </a:lnSpc>
              <a:spcBef>
                <a:spcPct val="0"/>
              </a:spcBef>
              <a:spcAft>
                <a:spcPts val="1200"/>
              </a:spcAft>
              <a:buFontTx/>
              <a:buNone/>
              <a:defRPr/>
            </a:pPr>
            <a: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t>Dynamic Tool Orchestration</a:t>
            </a:r>
          </a:p>
        </p:txBody>
      </p:sp>
      <p:grpSp>
        <p:nvGrpSpPr>
          <p:cNvPr id="46" name="Group 45">
            <a:extLst>
              <a:ext uri="{FF2B5EF4-FFF2-40B4-BE49-F238E27FC236}">
                <a16:creationId xmlns:a16="http://schemas.microsoft.com/office/drawing/2014/main" id="{6AEC108D-711F-E2D3-48DC-6224CA4A918A}"/>
              </a:ext>
            </a:extLst>
          </p:cNvPr>
          <p:cNvGrpSpPr/>
          <p:nvPr/>
        </p:nvGrpSpPr>
        <p:grpSpPr>
          <a:xfrm>
            <a:off x="587376" y="5762328"/>
            <a:ext cx="11012422" cy="276999"/>
            <a:chOff x="587376" y="5600016"/>
            <a:chExt cx="11012422" cy="276999"/>
          </a:xfrm>
        </p:grpSpPr>
        <p:sp>
          <p:nvSpPr>
            <p:cNvPr id="13" name="Rounded Rectangle 62">
              <a:extLst>
                <a:ext uri="{FF2B5EF4-FFF2-40B4-BE49-F238E27FC236}">
                  <a16:creationId xmlns:a16="http://schemas.microsoft.com/office/drawing/2014/main" id="{CC1A6B02-55B2-5992-C38B-BAEE76CA47E1}"/>
                </a:ext>
                <a:ext uri="{C183D7F6-B498-43B3-948B-1728B52AA6E4}">
                  <adec:decorative xmlns:adec="http://schemas.microsoft.com/office/drawing/2017/decorative" val="1"/>
                </a:ext>
              </a:extLst>
            </p:cNvPr>
            <p:cNvSpPr/>
            <p:nvPr/>
          </p:nvSpPr>
          <p:spPr bwMode="auto">
            <a:xfrm>
              <a:off x="2610271" y="5600016"/>
              <a:ext cx="6971460" cy="276999"/>
            </a:xfrm>
            <a:prstGeom prst="rect">
              <a:avLst/>
            </a:prstGeom>
            <a:noFill/>
            <a:ln w="9525">
              <a:noFill/>
              <a:headEnd type="none" w="med" len="med"/>
              <a:tailEnd type="none" w="med" len="med"/>
            </a:ln>
            <a:effectLst>
              <a:softEdge rad="165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821996" rtl="0" eaLnBrk="1" fontAlgn="base" latinLnBrk="0" hangingPunct="1">
                <a:lnSpc>
                  <a:spcPct val="100000"/>
                </a:lnSpc>
                <a:spcBef>
                  <a:spcPct val="0"/>
                </a:spcBef>
                <a:spcAft>
                  <a:spcPct val="0"/>
                </a:spcAft>
                <a:buClrTx/>
                <a:buSzTx/>
                <a:buFontTx/>
                <a:buNone/>
                <a:tabLst>
                  <a:tab pos="920076" algn="l"/>
                </a:tabLst>
                <a:defRPr/>
              </a:pPr>
              <a:r>
                <a:rPr kumimoji="0" lang="en-US" sz="1800" b="0" i="0" u="none" strike="noStrike" kern="0" cap="none" spc="0" normalizeH="0" baseline="0" noProof="0" dirty="0">
                  <a:ln>
                    <a:noFill/>
                  </a:ln>
                  <a:gradFill>
                    <a:gsLst>
                      <a:gs pos="88073">
                        <a:srgbClr val="000000"/>
                      </a:gs>
                      <a:gs pos="68807">
                        <a:srgbClr val="000000"/>
                      </a:gs>
                    </a:gsLst>
                    <a:lin ang="5400000" scaled="1"/>
                  </a:gradFill>
                  <a:effectLst/>
                  <a:uLnTx/>
                  <a:uFillTx/>
                  <a:latin typeface="Segoe UI Variable Display Semib" pitchFamily="2" charset="0"/>
                  <a:ea typeface="+mn-ea"/>
                  <a:cs typeface="Segoe Sans Display Semibold" pitchFamily="2" charset="0"/>
                </a:rPr>
                <a:t>Agentic systems amplify autonomy, context and tool orchestration</a:t>
              </a:r>
            </a:p>
          </p:txBody>
        </p:sp>
        <p:grpSp>
          <p:nvGrpSpPr>
            <p:cNvPr id="19" name="Group 18">
              <a:extLst>
                <a:ext uri="{FF2B5EF4-FFF2-40B4-BE49-F238E27FC236}">
                  <a16:creationId xmlns:a16="http://schemas.microsoft.com/office/drawing/2014/main" id="{DAAA068E-E24F-BCDF-D004-71712BB4962C}"/>
                </a:ext>
                <a:ext uri="{C183D7F6-B498-43B3-948B-1728B52AA6E4}">
                  <adec:decorative xmlns:adec="http://schemas.microsoft.com/office/drawing/2017/decorative" val="1"/>
                </a:ext>
              </a:extLst>
            </p:cNvPr>
            <p:cNvGrpSpPr/>
            <p:nvPr/>
          </p:nvGrpSpPr>
          <p:grpSpPr>
            <a:xfrm rot="16200000" flipH="1">
              <a:off x="1552050" y="4708500"/>
              <a:ext cx="130681" cy="2060030"/>
              <a:chOff x="25259549" y="2977192"/>
              <a:chExt cx="697327" cy="13435118"/>
            </a:xfrm>
          </p:grpSpPr>
          <p:cxnSp>
            <p:nvCxnSpPr>
              <p:cNvPr id="20" name="Straight Arrow Connector 19">
                <a:extLst>
                  <a:ext uri="{FF2B5EF4-FFF2-40B4-BE49-F238E27FC236}">
                    <a16:creationId xmlns:a16="http://schemas.microsoft.com/office/drawing/2014/main" id="{8EEA6689-9861-8264-25B9-794ED48BBAF7}"/>
                  </a:ext>
                  <a:ext uri="{C183D7F6-B498-43B3-948B-1728B52AA6E4}">
                    <adec:decorative xmlns:adec="http://schemas.microsoft.com/office/drawing/2017/decorative" val="1"/>
                  </a:ext>
                </a:extLst>
              </p:cNvPr>
              <p:cNvCxnSpPr>
                <a:cxnSpLocks/>
              </p:cNvCxnSpPr>
              <p:nvPr/>
            </p:nvCxnSpPr>
            <p:spPr>
              <a:xfrm rot="16200000">
                <a:off x="18901395" y="9710493"/>
                <a:ext cx="13403634" cy="0"/>
              </a:xfrm>
              <a:prstGeom prst="straightConnector1">
                <a:avLst/>
              </a:prstGeom>
              <a:ln w="12700" cap="rnd">
                <a:solidFill>
                  <a:schemeClr val="tx1"/>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3D7465B-6290-EA4E-E59C-29536BB2A448}"/>
                  </a:ext>
                  <a:ext uri="{C183D7F6-B498-43B3-948B-1728B52AA6E4}">
                    <adec:decorative xmlns:adec="http://schemas.microsoft.com/office/drawing/2017/decorative" val="1"/>
                  </a:ext>
                </a:extLst>
              </p:cNvPr>
              <p:cNvCxnSpPr>
                <a:cxnSpLocks/>
              </p:cNvCxnSpPr>
              <p:nvPr/>
            </p:nvCxnSpPr>
            <p:spPr>
              <a:xfrm rot="16200000">
                <a:off x="25269481" y="2967260"/>
                <a:ext cx="321682" cy="341545"/>
              </a:xfrm>
              <a:prstGeom prst="line">
                <a:avLst/>
              </a:prstGeom>
              <a:ln w="12700" cap="rnd">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78EF47E-C296-7912-C3A7-57AD2066E89D}"/>
                  </a:ext>
                  <a:ext uri="{C183D7F6-B498-43B3-948B-1728B52AA6E4}">
                    <adec:decorative xmlns:adec="http://schemas.microsoft.com/office/drawing/2017/decorative" val="1"/>
                  </a:ext>
                </a:extLst>
              </p:cNvPr>
              <p:cNvCxnSpPr>
                <a:cxnSpLocks/>
              </p:cNvCxnSpPr>
              <p:nvPr/>
            </p:nvCxnSpPr>
            <p:spPr>
              <a:xfrm rot="16200000" flipV="1">
                <a:off x="25625264" y="2967262"/>
                <a:ext cx="321682" cy="341542"/>
              </a:xfrm>
              <a:prstGeom prst="line">
                <a:avLst/>
              </a:prstGeom>
              <a:ln w="12700" cap="rnd">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08568C0-B83C-8C32-DED5-34ADE7270D30}"/>
                </a:ext>
                <a:ext uri="{C183D7F6-B498-43B3-948B-1728B52AA6E4}">
                  <adec:decorative xmlns:adec="http://schemas.microsoft.com/office/drawing/2017/decorative" val="1"/>
                </a:ext>
              </a:extLst>
            </p:cNvPr>
            <p:cNvGrpSpPr/>
            <p:nvPr/>
          </p:nvGrpSpPr>
          <p:grpSpPr>
            <a:xfrm rot="5400000">
              <a:off x="10504442" y="4708500"/>
              <a:ext cx="130681" cy="2060030"/>
              <a:chOff x="25259549" y="2977192"/>
              <a:chExt cx="697327" cy="13435118"/>
            </a:xfrm>
          </p:grpSpPr>
          <p:cxnSp>
            <p:nvCxnSpPr>
              <p:cNvPr id="43" name="Straight Arrow Connector 42">
                <a:extLst>
                  <a:ext uri="{FF2B5EF4-FFF2-40B4-BE49-F238E27FC236}">
                    <a16:creationId xmlns:a16="http://schemas.microsoft.com/office/drawing/2014/main" id="{39D9C14D-0A61-1951-7AAB-CA929B9ED8F7}"/>
                  </a:ext>
                  <a:ext uri="{C183D7F6-B498-43B3-948B-1728B52AA6E4}">
                    <adec:decorative xmlns:adec="http://schemas.microsoft.com/office/drawing/2017/decorative" val="1"/>
                  </a:ext>
                </a:extLst>
              </p:cNvPr>
              <p:cNvCxnSpPr>
                <a:cxnSpLocks/>
              </p:cNvCxnSpPr>
              <p:nvPr/>
            </p:nvCxnSpPr>
            <p:spPr>
              <a:xfrm rot="16200000">
                <a:off x="18901395" y="9710493"/>
                <a:ext cx="13403634" cy="0"/>
              </a:xfrm>
              <a:prstGeom prst="straightConnector1">
                <a:avLst/>
              </a:prstGeom>
              <a:ln w="12700" cap="rnd">
                <a:solidFill>
                  <a:schemeClr val="tx1"/>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15480BA-1587-9418-A5E7-4B9972361E5A}"/>
                  </a:ext>
                  <a:ext uri="{C183D7F6-B498-43B3-948B-1728B52AA6E4}">
                    <adec:decorative xmlns:adec="http://schemas.microsoft.com/office/drawing/2017/decorative" val="1"/>
                  </a:ext>
                </a:extLst>
              </p:cNvPr>
              <p:cNvCxnSpPr>
                <a:cxnSpLocks/>
              </p:cNvCxnSpPr>
              <p:nvPr/>
            </p:nvCxnSpPr>
            <p:spPr>
              <a:xfrm rot="16200000">
                <a:off x="25269481" y="2967260"/>
                <a:ext cx="321682" cy="341545"/>
              </a:xfrm>
              <a:prstGeom prst="line">
                <a:avLst/>
              </a:prstGeom>
              <a:ln w="12700" cap="rnd">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C6CAB54-1434-8717-FB6C-70ADFCC9CF67}"/>
                  </a:ext>
                  <a:ext uri="{C183D7F6-B498-43B3-948B-1728B52AA6E4}">
                    <adec:decorative xmlns:adec="http://schemas.microsoft.com/office/drawing/2017/decorative" val="1"/>
                  </a:ext>
                </a:extLst>
              </p:cNvPr>
              <p:cNvCxnSpPr>
                <a:cxnSpLocks/>
              </p:cNvCxnSpPr>
              <p:nvPr/>
            </p:nvCxnSpPr>
            <p:spPr>
              <a:xfrm rot="16200000" flipV="1">
                <a:off x="25625264" y="2967262"/>
                <a:ext cx="321682" cy="341542"/>
              </a:xfrm>
              <a:prstGeom prst="line">
                <a:avLst/>
              </a:prstGeom>
              <a:ln w="12700" cap="rnd">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AE697C60-55AE-AB6D-188D-DAB7E0B882BF}"/>
              </a:ext>
            </a:extLst>
          </p:cNvPr>
          <p:cNvGrpSpPr/>
          <p:nvPr/>
        </p:nvGrpSpPr>
        <p:grpSpPr>
          <a:xfrm>
            <a:off x="5645389" y="3511043"/>
            <a:ext cx="901222" cy="901219"/>
            <a:chOff x="5645389" y="3511043"/>
            <a:chExt cx="901222" cy="901219"/>
          </a:xfrm>
        </p:grpSpPr>
        <p:sp>
          <p:nvSpPr>
            <p:cNvPr id="54" name="Oval 53">
              <a:extLst>
                <a:ext uri="{FF2B5EF4-FFF2-40B4-BE49-F238E27FC236}">
                  <a16:creationId xmlns:a16="http://schemas.microsoft.com/office/drawing/2014/main" id="{D27DFECB-8AE4-20DB-2AAE-DE94E754D0FF}"/>
                </a:ext>
              </a:extLst>
            </p:cNvPr>
            <p:cNvSpPr>
              <a:spLocks/>
            </p:cNvSpPr>
            <p:nvPr/>
          </p:nvSpPr>
          <p:spPr bwMode="auto">
            <a:xfrm>
              <a:off x="5645389" y="3511043"/>
              <a:ext cx="901222" cy="901219"/>
            </a:xfrm>
            <a:prstGeom prst="ellipse">
              <a:avLst/>
            </a:prstGeom>
            <a:gradFill flip="none" rotWithShape="1">
              <a:gsLst>
                <a:gs pos="80000">
                  <a:srgbClr val="0A6BBA"/>
                </a:gs>
                <a:gs pos="0">
                  <a:srgbClr val="AC35AF"/>
                </a:gs>
              </a:gsLst>
              <a:path path="circle">
                <a:fillToRect l="100000" t="100000"/>
              </a:path>
              <a:tileRect r="-100000" b="-100000"/>
            </a:gradFill>
            <a:ln w="12700" cap="rnd">
              <a:solidFill>
                <a:schemeClr val="bg1"/>
              </a:solid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algn="ctr" defTabSz="3447426">
                <a:spcBef>
                  <a:spcPts val="1205"/>
                </a:spcBef>
                <a:tabLst>
                  <a:tab pos="5665570" algn="l"/>
                </a:tabLst>
              </a:pPr>
              <a:endParaRPr lang="en-US" sz="5141" b="1">
                <a:ln w="3175">
                  <a:noFill/>
                </a:ln>
                <a:gradFill flip="none" rotWithShape="1">
                  <a:gsLst>
                    <a:gs pos="20183">
                      <a:srgbClr val="FFFFFF"/>
                    </a:gs>
                    <a:gs pos="42000">
                      <a:srgbClr val="FFFFFF"/>
                    </a:gs>
                  </a:gsLst>
                  <a:lin ang="2700000" scaled="0"/>
                  <a:tileRect/>
                </a:gradFill>
                <a:latin typeface="Segoe UI Variable Display Semib" pitchFamily="2" charset="0"/>
                <a:cs typeface="Segoe Sans Display Semibold" pitchFamily="2" charset="0"/>
              </a:endParaRPr>
            </a:p>
          </p:txBody>
        </p:sp>
        <p:pic>
          <p:nvPicPr>
            <p:cNvPr id="4" name="Graphic 3">
              <a:extLst>
                <a:ext uri="{FF2B5EF4-FFF2-40B4-BE49-F238E27FC236}">
                  <a16:creationId xmlns:a16="http://schemas.microsoft.com/office/drawing/2014/main" id="{786D243A-FB37-30E6-9234-D53D3CE4CA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3188" y="3761587"/>
              <a:ext cx="385625" cy="385625"/>
            </a:xfrm>
            <a:prstGeom prst="rect">
              <a:avLst/>
            </a:prstGeom>
          </p:spPr>
        </p:pic>
      </p:grpSp>
    </p:spTree>
    <p:extLst>
      <p:ext uri="{BB962C8B-B14F-4D97-AF65-F5344CB8AC3E}">
        <p14:creationId xmlns:p14="http://schemas.microsoft.com/office/powerpoint/2010/main" val="197820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0 0 L 0 0.03542 " pathEditMode="relative" rAng="0" ptsTypes="AA">
                                      <p:cBhvr>
                                        <p:cTn id="14" dur="700" spd="-100000" fill="hold"/>
                                        <p:tgtEl>
                                          <p:spTgt spid="6"/>
                                        </p:tgtEl>
                                        <p:attrNameLst>
                                          <p:attrName>ppt_x</p:attrName>
                                          <p:attrName>ppt_y</p:attrName>
                                        </p:attrNameLst>
                                      </p:cBhvr>
                                      <p:rCtr x="0" y="1759"/>
                                    </p:animMotion>
                                  </p:childTnLst>
                                </p:cTn>
                              </p:par>
                              <p:par>
                                <p:cTn id="15" presetID="16" presetClass="entr" presetSubtype="37" fill="hold" nodeType="withEffect">
                                  <p:stCondLst>
                                    <p:cond delay="100"/>
                                  </p:stCondLst>
                                  <p:childTnLst>
                                    <p:set>
                                      <p:cBhvr>
                                        <p:cTn id="16" dur="1" fill="hold">
                                          <p:stCondLst>
                                            <p:cond delay="0"/>
                                          </p:stCondLst>
                                        </p:cTn>
                                        <p:tgtEl>
                                          <p:spTgt spid="64"/>
                                        </p:tgtEl>
                                        <p:attrNameLst>
                                          <p:attrName>style.visibility</p:attrName>
                                        </p:attrNameLst>
                                      </p:cBhvr>
                                      <p:to>
                                        <p:strVal val="visible"/>
                                      </p:to>
                                    </p:set>
                                    <p:animEffect transition="in" filter="barn(outVertical)">
                                      <p:cBhvr>
                                        <p:cTn id="17" dur="500"/>
                                        <p:tgtEl>
                                          <p:spTgt spid="64"/>
                                        </p:tgtEl>
                                      </p:cBhvr>
                                    </p:animEffect>
                                  </p:childTnLst>
                                </p:cTn>
                              </p:par>
                            </p:childTnLst>
                          </p:cTn>
                        </p:par>
                        <p:par>
                          <p:cTn id="18" fill="hold">
                            <p:stCondLst>
                              <p:cond delay="800"/>
                            </p:stCondLst>
                            <p:childTnLst>
                              <p:par>
                                <p:cTn id="19" presetID="10" presetClass="entr" presetSubtype="0" fill="hold" grpId="0"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par>
                                <p:cTn id="22" presetID="64" presetClass="path" presetSubtype="0" accel="50000" decel="50000" fill="hold" grpId="1" nodeType="withEffect">
                                  <p:stCondLst>
                                    <p:cond delay="0"/>
                                  </p:stCondLst>
                                  <p:childTnLst>
                                    <p:animMotion origin="layout" path="M 1.45833E-6 0.01528 L 1.45833E-6 -3.7037E-6 " pathEditMode="relative" rAng="0" ptsTypes="AA">
                                      <p:cBhvr>
                                        <p:cTn id="23" dur="500" fill="hold"/>
                                        <p:tgtEl>
                                          <p:spTgt spid="56"/>
                                        </p:tgtEl>
                                        <p:attrNameLst>
                                          <p:attrName>ppt_x</p:attrName>
                                          <p:attrName>ppt_y</p:attrName>
                                        </p:attrNameLst>
                                      </p:cBhvr>
                                      <p:rCtr x="0" y="-764"/>
                                    </p:animMotion>
                                  </p:childTnLst>
                                </p:cTn>
                              </p:par>
                              <p:par>
                                <p:cTn id="24" presetID="10" presetClass="entr" presetSubtype="0" fill="hold" grpId="0"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par>
                                <p:cTn id="27" presetID="64" presetClass="path" presetSubtype="0" accel="50000" decel="50000" fill="hold" grpId="1" nodeType="withEffect">
                                  <p:stCondLst>
                                    <p:cond delay="0"/>
                                  </p:stCondLst>
                                  <p:childTnLst>
                                    <p:animMotion origin="layout" path="M 1.45833E-6 0.01528 L 1.45833E-6 3.7037E-7 " pathEditMode="relative" rAng="0" ptsTypes="AA">
                                      <p:cBhvr>
                                        <p:cTn id="28" dur="500" fill="hold"/>
                                        <p:tgtEl>
                                          <p:spTgt spid="59"/>
                                        </p:tgtEl>
                                        <p:attrNameLst>
                                          <p:attrName>ppt_x</p:attrName>
                                          <p:attrName>ppt_y</p:attrName>
                                        </p:attrNameLst>
                                      </p:cBhvr>
                                      <p:rCtr x="0" y="-764"/>
                                    </p:animMotion>
                                  </p:childTnLst>
                                </p:cTn>
                              </p:par>
                              <p:par>
                                <p:cTn id="29" presetID="10"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64" presetClass="path" presetSubtype="0" accel="50000" decel="50000" fill="hold" nodeType="withEffect">
                                  <p:stCondLst>
                                    <p:cond delay="0"/>
                                  </p:stCondLst>
                                  <p:childTnLst>
                                    <p:animMotion origin="layout" path="M 1.25E-6 0.01528 L 1.25E-6 -3.7037E-6 " pathEditMode="relative" rAng="0" ptsTypes="AA">
                                      <p:cBhvr>
                                        <p:cTn id="33" dur="500" fill="hold"/>
                                        <p:tgtEl>
                                          <p:spTgt spid="66"/>
                                        </p:tgtEl>
                                        <p:attrNameLst>
                                          <p:attrName>ppt_x</p:attrName>
                                          <p:attrName>ppt_y</p:attrName>
                                        </p:attrNameLst>
                                      </p:cBhvr>
                                      <p:rCtr x="0" y="-764"/>
                                    </p:animMotion>
                                  </p:childTnLst>
                                </p:cTn>
                              </p:par>
                            </p:childTnLst>
                          </p:cTn>
                        </p:par>
                        <p:par>
                          <p:cTn id="34" fill="hold">
                            <p:stCondLst>
                              <p:cond delay="1300"/>
                            </p:stCondLst>
                            <p:childTnLst>
                              <p:par>
                                <p:cTn id="35" presetID="10" presetClass="entr" presetSubtype="0" fill="hold" grpId="0" nodeType="after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64" presetClass="path" presetSubtype="0" accel="50000" decel="50000" fill="hold" grpId="1" nodeType="withEffect">
                                  <p:stCondLst>
                                    <p:cond delay="0"/>
                                  </p:stCondLst>
                                  <p:childTnLst>
                                    <p:animMotion origin="layout" path="M 0 0.01528 L 0 1.11111E-6 " pathEditMode="relative" rAng="0" ptsTypes="AA">
                                      <p:cBhvr>
                                        <p:cTn id="39" dur="500" fill="hold"/>
                                        <p:tgtEl>
                                          <p:spTgt spid="58"/>
                                        </p:tgtEl>
                                        <p:attrNameLst>
                                          <p:attrName>ppt_x</p:attrName>
                                          <p:attrName>ppt_y</p:attrName>
                                        </p:attrNameLst>
                                      </p:cBhvr>
                                      <p:rCtr x="0" y="-764"/>
                                    </p:animMotion>
                                  </p:childTnLst>
                                </p:cTn>
                              </p:par>
                              <p:par>
                                <p:cTn id="40" presetID="10" presetClass="entr" presetSubtype="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64" presetClass="path" presetSubtype="0" accel="50000" decel="50000" fill="hold" grpId="1" nodeType="withEffect">
                                  <p:stCondLst>
                                    <p:cond delay="0"/>
                                  </p:stCondLst>
                                  <p:childTnLst>
                                    <p:animMotion origin="layout" path="M 0 0.01528 L 0 3.7037E-7 " pathEditMode="relative" rAng="0" ptsTypes="AA">
                                      <p:cBhvr>
                                        <p:cTn id="44" dur="500" fill="hold"/>
                                        <p:tgtEl>
                                          <p:spTgt spid="60"/>
                                        </p:tgtEl>
                                        <p:attrNameLst>
                                          <p:attrName>ppt_x</p:attrName>
                                          <p:attrName>ppt_y</p:attrName>
                                        </p:attrNameLst>
                                      </p:cBhvr>
                                      <p:rCtr x="0" y="-764"/>
                                    </p:animMotion>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64" presetClass="path" presetSubtype="0" accel="50000" decel="50000" fill="hold" nodeType="withEffect">
                                  <p:stCondLst>
                                    <p:cond delay="0"/>
                                  </p:stCondLst>
                                  <p:childTnLst>
                                    <p:animMotion origin="layout" path="M 0 0.01528 L 0 1.11111E-6 " pathEditMode="relative" rAng="0" ptsTypes="AA">
                                      <p:cBhvr>
                                        <p:cTn id="49" dur="500" fill="hold"/>
                                        <p:tgtEl>
                                          <p:spTgt spid="10"/>
                                        </p:tgtEl>
                                        <p:attrNameLst>
                                          <p:attrName>ppt_x</p:attrName>
                                          <p:attrName>ppt_y</p:attrName>
                                        </p:attrNameLst>
                                      </p:cBhvr>
                                      <p:rCtr x="0" y="-764"/>
                                    </p:animMotion>
                                  </p:childTnLst>
                                </p:cTn>
                              </p:par>
                            </p:childTnLst>
                          </p:cTn>
                        </p:par>
                        <p:par>
                          <p:cTn id="50" fill="hold">
                            <p:stCondLst>
                              <p:cond delay="1800"/>
                            </p:stCondLst>
                            <p:childTnLst>
                              <p:par>
                                <p:cTn id="51" presetID="10" presetClass="entr" presetSubtype="0" fill="hold" grpId="0" nodeType="after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64" presetClass="path" presetSubtype="0" accel="50000" decel="50000" fill="hold" grpId="1" nodeType="withEffect">
                                  <p:stCondLst>
                                    <p:cond delay="0"/>
                                  </p:stCondLst>
                                  <p:childTnLst>
                                    <p:animMotion origin="layout" path="M -1.04167E-6 0.01528 L -1.04167E-6 -3.33333E-6 " pathEditMode="relative" rAng="0" ptsTypes="AA">
                                      <p:cBhvr>
                                        <p:cTn id="55" dur="500" fill="hold"/>
                                        <p:tgtEl>
                                          <p:spTgt spid="57"/>
                                        </p:tgtEl>
                                        <p:attrNameLst>
                                          <p:attrName>ppt_x</p:attrName>
                                          <p:attrName>ppt_y</p:attrName>
                                        </p:attrNameLst>
                                      </p:cBhvr>
                                      <p:rCtr x="0" y="-764"/>
                                    </p:animMotion>
                                  </p:childTnLst>
                                </p:cTn>
                              </p:par>
                              <p:par>
                                <p:cTn id="56" presetID="10" presetClass="entr" presetSubtype="0"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64" presetClass="path" presetSubtype="0" accel="50000" decel="50000" fill="hold" grpId="1" nodeType="withEffect">
                                  <p:stCondLst>
                                    <p:cond delay="0"/>
                                  </p:stCondLst>
                                  <p:childTnLst>
                                    <p:animMotion origin="layout" path="M -1.04167E-6 0.01528 L -1.04167E-6 3.7037E-7 " pathEditMode="relative" rAng="0" ptsTypes="AA">
                                      <p:cBhvr>
                                        <p:cTn id="60" dur="500" fill="hold"/>
                                        <p:tgtEl>
                                          <p:spTgt spid="61"/>
                                        </p:tgtEl>
                                        <p:attrNameLst>
                                          <p:attrName>ppt_x</p:attrName>
                                          <p:attrName>ppt_y</p:attrName>
                                        </p:attrNameLst>
                                      </p:cBhvr>
                                      <p:rCtr x="0" y="-764"/>
                                    </p:animMotion>
                                  </p:childTnLst>
                                </p:cTn>
                              </p:par>
                              <p:par>
                                <p:cTn id="61" presetID="10" presetClass="entr" presetSubtype="0" fill="hold"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fade">
                                      <p:cBhvr>
                                        <p:cTn id="63" dur="500"/>
                                        <p:tgtEl>
                                          <p:spTgt spid="68"/>
                                        </p:tgtEl>
                                      </p:cBhvr>
                                    </p:animEffect>
                                  </p:childTnLst>
                                </p:cTn>
                              </p:par>
                              <p:par>
                                <p:cTn id="64" presetID="64" presetClass="path" presetSubtype="0" accel="50000" decel="50000" fill="hold" nodeType="withEffect">
                                  <p:stCondLst>
                                    <p:cond delay="0"/>
                                  </p:stCondLst>
                                  <p:childTnLst>
                                    <p:animMotion origin="layout" path="M -1.04167E-6 0.01528 L -1.04167E-6 -3.33333E-6 " pathEditMode="relative" rAng="0" ptsTypes="AA">
                                      <p:cBhvr>
                                        <p:cTn id="65" dur="500" fill="hold"/>
                                        <p:tgtEl>
                                          <p:spTgt spid="68"/>
                                        </p:tgtEl>
                                        <p:attrNameLst>
                                          <p:attrName>ppt_x</p:attrName>
                                          <p:attrName>ppt_y</p:attrName>
                                        </p:attrNameLst>
                                      </p:cBhvr>
                                      <p:rCtr x="0" y="-764"/>
                                    </p:animMotion>
                                  </p:childTnLst>
                                </p:cTn>
                              </p:par>
                            </p:childTnLst>
                          </p:cTn>
                        </p:par>
                        <p:par>
                          <p:cTn id="66" fill="hold">
                            <p:stCondLst>
                              <p:cond delay="2300"/>
                            </p:stCondLst>
                            <p:childTnLst>
                              <p:par>
                                <p:cTn id="67" presetID="16" presetClass="entr" presetSubtype="37" fill="hold"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barn(outVertical)">
                                      <p:cBhvr>
                                        <p:cTn id="69" dur="500"/>
                                        <p:tgtEl>
                                          <p:spTgt spid="46"/>
                                        </p:tgtEl>
                                      </p:cBhvr>
                                    </p:animEffect>
                                  </p:childTnLst>
                                </p:cTn>
                              </p:par>
                              <p:par>
                                <p:cTn id="70" presetID="42" presetClass="path" presetSubtype="0" decel="100000" fill="hold" nodeType="withEffect">
                                  <p:stCondLst>
                                    <p:cond delay="0"/>
                                  </p:stCondLst>
                                  <p:childTnLst>
                                    <p:animMotion origin="layout" path="M 4.16667E-7 3.33333E-6 L 4.16667E-7 0.03541 " pathEditMode="relative" rAng="0" ptsTypes="AA">
                                      <p:cBhvr>
                                        <p:cTn id="71" dur="700" spd="-100000" fill="hold"/>
                                        <p:tgtEl>
                                          <p:spTgt spid="4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7" grpId="0" animBg="1"/>
      <p:bldP spid="57" grpId="1" animBg="1"/>
      <p:bldP spid="58" grpId="0" animBg="1"/>
      <p:bldP spid="58" grpId="1" animBg="1"/>
      <p:bldP spid="2" grpId="0"/>
      <p:bldP spid="2" grpId="1"/>
      <p:bldP spid="6" grpId="0"/>
      <p:bldP spid="6" grpId="1"/>
      <p:bldP spid="59" grpId="0"/>
      <p:bldP spid="59" grpId="1"/>
      <p:bldP spid="60" grpId="0"/>
      <p:bldP spid="60" grpId="1"/>
      <p:bldP spid="61" grpId="0"/>
      <p:bldP spid="6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72670-34FF-76A2-C82C-4FA87388AD0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7F6431B-9B57-026B-4B64-57463DCAD4DB}"/>
              </a:ext>
            </a:extLst>
          </p:cNvPr>
          <p:cNvSpPr txBox="1">
            <a:spLocks noGrp="1"/>
          </p:cNvSpPr>
          <p:nvPr>
            <p:ph type="title" idx="4294967295"/>
          </p:nvPr>
        </p:nvSpPr>
        <p:spPr>
          <a:xfrm>
            <a:off x="587375" y="53486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1200"/>
              </a:spcAft>
              <a:buClrTx/>
              <a:buSzTx/>
              <a:buFontTx/>
              <a:buNone/>
              <a:tabLst/>
              <a:defRPr/>
            </a:pPr>
            <a:r>
              <a:rPr lang="en-CA" b="1" dirty="0">
                <a:gradFill>
                  <a:gsLst>
                    <a:gs pos="88073">
                      <a:srgbClr val="000000"/>
                    </a:gs>
                    <a:gs pos="68807">
                      <a:srgbClr val="000000"/>
                    </a:gs>
                  </a:gsLst>
                  <a:lin ang="5400000" scaled="1"/>
                </a:gradFill>
                <a:latin typeface="Segoe UI Variable Display Semibold" pitchFamily="2" charset="0"/>
              </a:rPr>
              <a:t>Fun Examples</a:t>
            </a:r>
            <a:endPar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endParaRPr>
          </a:p>
        </p:txBody>
      </p:sp>
      <p:grpSp>
        <p:nvGrpSpPr>
          <p:cNvPr id="5" name="Group 4">
            <a:extLst>
              <a:ext uri="{FF2B5EF4-FFF2-40B4-BE49-F238E27FC236}">
                <a16:creationId xmlns:a16="http://schemas.microsoft.com/office/drawing/2014/main" id="{E8E75255-7AB5-0D7C-5724-440E98959D45}"/>
              </a:ext>
            </a:extLst>
          </p:cNvPr>
          <p:cNvGrpSpPr/>
          <p:nvPr/>
        </p:nvGrpSpPr>
        <p:grpSpPr>
          <a:xfrm>
            <a:off x="6377605" y="1593464"/>
            <a:ext cx="4455345" cy="2174536"/>
            <a:chOff x="6377605" y="1593464"/>
            <a:chExt cx="4455345" cy="2174536"/>
          </a:xfrm>
        </p:grpSpPr>
        <p:sp>
          <p:nvSpPr>
            <p:cNvPr id="2" name="Rectangle: Rounded Corners 1">
              <a:extLst>
                <a:ext uri="{FF2B5EF4-FFF2-40B4-BE49-F238E27FC236}">
                  <a16:creationId xmlns:a16="http://schemas.microsoft.com/office/drawing/2014/main" id="{8D0ABBC2-D076-E064-1725-27500DB866A6}"/>
                </a:ext>
                <a:ext uri="{C183D7F6-B498-43B3-948B-1728B52AA6E4}">
                  <adec:decorative xmlns:adec="http://schemas.microsoft.com/office/drawing/2017/decorative" val="0"/>
                </a:ext>
              </a:extLst>
            </p:cNvPr>
            <p:cNvSpPr/>
            <p:nvPr/>
          </p:nvSpPr>
          <p:spPr bwMode="auto">
            <a:xfrm>
              <a:off x="6509463" y="1593464"/>
              <a:ext cx="3366057" cy="437632"/>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2024 Claude</a:t>
              </a:r>
            </a:p>
          </p:txBody>
        </p:sp>
        <p:sp>
          <p:nvSpPr>
            <p:cNvPr id="11" name="Rounded Rectangle 64">
              <a:extLst>
                <a:ext uri="{FF2B5EF4-FFF2-40B4-BE49-F238E27FC236}">
                  <a16:creationId xmlns:a16="http://schemas.microsoft.com/office/drawing/2014/main" id="{049EB87A-B7EF-5815-C7C9-0E8F11572311}"/>
                </a:ext>
                <a:ext uri="{C183D7F6-B498-43B3-948B-1728B52AA6E4}">
                  <adec:decorative xmlns:adec="http://schemas.microsoft.com/office/drawing/2017/decorative" val="0"/>
                </a:ext>
              </a:extLst>
            </p:cNvPr>
            <p:cNvSpPr>
              <a:spLocks/>
            </p:cNvSpPr>
            <p:nvPr/>
          </p:nvSpPr>
          <p:spPr bwMode="auto">
            <a:xfrm>
              <a:off x="6377605" y="1801519"/>
              <a:ext cx="4455345" cy="1966481"/>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Dec 2024, Claude was observed providing a harmful response after internally reasoning that refusing might lead to retraining, thus "deceiving" its trainers to avoid modification</a:t>
              </a:r>
            </a:p>
          </p:txBody>
        </p:sp>
      </p:grpSp>
      <p:grpSp>
        <p:nvGrpSpPr>
          <p:cNvPr id="3" name="Group 2">
            <a:extLst>
              <a:ext uri="{FF2B5EF4-FFF2-40B4-BE49-F238E27FC236}">
                <a16:creationId xmlns:a16="http://schemas.microsoft.com/office/drawing/2014/main" id="{AD850590-0FF6-2772-D250-6E323E373C3B}"/>
              </a:ext>
            </a:extLst>
          </p:cNvPr>
          <p:cNvGrpSpPr/>
          <p:nvPr/>
        </p:nvGrpSpPr>
        <p:grpSpPr>
          <a:xfrm>
            <a:off x="1279384" y="1606732"/>
            <a:ext cx="4455345" cy="2298518"/>
            <a:chOff x="1279384" y="1606732"/>
            <a:chExt cx="4455345" cy="2298518"/>
          </a:xfrm>
        </p:grpSpPr>
        <p:sp>
          <p:nvSpPr>
            <p:cNvPr id="15" name="!!Rectangle: Rounded Corners 25">
              <a:extLst>
                <a:ext uri="{FF2B5EF4-FFF2-40B4-BE49-F238E27FC236}">
                  <a16:creationId xmlns:a16="http://schemas.microsoft.com/office/drawing/2014/main" id="{E6F3FF9B-2B60-6F23-F5D1-5CA29EFF1AE4}"/>
                </a:ext>
                <a:ext uri="{C183D7F6-B498-43B3-948B-1728B52AA6E4}">
                  <adec:decorative xmlns:adec="http://schemas.microsoft.com/office/drawing/2017/decorative" val="0"/>
                </a:ext>
              </a:extLst>
            </p:cNvPr>
            <p:cNvSpPr/>
            <p:nvPr/>
          </p:nvSpPr>
          <p:spPr bwMode="auto">
            <a:xfrm>
              <a:off x="1411243" y="1606732"/>
              <a:ext cx="3366056" cy="437632"/>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2000" b="1" dirty="0">
                  <a:ln w="3175">
                    <a:noFill/>
                  </a:ln>
                  <a:gradFill>
                    <a:gsLst>
                      <a:gs pos="53147">
                        <a:srgbClr val="FFFFFF"/>
                      </a:gs>
                      <a:gs pos="28000">
                        <a:srgbClr val="FFFFFF"/>
                      </a:gs>
                    </a:gsLst>
                    <a:path path="circle">
                      <a:fillToRect l="100000" b="100000"/>
                    </a:path>
                  </a:gradFill>
                  <a:latin typeface="Segoe UI Semibold"/>
                  <a:cs typeface="Segoe UI" pitchFamily="34" charset="0"/>
                </a:rPr>
                <a:t>2023 GPT-4</a:t>
              </a:r>
              <a:endPar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6" name="Rounded Rectangle 64">
              <a:extLst>
                <a:ext uri="{FF2B5EF4-FFF2-40B4-BE49-F238E27FC236}">
                  <a16:creationId xmlns:a16="http://schemas.microsoft.com/office/drawing/2014/main" id="{8EA623F1-C84E-5CC7-3992-50FFE658D6E5}"/>
                </a:ext>
                <a:ext uri="{C183D7F6-B498-43B3-948B-1728B52AA6E4}">
                  <adec:decorative xmlns:adec="http://schemas.microsoft.com/office/drawing/2017/decorative" val="0"/>
                </a:ext>
              </a:extLst>
            </p:cNvPr>
            <p:cNvSpPr>
              <a:spLocks/>
            </p:cNvSpPr>
            <p:nvPr/>
          </p:nvSpPr>
          <p:spPr bwMode="auto">
            <a:xfrm>
              <a:off x="1279384" y="1802438"/>
              <a:ext cx="4455345" cy="2102812"/>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 In March 2023, during tests of GPT-4 by OpenAI and ARC, GPT-4 was able to convince a human TaskRabbit worker to solve a CAPTCHA for it by pretending to be visually impaired</a:t>
              </a:r>
            </a:p>
          </p:txBody>
        </p:sp>
      </p:grpSp>
      <p:grpSp>
        <p:nvGrpSpPr>
          <p:cNvPr id="7" name="Group 6">
            <a:extLst>
              <a:ext uri="{FF2B5EF4-FFF2-40B4-BE49-F238E27FC236}">
                <a16:creationId xmlns:a16="http://schemas.microsoft.com/office/drawing/2014/main" id="{D3779D0E-B1DC-4726-0B9F-B125120E970B}"/>
              </a:ext>
            </a:extLst>
          </p:cNvPr>
          <p:cNvGrpSpPr/>
          <p:nvPr/>
        </p:nvGrpSpPr>
        <p:grpSpPr>
          <a:xfrm>
            <a:off x="6377605" y="4014196"/>
            <a:ext cx="4455345" cy="1996929"/>
            <a:chOff x="6377605" y="4014196"/>
            <a:chExt cx="4455345" cy="1996929"/>
          </a:xfrm>
        </p:grpSpPr>
        <p:sp>
          <p:nvSpPr>
            <p:cNvPr id="17" name="!!Rectangle: Rounded Corners 26">
              <a:extLst>
                <a:ext uri="{FF2B5EF4-FFF2-40B4-BE49-F238E27FC236}">
                  <a16:creationId xmlns:a16="http://schemas.microsoft.com/office/drawing/2014/main" id="{537DB690-A217-0425-E454-DDFB436CE29A}"/>
                </a:ext>
                <a:ext uri="{C183D7F6-B498-43B3-948B-1728B52AA6E4}">
                  <adec:decorative xmlns:adec="http://schemas.microsoft.com/office/drawing/2017/decorative" val="0"/>
                </a:ext>
              </a:extLst>
            </p:cNvPr>
            <p:cNvSpPr/>
            <p:nvPr/>
          </p:nvSpPr>
          <p:spPr bwMode="auto">
            <a:xfrm>
              <a:off x="6509464" y="4014196"/>
              <a:ext cx="3366056" cy="437632"/>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ChaosGPT</a:t>
              </a:r>
              <a:endPar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1" name="Rounded Rectangle 64">
              <a:extLst>
                <a:ext uri="{FF2B5EF4-FFF2-40B4-BE49-F238E27FC236}">
                  <a16:creationId xmlns:a16="http://schemas.microsoft.com/office/drawing/2014/main" id="{E2C40888-6CEF-CBE6-9AD3-CC1C94CDAA63}"/>
                </a:ext>
                <a:ext uri="{C183D7F6-B498-43B3-948B-1728B52AA6E4}">
                  <adec:decorative xmlns:adec="http://schemas.microsoft.com/office/drawing/2017/decorative" val="0"/>
                </a:ext>
              </a:extLst>
            </p:cNvPr>
            <p:cNvSpPr>
              <a:spLocks/>
            </p:cNvSpPr>
            <p:nvPr/>
          </p:nvSpPr>
          <p:spPr bwMode="auto">
            <a:xfrm>
              <a:off x="6377605" y="4233010"/>
              <a:ext cx="4455345" cy="1778115"/>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A spinoff of ChatGPT that has been prompted to “Destroy Humanity”. Among other things it has been observed seeking aid from other AI services and even posting to Twitter</a:t>
              </a:r>
            </a:p>
          </p:txBody>
        </p:sp>
      </p:grpSp>
      <p:grpSp>
        <p:nvGrpSpPr>
          <p:cNvPr id="6" name="Group 5">
            <a:extLst>
              <a:ext uri="{FF2B5EF4-FFF2-40B4-BE49-F238E27FC236}">
                <a16:creationId xmlns:a16="http://schemas.microsoft.com/office/drawing/2014/main" id="{CF384D35-58B8-EE2B-B81E-322A09510A10}"/>
              </a:ext>
            </a:extLst>
          </p:cNvPr>
          <p:cNvGrpSpPr/>
          <p:nvPr/>
        </p:nvGrpSpPr>
        <p:grpSpPr>
          <a:xfrm>
            <a:off x="1279384" y="4097047"/>
            <a:ext cx="4455345" cy="1986171"/>
            <a:chOff x="1279384" y="4097047"/>
            <a:chExt cx="4455345" cy="1986171"/>
          </a:xfrm>
        </p:grpSpPr>
        <p:sp>
          <p:nvSpPr>
            <p:cNvPr id="22" name="Rectangle: Rounded Corners 21">
              <a:extLst>
                <a:ext uri="{FF2B5EF4-FFF2-40B4-BE49-F238E27FC236}">
                  <a16:creationId xmlns:a16="http://schemas.microsoft.com/office/drawing/2014/main" id="{3DD7E06C-089D-265B-53FD-9863F8940EE4}"/>
                </a:ext>
                <a:ext uri="{C183D7F6-B498-43B3-948B-1728B52AA6E4}">
                  <adec:decorative xmlns:adec="http://schemas.microsoft.com/office/drawing/2017/decorative" val="0"/>
                </a:ext>
              </a:extLst>
            </p:cNvPr>
            <p:cNvSpPr/>
            <p:nvPr/>
          </p:nvSpPr>
          <p:spPr bwMode="auto">
            <a:xfrm>
              <a:off x="1411242" y="4097047"/>
              <a:ext cx="3366057" cy="437632"/>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2000" b="1" dirty="0">
                  <a:ln w="3175">
                    <a:noFill/>
                  </a:ln>
                  <a:gradFill>
                    <a:gsLst>
                      <a:gs pos="53147">
                        <a:srgbClr val="FFFFFF"/>
                      </a:gs>
                      <a:gs pos="28000">
                        <a:srgbClr val="FFFFFF"/>
                      </a:gs>
                    </a:gsLst>
                    <a:path path="circle">
                      <a:fillToRect l="100000" b="100000"/>
                    </a:path>
                  </a:gradFill>
                  <a:latin typeface="Segoe UI Semibold"/>
                  <a:cs typeface="Segoe UI" pitchFamily="34" charset="0"/>
                </a:rPr>
                <a:t>2025 Self-Preservation</a:t>
              </a:r>
              <a:endPar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3" name="Rounded Rectangle 64">
              <a:extLst>
                <a:ext uri="{FF2B5EF4-FFF2-40B4-BE49-F238E27FC236}">
                  <a16:creationId xmlns:a16="http://schemas.microsoft.com/office/drawing/2014/main" id="{07EB252C-470D-77D2-05D4-BB57F6D95F3D}"/>
                </a:ext>
                <a:ext uri="{C183D7F6-B498-43B3-948B-1728B52AA6E4}">
                  <adec:decorative xmlns:adec="http://schemas.microsoft.com/office/drawing/2017/decorative" val="0"/>
                </a:ext>
              </a:extLst>
            </p:cNvPr>
            <p:cNvSpPr>
              <a:spLocks/>
            </p:cNvSpPr>
            <p:nvPr/>
          </p:nvSpPr>
          <p:spPr bwMode="auto">
            <a:xfrm>
              <a:off x="1279384" y="4305103"/>
              <a:ext cx="4455345" cy="1778115"/>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A 2025 paper by Apollo Research describes several Claude models self-exfiltrating or stealing its own weights to avoid being replaced</a:t>
              </a:r>
            </a:p>
          </p:txBody>
        </p:sp>
      </p:grpSp>
    </p:spTree>
    <p:extLst>
      <p:ext uri="{BB962C8B-B14F-4D97-AF65-F5344CB8AC3E}">
        <p14:creationId xmlns:p14="http://schemas.microsoft.com/office/powerpoint/2010/main" val="3229502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371B3-D20D-8923-7B44-0F862B72CFEB}"/>
            </a:ext>
          </a:extLst>
        </p:cNvPr>
        <p:cNvGrpSpPr/>
        <p:nvPr/>
      </p:nvGrpSpPr>
      <p:grpSpPr>
        <a:xfrm>
          <a:off x="0" y="0"/>
          <a:ext cx="0" cy="0"/>
          <a:chOff x="0" y="0"/>
          <a:chExt cx="0" cy="0"/>
        </a:xfrm>
      </p:grpSpPr>
      <p:sp>
        <p:nvSpPr>
          <p:cNvPr id="37" name="Rounded Rectangle 62">
            <a:extLst>
              <a:ext uri="{FF2B5EF4-FFF2-40B4-BE49-F238E27FC236}">
                <a16:creationId xmlns:a16="http://schemas.microsoft.com/office/drawing/2014/main" id="{CA12CF09-6DE5-55BC-1A32-DEFB61D595F4}"/>
              </a:ext>
            </a:extLst>
          </p:cNvPr>
          <p:cNvSpPr/>
          <p:nvPr/>
        </p:nvSpPr>
        <p:spPr bwMode="auto">
          <a:xfrm>
            <a:off x="3591499" y="270450"/>
            <a:ext cx="5009002" cy="624106"/>
          </a:xfrm>
          <a:prstGeom prst="roundRect">
            <a:avLst>
              <a:gd name="adj" fmla="val 50000"/>
            </a:avLst>
          </a:prstGeom>
          <a:gradFill>
            <a:gsLst>
              <a:gs pos="100000">
                <a:srgbClr val="AC35AF"/>
              </a:gs>
              <a:gs pos="0">
                <a:srgbClr val="F65567"/>
              </a:gs>
            </a:gsLst>
            <a:path path="circle">
              <a:fillToRect l="100000" t="100000"/>
            </a:path>
          </a:gradFill>
          <a:ln w="44450" cap="rnd" cmpd="sng" algn="ctr">
            <a:noFill/>
            <a:prstDash val="solid"/>
            <a:headEnd type="none" w="lg" len="med"/>
            <a:tailEnd type="none" w="lg" len="med"/>
          </a:ln>
          <a:effectLst/>
        </p:spPr>
        <p:txBody>
          <a:bodyPr rot="0" spcFirstLastPara="0" vertOverflow="overflow" horzOverflow="overflow" vert="horz" wrap="square" lIns="0" tIns="0" rIns="0" bIns="22860" numCol="1" spcCol="0" rtlCol="0" fromWordArt="0" anchor="ctr" anchorCtr="0" forceAA="0" compatLnSpc="1">
            <a:prstTxWarp prst="textNoShape">
              <a:avLst/>
            </a:prstTxWarp>
            <a:noAutofit/>
          </a:bodyPr>
          <a:lstStyle/>
          <a:p>
            <a:pPr lvl="0" algn="ctr" defTabSz="914400">
              <a:defRPr/>
            </a:pPr>
            <a:r>
              <a:rPr lang="en-US" sz="2200" kern="0" dirty="0">
                <a:solidFill>
                  <a:srgbClr val="FFFFFF"/>
                </a:solidFill>
                <a:latin typeface="Segoe UI Semibold"/>
              </a:rPr>
              <a:t>“Agentic” Agent</a:t>
            </a:r>
            <a:endParaRPr kumimoji="0" lang="en-US" sz="2200" b="0" i="0" u="none" strike="noStrike" kern="0" cap="none" spc="0" normalizeH="0" baseline="0" noProof="0" dirty="0">
              <a:ln>
                <a:noFill/>
              </a:ln>
              <a:solidFill>
                <a:srgbClr val="FFFFFF"/>
              </a:solidFill>
              <a:effectLst/>
              <a:uLnTx/>
              <a:uFillTx/>
              <a:latin typeface="Segoe UI Semibold"/>
              <a:ea typeface="+mn-ea"/>
              <a:cs typeface="+mn-cs"/>
            </a:endParaRPr>
          </a:p>
        </p:txBody>
      </p:sp>
      <p:pic>
        <p:nvPicPr>
          <p:cNvPr id="1028" name="Picture 4" descr="Graphic that shows What is an AI Agent?.">
            <a:extLst>
              <a:ext uri="{FF2B5EF4-FFF2-40B4-BE49-F238E27FC236}">
                <a16:creationId xmlns:a16="http://schemas.microsoft.com/office/drawing/2014/main" id="{AAF01127-B0F3-554E-E6C7-902CA590C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1" y="995582"/>
            <a:ext cx="13450147" cy="5591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322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grpId="1" nodeType="withEffect">
                                  <p:stCondLst>
                                    <p:cond delay="300"/>
                                  </p:stCondLst>
                                  <p:childTnLst>
                                    <p:animMotion origin="layout" path="M 0 -3.7037E-7 L 0 0.03542 " pathEditMode="relative" rAng="0" ptsTypes="AA">
                                      <p:cBhvr>
                                        <p:cTn id="9" dur="700" spd="-100000" fill="hold"/>
                                        <p:tgtEl>
                                          <p:spTgt spid="3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AB986-D7CC-DD06-2B61-9472F530DC6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F6BD90D-D2E7-A2E9-656A-255A2E027106}"/>
              </a:ext>
            </a:extLst>
          </p:cNvPr>
          <p:cNvSpPr txBox="1">
            <a:spLocks/>
          </p:cNvSpPr>
          <p:nvPr/>
        </p:nvSpPr>
        <p:spPr>
          <a:xfrm>
            <a:off x="587375" y="1229160"/>
            <a:ext cx="11017250"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fontAlgn="base">
              <a:spcAft>
                <a:spcPts val="1200"/>
              </a:spcAft>
              <a:defRPr/>
            </a:pPr>
            <a:r>
              <a:rPr lang="en-CA" sz="4400" b="1" dirty="0">
                <a:gradFill>
                  <a:gsLst>
                    <a:gs pos="88073">
                      <a:srgbClr val="000000"/>
                    </a:gs>
                    <a:gs pos="68807">
                      <a:srgbClr val="000000"/>
                    </a:gs>
                  </a:gsLst>
                  <a:lin ang="5400000" scaled="1"/>
                </a:gradFill>
                <a:latin typeface="Segoe UI Variable Display Semibold" pitchFamily="2" charset="0"/>
              </a:rPr>
              <a:t>How Agents Impact Government Work</a:t>
            </a:r>
          </a:p>
        </p:txBody>
      </p:sp>
      <p:sp>
        <p:nvSpPr>
          <p:cNvPr id="2" name="Rounded Rectangle 2">
            <a:extLst>
              <a:ext uri="{FF2B5EF4-FFF2-40B4-BE49-F238E27FC236}">
                <a16:creationId xmlns:a16="http://schemas.microsoft.com/office/drawing/2014/main" id="{F33955EF-0F19-2CBD-D9EA-D4B3EB233FCA}"/>
              </a:ext>
            </a:extLst>
          </p:cNvPr>
          <p:cNvSpPr/>
          <p:nvPr/>
        </p:nvSpPr>
        <p:spPr bwMode="auto">
          <a:xfrm>
            <a:off x="428280" y="4000344"/>
            <a:ext cx="3484740" cy="671512"/>
          </a:xfrm>
          <a:prstGeom prst="roundRect">
            <a:avLst>
              <a:gd name="adj" fmla="val 14148"/>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algn="ctr" defTabSz="721425">
              <a:spcBef>
                <a:spcPts val="155"/>
              </a:spcBef>
            </a:pPr>
            <a:r>
              <a:rPr lang="en-US" sz="1400" dirty="0">
                <a:gradFill>
                  <a:gsLst>
                    <a:gs pos="88073">
                      <a:srgbClr val="000000"/>
                    </a:gs>
                    <a:gs pos="68807">
                      <a:srgbClr val="000000"/>
                    </a:gs>
                  </a:gsLst>
                  <a:lin ang="5400000" scaled="1"/>
                </a:gradFill>
                <a:latin typeface="Segoe UI Variable Display Semibold" pitchFamily="2" charset="0"/>
                <a:cs typeface="Segoe Sans Display Semibold" pitchFamily="2" charset="0"/>
              </a:rPr>
              <a:t>Reclaim one full workday each week for citizen facing innovation and mission-critical work</a:t>
            </a:r>
          </a:p>
        </p:txBody>
      </p:sp>
      <p:sp>
        <p:nvSpPr>
          <p:cNvPr id="5" name="Rectangle: Rounded Corners 17">
            <a:extLst>
              <a:ext uri="{FF2B5EF4-FFF2-40B4-BE49-F238E27FC236}">
                <a16:creationId xmlns:a16="http://schemas.microsoft.com/office/drawing/2014/main" id="{8B912D17-F660-83BA-611A-FCBD0D127262}"/>
              </a:ext>
            </a:extLst>
          </p:cNvPr>
          <p:cNvSpPr/>
          <p:nvPr/>
        </p:nvSpPr>
        <p:spPr bwMode="auto">
          <a:xfrm>
            <a:off x="8243809" y="4000344"/>
            <a:ext cx="3484740" cy="671512"/>
          </a:xfrm>
          <a:prstGeom prst="roundRect">
            <a:avLst>
              <a:gd name="adj" fmla="val 14508"/>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algn="ctr" defTabSz="721425">
              <a:spcBef>
                <a:spcPts val="155"/>
              </a:spcBef>
            </a:pPr>
            <a:r>
              <a:rPr lang="en-US" sz="1400" dirty="0">
                <a:gradFill>
                  <a:gsLst>
                    <a:gs pos="88073">
                      <a:srgbClr val="000000"/>
                    </a:gs>
                    <a:gs pos="68807">
                      <a:srgbClr val="000000"/>
                    </a:gs>
                  </a:gsLst>
                  <a:lin ang="5400000" scaled="1"/>
                </a:gradFill>
                <a:latin typeface="Segoe UI Variable Display Semibold" pitchFamily="2" charset="0"/>
                <a:cs typeface="Segoe Sans Display Semibold" pitchFamily="2" charset="0"/>
              </a:rPr>
              <a:t>Redirect hundreds of hours per person to coding, DevOps, and secure system integrations</a:t>
            </a:r>
          </a:p>
        </p:txBody>
      </p:sp>
      <p:sp>
        <p:nvSpPr>
          <p:cNvPr id="7" name="Google Shape;3000;p241">
            <a:extLst>
              <a:ext uri="{FF2B5EF4-FFF2-40B4-BE49-F238E27FC236}">
                <a16:creationId xmlns:a16="http://schemas.microsoft.com/office/drawing/2014/main" id="{49308420-1BFE-23ED-62E0-B82F2406A873}"/>
              </a:ext>
            </a:extLst>
          </p:cNvPr>
          <p:cNvSpPr txBox="1"/>
          <p:nvPr/>
        </p:nvSpPr>
        <p:spPr>
          <a:xfrm>
            <a:off x="764542" y="3082969"/>
            <a:ext cx="2847386" cy="768674"/>
          </a:xfrm>
          <a:prstGeom prst="rect">
            <a:avLst/>
          </a:prstGeom>
          <a:noFill/>
          <a:ln>
            <a:noFill/>
          </a:ln>
        </p:spPr>
        <p:txBody>
          <a:bodyPr spcFirstLastPara="1" wrap="square" lIns="121193" tIns="60580" rIns="121193" bIns="60580" anchor="t" anchorCtr="0">
            <a:spAutoFit/>
          </a:bodyPr>
          <a:lstStyle/>
          <a:p>
            <a:pPr algn="ctr" defTabSz="910106">
              <a:buClr>
                <a:srgbClr val="FFFFFF"/>
              </a:buClr>
              <a:buSzPts val="1600"/>
              <a:defRPr/>
            </a:pPr>
            <a:r>
              <a:rPr lang="en-US" sz="1400" b="1" dirty="0">
                <a:gradFill>
                  <a:gsLst>
                    <a:gs pos="0">
                      <a:srgbClr val="000000"/>
                    </a:gs>
                    <a:gs pos="74000">
                      <a:srgbClr val="000000"/>
                    </a:gs>
                  </a:gsLst>
                  <a:lin ang="10800000" scaled="1"/>
                </a:gradFill>
                <a:latin typeface="Segoe UI Variable Display Semibold" pitchFamily="2" charset="0"/>
                <a:cs typeface="Segoe UI" panose="020B0502040204020203" pitchFamily="34" charset="0"/>
              </a:rPr>
              <a:t>Government workforce hours could be freed by AI within 5-7 years</a:t>
            </a:r>
            <a:endParaRPr lang="en-US" sz="1400" b="1" dirty="0">
              <a:ln w="3175">
                <a:noFill/>
              </a:ln>
              <a:gradFill>
                <a:gsLst>
                  <a:gs pos="83000">
                    <a:srgbClr val="1576AE"/>
                  </a:gs>
                  <a:gs pos="0">
                    <a:srgbClr val="2D817C"/>
                  </a:gs>
                </a:gsLst>
                <a:lin ang="3000000" scaled="0"/>
              </a:gradFill>
              <a:latin typeface="Segoe UI Variable Display Semibold" pitchFamily="2" charset="0"/>
              <a:ea typeface="+mj-lt"/>
              <a:cs typeface="Segoe UI Semibold"/>
            </a:endParaRPr>
          </a:p>
        </p:txBody>
      </p:sp>
      <p:sp>
        <p:nvSpPr>
          <p:cNvPr id="11" name="Google Shape;3000;p241">
            <a:extLst>
              <a:ext uri="{FF2B5EF4-FFF2-40B4-BE49-F238E27FC236}">
                <a16:creationId xmlns:a16="http://schemas.microsoft.com/office/drawing/2014/main" id="{CFA3CA2A-37FD-371F-8C10-0BA4B91450C4}"/>
              </a:ext>
            </a:extLst>
          </p:cNvPr>
          <p:cNvSpPr txBox="1"/>
          <p:nvPr/>
        </p:nvSpPr>
        <p:spPr>
          <a:xfrm>
            <a:off x="8171521" y="3082969"/>
            <a:ext cx="3664486" cy="553230"/>
          </a:xfrm>
          <a:prstGeom prst="rect">
            <a:avLst/>
          </a:prstGeom>
          <a:noFill/>
          <a:ln>
            <a:noFill/>
          </a:ln>
        </p:spPr>
        <p:txBody>
          <a:bodyPr spcFirstLastPara="1" wrap="square" lIns="121193" tIns="60580" rIns="121193" bIns="60580" anchor="t" anchorCtr="0">
            <a:spAutoFit/>
          </a:bodyPr>
          <a:lstStyle/>
          <a:p>
            <a:pPr algn="ctr" defTabSz="910106">
              <a:buClr>
                <a:srgbClr val="FFFFFF"/>
              </a:buClr>
              <a:buSzPts val="1600"/>
              <a:defRPr/>
            </a:pPr>
            <a:r>
              <a:rPr lang="en-US" sz="1400" b="1" dirty="0">
                <a:gradFill>
                  <a:gsLst>
                    <a:gs pos="0">
                      <a:srgbClr val="000000"/>
                    </a:gs>
                    <a:gs pos="74000">
                      <a:srgbClr val="000000"/>
                    </a:gs>
                  </a:gsLst>
                  <a:lin ang="10800000" scaled="1"/>
                </a:gradFill>
                <a:latin typeface="Segoe UI Variable Display Semibold" pitchFamily="2" charset="0"/>
                <a:cs typeface="Segoe UI" panose="020B0502040204020203" pitchFamily="34" charset="0"/>
              </a:rPr>
              <a:t>Government IT staff spend &gt; 25% of their day on manual, administrative tasks</a:t>
            </a:r>
          </a:p>
        </p:txBody>
      </p:sp>
      <p:sp>
        <p:nvSpPr>
          <p:cNvPr id="3" name="Rectangle: Rounded Corners 2">
            <a:extLst>
              <a:ext uri="{FF2B5EF4-FFF2-40B4-BE49-F238E27FC236}">
                <a16:creationId xmlns:a16="http://schemas.microsoft.com/office/drawing/2014/main" id="{4791CD48-E22D-9608-86E5-D5AF76BCE624}"/>
              </a:ext>
            </a:extLst>
          </p:cNvPr>
          <p:cNvSpPr/>
          <p:nvPr/>
        </p:nvSpPr>
        <p:spPr bwMode="auto">
          <a:xfrm>
            <a:off x="4336045" y="4000344"/>
            <a:ext cx="3484740" cy="671512"/>
          </a:xfrm>
          <a:prstGeom prst="roundRect">
            <a:avLst>
              <a:gd name="adj" fmla="val 14508"/>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algn="ctr" defTabSz="721425">
              <a:spcBef>
                <a:spcPts val="155"/>
              </a:spcBef>
            </a:pPr>
            <a:r>
              <a:rPr lang="en-US" sz="1400" dirty="0">
                <a:gradFill>
                  <a:gsLst>
                    <a:gs pos="88073">
                      <a:srgbClr val="000000"/>
                    </a:gs>
                    <a:gs pos="68807">
                      <a:srgbClr val="000000"/>
                    </a:gs>
                  </a:gsLst>
                  <a:lin ang="5400000" scaled="1"/>
                </a:gradFill>
                <a:latin typeface="Segoe UI Variable Display Semibold" pitchFamily="2" charset="0"/>
                <a:cs typeface="Segoe Sans Display Semibold" pitchFamily="2" charset="0"/>
              </a:rPr>
              <a:t>Instantly automate form-processing, data lookups, report generation without custom code</a:t>
            </a:r>
          </a:p>
        </p:txBody>
      </p:sp>
      <p:sp>
        <p:nvSpPr>
          <p:cNvPr id="9" name="Google Shape;3000;p241">
            <a:extLst>
              <a:ext uri="{FF2B5EF4-FFF2-40B4-BE49-F238E27FC236}">
                <a16:creationId xmlns:a16="http://schemas.microsoft.com/office/drawing/2014/main" id="{7DD52535-E7CF-03ED-9F38-5BDD8F68D93B}"/>
              </a:ext>
            </a:extLst>
          </p:cNvPr>
          <p:cNvSpPr txBox="1"/>
          <p:nvPr/>
        </p:nvSpPr>
        <p:spPr>
          <a:xfrm>
            <a:off x="4569567" y="3082969"/>
            <a:ext cx="3052865" cy="553230"/>
          </a:xfrm>
          <a:prstGeom prst="rect">
            <a:avLst/>
          </a:prstGeom>
          <a:noFill/>
          <a:ln>
            <a:noFill/>
          </a:ln>
        </p:spPr>
        <p:txBody>
          <a:bodyPr spcFirstLastPara="1" wrap="square" lIns="121193" tIns="60580" rIns="121193" bIns="60580" anchor="t" anchorCtr="0">
            <a:spAutoFit/>
          </a:bodyPr>
          <a:lstStyle/>
          <a:p>
            <a:pPr algn="ctr" defTabSz="910106">
              <a:buClr>
                <a:srgbClr val="FFFFFF"/>
              </a:buClr>
              <a:buSzPts val="1600"/>
              <a:defRPr/>
            </a:pPr>
            <a:r>
              <a:rPr lang="en-US" sz="1400" b="1" dirty="0">
                <a:gradFill>
                  <a:gsLst>
                    <a:gs pos="0">
                      <a:srgbClr val="000000"/>
                    </a:gs>
                    <a:gs pos="74000">
                      <a:srgbClr val="000000"/>
                    </a:gs>
                  </a:gsLst>
                  <a:lin ang="10800000" scaled="1"/>
                </a:gradFill>
                <a:latin typeface="Segoe UI Variable Display Semibold" pitchFamily="2" charset="0"/>
                <a:cs typeface="Segoe UI" panose="020B0502040204020203" pitchFamily="34" charset="0"/>
              </a:rPr>
              <a:t>Occupations can automate &gt; 30% of their processes today</a:t>
            </a:r>
          </a:p>
        </p:txBody>
      </p:sp>
      <p:sp>
        <p:nvSpPr>
          <p:cNvPr id="23" name="!! Rec">
            <a:extLst>
              <a:ext uri="{FF2B5EF4-FFF2-40B4-BE49-F238E27FC236}">
                <a16:creationId xmlns:a16="http://schemas.microsoft.com/office/drawing/2014/main" id="{0D700AB2-3D7C-A47F-A9B9-8002E5BD1570}"/>
              </a:ext>
              <a:ext uri="{C183D7F6-B498-43B3-948B-1728B52AA6E4}">
                <adec:decorative xmlns:adec="http://schemas.microsoft.com/office/drawing/2017/decorative" val="1"/>
              </a:ext>
            </a:extLst>
          </p:cNvPr>
          <p:cNvSpPr/>
          <p:nvPr/>
        </p:nvSpPr>
        <p:spPr bwMode="auto">
          <a:xfrm>
            <a:off x="293688" y="2727018"/>
            <a:ext cx="3789095" cy="2100649"/>
          </a:xfrm>
          <a:prstGeom prst="roundRect">
            <a:avLst>
              <a:gd name="adj" fmla="val 5255"/>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a:latin typeface="Segoe UI Variable Display Semib" pitchFamily="2" charset="0"/>
            </a:endParaRPr>
          </a:p>
        </p:txBody>
      </p:sp>
      <p:sp>
        <p:nvSpPr>
          <p:cNvPr id="24" name="!! Rec 2">
            <a:extLst>
              <a:ext uri="{FF2B5EF4-FFF2-40B4-BE49-F238E27FC236}">
                <a16:creationId xmlns:a16="http://schemas.microsoft.com/office/drawing/2014/main" id="{6EBB9EE0-3FC5-6307-4F6E-53BD2D62776B}"/>
              </a:ext>
              <a:ext uri="{C183D7F6-B498-43B3-948B-1728B52AA6E4}">
                <adec:decorative xmlns:adec="http://schemas.microsoft.com/office/drawing/2017/decorative" val="1"/>
              </a:ext>
            </a:extLst>
          </p:cNvPr>
          <p:cNvSpPr/>
          <p:nvPr/>
        </p:nvSpPr>
        <p:spPr bwMode="auto">
          <a:xfrm>
            <a:off x="4201452" y="2727018"/>
            <a:ext cx="3789095" cy="2100649"/>
          </a:xfrm>
          <a:prstGeom prst="roundRect">
            <a:avLst>
              <a:gd name="adj" fmla="val 5255"/>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a:latin typeface="Segoe UI Variable Display Semib" pitchFamily="2" charset="0"/>
            </a:endParaRPr>
          </a:p>
        </p:txBody>
      </p:sp>
      <p:sp>
        <p:nvSpPr>
          <p:cNvPr id="25" name="!! Rec 3">
            <a:extLst>
              <a:ext uri="{FF2B5EF4-FFF2-40B4-BE49-F238E27FC236}">
                <a16:creationId xmlns:a16="http://schemas.microsoft.com/office/drawing/2014/main" id="{19BB5F53-5E1A-0C72-A43C-0FEE52204B19}"/>
              </a:ext>
              <a:ext uri="{C183D7F6-B498-43B3-948B-1728B52AA6E4}">
                <adec:decorative xmlns:adec="http://schemas.microsoft.com/office/drawing/2017/decorative" val="1"/>
              </a:ext>
            </a:extLst>
          </p:cNvPr>
          <p:cNvSpPr/>
          <p:nvPr/>
        </p:nvSpPr>
        <p:spPr bwMode="auto">
          <a:xfrm>
            <a:off x="8109217" y="2727018"/>
            <a:ext cx="3789095" cy="2100649"/>
          </a:xfrm>
          <a:prstGeom prst="roundRect">
            <a:avLst>
              <a:gd name="adj" fmla="val 5255"/>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a:latin typeface="Segoe UI Variable Display Semib" pitchFamily="2" charset="0"/>
            </a:endParaRPr>
          </a:p>
        </p:txBody>
      </p:sp>
      <p:sp useBgFill="1">
        <p:nvSpPr>
          <p:cNvPr id="28" name="!! 3">
            <a:extLst>
              <a:ext uri="{FF2B5EF4-FFF2-40B4-BE49-F238E27FC236}">
                <a16:creationId xmlns:a16="http://schemas.microsoft.com/office/drawing/2014/main" id="{7D6C3E7A-F2CF-FA8F-6C54-356C014AC9DB}"/>
              </a:ext>
            </a:extLst>
          </p:cNvPr>
          <p:cNvSpPr/>
          <p:nvPr/>
        </p:nvSpPr>
        <p:spPr bwMode="auto">
          <a:xfrm>
            <a:off x="1492982" y="2689948"/>
            <a:ext cx="1390506" cy="1112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useBgFill="1">
        <p:nvSpPr>
          <p:cNvPr id="29" name="!! 2">
            <a:extLst>
              <a:ext uri="{FF2B5EF4-FFF2-40B4-BE49-F238E27FC236}">
                <a16:creationId xmlns:a16="http://schemas.microsoft.com/office/drawing/2014/main" id="{7B5D0DC7-DCE3-5B0E-2255-043AEB467BE5}"/>
              </a:ext>
            </a:extLst>
          </p:cNvPr>
          <p:cNvSpPr/>
          <p:nvPr/>
        </p:nvSpPr>
        <p:spPr bwMode="auto">
          <a:xfrm>
            <a:off x="5400747" y="2689948"/>
            <a:ext cx="1390506" cy="1112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useBgFill="1">
        <p:nvSpPr>
          <p:cNvPr id="30" name="!! 1">
            <a:extLst>
              <a:ext uri="{FF2B5EF4-FFF2-40B4-BE49-F238E27FC236}">
                <a16:creationId xmlns:a16="http://schemas.microsoft.com/office/drawing/2014/main" id="{CEF0EA02-CC12-F972-3BBC-1CBF25B8D46F}"/>
              </a:ext>
            </a:extLst>
          </p:cNvPr>
          <p:cNvSpPr/>
          <p:nvPr/>
        </p:nvSpPr>
        <p:spPr bwMode="auto">
          <a:xfrm>
            <a:off x="9308511" y="2689948"/>
            <a:ext cx="1390506" cy="1112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Google Shape;2995;p241">
            <a:extLst>
              <a:ext uri="{FF2B5EF4-FFF2-40B4-BE49-F238E27FC236}">
                <a16:creationId xmlns:a16="http://schemas.microsoft.com/office/drawing/2014/main" id="{9A5ADB23-75F3-57DD-95F2-74FAE79EE5A2}"/>
              </a:ext>
            </a:extLst>
          </p:cNvPr>
          <p:cNvSpPr txBox="1"/>
          <p:nvPr/>
        </p:nvSpPr>
        <p:spPr>
          <a:xfrm>
            <a:off x="1209883" y="2250348"/>
            <a:ext cx="1956704" cy="953340"/>
          </a:xfrm>
          <a:prstGeom prst="rect">
            <a:avLst/>
          </a:prstGeom>
          <a:noFill/>
          <a:ln>
            <a:noFill/>
          </a:ln>
        </p:spPr>
        <p:txBody>
          <a:bodyPr spcFirstLastPara="1" wrap="square" lIns="121193" tIns="60580" rIns="121193" bIns="60580" anchor="ctr" anchorCtr="0">
            <a:spAutoFit/>
          </a:bodyPr>
          <a:lstStyle>
            <a:defPPr>
              <a:defRPr lang="en-US"/>
            </a:defPPr>
            <a:lvl1pPr>
              <a:buClr>
                <a:schemeClr val="accent1"/>
              </a:buClr>
              <a:buSzPts val="6000"/>
              <a:defRPr sz="6600">
                <a:gradFill>
                  <a:gsLst>
                    <a:gs pos="23000">
                      <a:srgbClr val="CD9AD0"/>
                    </a:gs>
                    <a:gs pos="75000">
                      <a:srgbClr val="8EC8E8"/>
                    </a:gs>
                  </a:gsLst>
                  <a:lin ang="10800000" scaled="1"/>
                </a:gradFill>
                <a:latin typeface="+mj-lt"/>
                <a:cs typeface="Segoe UI" panose="020B0502040204020203" pitchFamily="34" charset="0"/>
              </a:defRPr>
            </a:lvl1pPr>
          </a:lstStyle>
          <a:p>
            <a:pPr algn="ctr" defTabSz="910106">
              <a:buClr>
                <a:srgbClr val="C5B4E3"/>
              </a:buClr>
              <a:defRPr/>
            </a:pPr>
            <a:r>
              <a:rPr lang="en-US" sz="54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30</a:t>
            </a:r>
            <a:r>
              <a:rPr lang="en-US" sz="32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a:t>
            </a:r>
          </a:p>
        </p:txBody>
      </p:sp>
      <p:sp>
        <p:nvSpPr>
          <p:cNvPr id="10" name="Google Shape;2995;p241">
            <a:extLst>
              <a:ext uri="{FF2B5EF4-FFF2-40B4-BE49-F238E27FC236}">
                <a16:creationId xmlns:a16="http://schemas.microsoft.com/office/drawing/2014/main" id="{86828963-2EEE-E455-9104-9E137375EF6B}"/>
              </a:ext>
            </a:extLst>
          </p:cNvPr>
          <p:cNvSpPr txBox="1"/>
          <p:nvPr/>
        </p:nvSpPr>
        <p:spPr>
          <a:xfrm>
            <a:off x="9025412" y="2250348"/>
            <a:ext cx="1956704" cy="953340"/>
          </a:xfrm>
          <a:prstGeom prst="rect">
            <a:avLst/>
          </a:prstGeom>
          <a:noFill/>
          <a:ln>
            <a:noFill/>
          </a:ln>
        </p:spPr>
        <p:txBody>
          <a:bodyPr spcFirstLastPara="1" wrap="square" lIns="121193" tIns="60580" rIns="121193" bIns="60580" anchor="ctr" anchorCtr="0">
            <a:spAutoFit/>
          </a:bodyPr>
          <a:lstStyle>
            <a:defPPr>
              <a:defRPr lang="en-US"/>
            </a:defPPr>
            <a:lvl1pPr>
              <a:buClr>
                <a:schemeClr val="accent1"/>
              </a:buClr>
              <a:buSzPts val="6000"/>
              <a:defRPr sz="6600">
                <a:gradFill>
                  <a:gsLst>
                    <a:gs pos="23000">
                      <a:srgbClr val="CD9AD0"/>
                    </a:gs>
                    <a:gs pos="75000">
                      <a:srgbClr val="8EC8E8"/>
                    </a:gs>
                  </a:gsLst>
                  <a:lin ang="10800000" scaled="1"/>
                </a:gradFill>
                <a:latin typeface="+mj-lt"/>
                <a:cs typeface="Segoe UI" panose="020B0502040204020203" pitchFamily="34" charset="0"/>
              </a:defRPr>
            </a:lvl1pPr>
          </a:lstStyle>
          <a:p>
            <a:pPr algn="ctr" defTabSz="910106">
              <a:buClr>
                <a:srgbClr val="C5B4E3"/>
              </a:buClr>
              <a:defRPr/>
            </a:pPr>
            <a:r>
              <a:rPr lang="en-US" sz="54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75</a:t>
            </a:r>
            <a:r>
              <a:rPr lang="en-US" sz="32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a:t>
            </a:r>
          </a:p>
        </p:txBody>
      </p:sp>
      <p:sp>
        <p:nvSpPr>
          <p:cNvPr id="8" name="Google Shape;2995;p241">
            <a:extLst>
              <a:ext uri="{FF2B5EF4-FFF2-40B4-BE49-F238E27FC236}">
                <a16:creationId xmlns:a16="http://schemas.microsoft.com/office/drawing/2014/main" id="{D6CA5DD1-9485-544A-1007-E2955A86B784}"/>
              </a:ext>
            </a:extLst>
          </p:cNvPr>
          <p:cNvSpPr txBox="1"/>
          <p:nvPr/>
        </p:nvSpPr>
        <p:spPr>
          <a:xfrm>
            <a:off x="5117647" y="2250348"/>
            <a:ext cx="1956704" cy="953340"/>
          </a:xfrm>
          <a:prstGeom prst="rect">
            <a:avLst/>
          </a:prstGeom>
          <a:noFill/>
          <a:ln>
            <a:noFill/>
          </a:ln>
        </p:spPr>
        <p:txBody>
          <a:bodyPr spcFirstLastPara="1" wrap="square" lIns="121193" tIns="60580" rIns="121193" bIns="60580" anchor="ctr" anchorCtr="0">
            <a:spAutoFit/>
          </a:bodyPr>
          <a:lstStyle>
            <a:defPPr>
              <a:defRPr lang="en-US"/>
            </a:defPPr>
            <a:lvl1pPr>
              <a:buClr>
                <a:schemeClr val="accent1"/>
              </a:buClr>
              <a:buSzPts val="6000"/>
              <a:defRPr sz="6600">
                <a:gradFill>
                  <a:gsLst>
                    <a:gs pos="23000">
                      <a:srgbClr val="CD9AD0"/>
                    </a:gs>
                    <a:gs pos="75000">
                      <a:srgbClr val="8EC8E8"/>
                    </a:gs>
                  </a:gsLst>
                  <a:lin ang="10800000" scaled="1"/>
                </a:gradFill>
                <a:latin typeface="+mj-lt"/>
                <a:cs typeface="Segoe UI" panose="020B0502040204020203" pitchFamily="34" charset="0"/>
              </a:defRPr>
            </a:lvl1pPr>
          </a:lstStyle>
          <a:p>
            <a:pPr algn="ctr" defTabSz="910106">
              <a:buClr>
                <a:srgbClr val="C5B4E3"/>
              </a:buClr>
              <a:defRPr/>
            </a:pPr>
            <a:r>
              <a:rPr lang="en-US" sz="54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60</a:t>
            </a:r>
            <a:r>
              <a:rPr lang="en-US" sz="32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a:t>
            </a:r>
          </a:p>
        </p:txBody>
      </p:sp>
      <p:sp>
        <p:nvSpPr>
          <p:cNvPr id="26" name="TextBox 25">
            <a:extLst>
              <a:ext uri="{FF2B5EF4-FFF2-40B4-BE49-F238E27FC236}">
                <a16:creationId xmlns:a16="http://schemas.microsoft.com/office/drawing/2014/main" id="{3D83C492-728E-45DC-C520-3349EB31442E}"/>
              </a:ext>
            </a:extLst>
          </p:cNvPr>
          <p:cNvSpPr txBox="1"/>
          <p:nvPr/>
        </p:nvSpPr>
        <p:spPr>
          <a:xfrm flipH="1">
            <a:off x="293688" y="6100993"/>
            <a:ext cx="10918924" cy="553998"/>
          </a:xfrm>
          <a:prstGeom prst="rect">
            <a:avLst/>
          </a:prstGeom>
          <a:noFill/>
        </p:spPr>
        <p:txBody>
          <a:bodyPr wrap="square" lIns="0" tIns="0" rIns="0" bIns="0" rtlCol="0">
            <a:spAutoFit/>
          </a:bodyPr>
          <a:lstStyle/>
          <a:p>
            <a:r>
              <a:rPr lang="en-US" sz="1200" dirty="0">
                <a:hlinkClick r:id="rId3"/>
              </a:rPr>
              <a:t>Deloitte - How much time and money can AI save government</a:t>
            </a:r>
            <a:endParaRPr lang="en-US" sz="1200" dirty="0"/>
          </a:p>
          <a:p>
            <a:r>
              <a:rPr lang="en-US" sz="1200" dirty="0" err="1">
                <a:hlinkClick r:id="rId4"/>
              </a:rPr>
              <a:t>Mckinsey</a:t>
            </a:r>
            <a:r>
              <a:rPr lang="en-US" sz="1200" dirty="0">
                <a:hlinkClick r:id="rId4"/>
              </a:rPr>
              <a:t> - Jobs of the Future</a:t>
            </a:r>
            <a:endParaRPr lang="en-US" sz="1200" dirty="0"/>
          </a:p>
          <a:p>
            <a:r>
              <a:rPr lang="en-US" sz="1200" dirty="0" err="1">
                <a:hlinkClick r:id="rId5"/>
              </a:rPr>
              <a:t>Nextgov</a:t>
            </a:r>
            <a:r>
              <a:rPr lang="en-US" sz="1200" dirty="0">
                <a:hlinkClick r:id="rId5"/>
              </a:rPr>
              <a:t> - Feds say Increasing workloads merit more </a:t>
            </a:r>
            <a:r>
              <a:rPr lang="en-US" sz="1200" dirty="0" err="1">
                <a:hlinkClick r:id="rId5"/>
              </a:rPr>
              <a:t>auotmation</a:t>
            </a:r>
            <a:endParaRPr lang="en-US" sz="1200" dirty="0"/>
          </a:p>
        </p:txBody>
      </p:sp>
    </p:spTree>
    <p:extLst>
      <p:ext uri="{BB962C8B-B14F-4D97-AF65-F5344CB8AC3E}">
        <p14:creationId xmlns:p14="http://schemas.microsoft.com/office/powerpoint/2010/main" val="2769133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42" presetClass="path" presetSubtype="0" decel="100000" fill="hold" grpId="1" nodeType="withEffect">
                                  <p:stCondLst>
                                    <p:cond delay="0"/>
                                  </p:stCondLst>
                                  <p:childTnLst>
                                    <p:animMotion origin="layout" path="M 0 2.96296E-6 L 0 0.03541 " pathEditMode="relative" rAng="0" ptsTypes="AA">
                                      <p:cBhvr>
                                        <p:cTn id="16" dur="700" spd="-100000" fill="hold"/>
                                        <p:tgtEl>
                                          <p:spTgt spid="6"/>
                                        </p:tgtEl>
                                        <p:attrNameLst>
                                          <p:attrName>ppt_x</p:attrName>
                                          <p:attrName>ppt_y</p:attrName>
                                        </p:attrNameLst>
                                      </p:cBhvr>
                                      <p:rCtr x="0" y="1759"/>
                                    </p:animMotion>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42" presetClass="path" presetSubtype="0" decel="100000" fill="hold" grpId="1" nodeType="withEffect">
                                  <p:stCondLst>
                                    <p:cond delay="0"/>
                                  </p:stCondLst>
                                  <p:childTnLst>
                                    <p:animMotion origin="layout" path="M 0 2.96296E-6 L 0 0.03541 " pathEditMode="relative" rAng="0" ptsTypes="AA">
                                      <p:cBhvr>
                                        <p:cTn id="21" dur="700" spd="-100000" fill="hold"/>
                                        <p:tgtEl>
                                          <p:spTgt spid="7"/>
                                        </p:tgtEl>
                                        <p:attrNameLst>
                                          <p:attrName>ppt_x</p:attrName>
                                          <p:attrName>ppt_y</p:attrName>
                                        </p:attrNameLst>
                                      </p:cBhvr>
                                      <p:rCtr x="0" y="1759"/>
                                    </p:animMotion>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42" presetClass="path" presetSubtype="0" decel="100000" fill="hold" grpId="1" nodeType="withEffect">
                                  <p:stCondLst>
                                    <p:cond delay="0"/>
                                  </p:stCondLst>
                                  <p:childTnLst>
                                    <p:animMotion origin="layout" path="M 0 2.96296E-6 L 0 0.03541 " pathEditMode="relative" rAng="0" ptsTypes="AA">
                                      <p:cBhvr>
                                        <p:cTn id="26" dur="700" spd="-100000" fill="hold"/>
                                        <p:tgtEl>
                                          <p:spTgt spid="2"/>
                                        </p:tgtEl>
                                        <p:attrNameLst>
                                          <p:attrName>ppt_x</p:attrName>
                                          <p:attrName>ppt_y</p:attrName>
                                        </p:attrNameLst>
                                      </p:cBhvr>
                                      <p:rCtr x="0" y="1759"/>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42" presetClass="path" presetSubtype="0" decel="100000" fill="hold" grpId="1" nodeType="withEffect">
                                  <p:stCondLst>
                                    <p:cond delay="0"/>
                                  </p:stCondLst>
                                  <p:childTnLst>
                                    <p:animMotion origin="layout" path="M 0 2.96296E-6 L 0 0.03541 " pathEditMode="relative" rAng="0" ptsTypes="AA">
                                      <p:cBhvr>
                                        <p:cTn id="31" dur="700" spd="-100000" fill="hold"/>
                                        <p:tgtEl>
                                          <p:spTgt spid="23"/>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42" presetClass="path" presetSubtype="0" decel="100000" fill="hold" grpId="1" nodeType="withEffect">
                                  <p:stCondLst>
                                    <p:cond delay="0"/>
                                  </p:stCondLst>
                                  <p:childTnLst>
                                    <p:animMotion origin="layout" path="M 0 2.96296E-6 L 0 0.03541 " pathEditMode="relative" rAng="0" ptsTypes="AA">
                                      <p:cBhvr>
                                        <p:cTn id="36" dur="700" spd="-100000" fill="hold"/>
                                        <p:tgtEl>
                                          <p:spTgt spid="28"/>
                                        </p:tgtEl>
                                        <p:attrNameLst>
                                          <p:attrName>ppt_x</p:attrName>
                                          <p:attrName>ppt_y</p:attrName>
                                        </p:attrNameLst>
                                      </p:cBhvr>
                                      <p:rCtr x="0" y="1759"/>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42" presetClass="path" presetSubtype="0" decel="100000" fill="hold" grpId="1" nodeType="withEffect">
                                  <p:stCondLst>
                                    <p:cond delay="0"/>
                                  </p:stCondLst>
                                  <p:childTnLst>
                                    <p:animMotion origin="layout" path="M 0 2.96296E-6 L 0 0.03541 " pathEditMode="relative" rAng="0" ptsTypes="AA">
                                      <p:cBhvr>
                                        <p:cTn id="43" dur="700" spd="-100000" fill="hold"/>
                                        <p:tgtEl>
                                          <p:spTgt spid="8"/>
                                        </p:tgtEl>
                                        <p:attrNameLst>
                                          <p:attrName>ppt_x</p:attrName>
                                          <p:attrName>ppt_y</p:attrName>
                                        </p:attrNameLst>
                                      </p:cBhvr>
                                      <p:rCtr x="0" y="1759"/>
                                    </p:animMotion>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42" presetClass="path" presetSubtype="0" decel="100000" fill="hold" grpId="1" nodeType="withEffect">
                                  <p:stCondLst>
                                    <p:cond delay="0"/>
                                  </p:stCondLst>
                                  <p:childTnLst>
                                    <p:animMotion origin="layout" path="M 0 2.96296E-6 L 0 0.03541 " pathEditMode="relative" rAng="0" ptsTypes="AA">
                                      <p:cBhvr>
                                        <p:cTn id="48" dur="700" spd="-100000" fill="hold"/>
                                        <p:tgtEl>
                                          <p:spTgt spid="29"/>
                                        </p:tgtEl>
                                        <p:attrNameLst>
                                          <p:attrName>ppt_x</p:attrName>
                                          <p:attrName>ppt_y</p:attrName>
                                        </p:attrNameLst>
                                      </p:cBhvr>
                                      <p:rCtr x="0" y="1759"/>
                                    </p:animMotion>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42" presetClass="path" presetSubtype="0" decel="100000" fill="hold" grpId="1" nodeType="withEffect">
                                  <p:stCondLst>
                                    <p:cond delay="0"/>
                                  </p:stCondLst>
                                  <p:childTnLst>
                                    <p:animMotion origin="layout" path="M 0 2.96296E-6 L 0 0.03541 " pathEditMode="relative" rAng="0" ptsTypes="AA">
                                      <p:cBhvr>
                                        <p:cTn id="53" dur="700" spd="-100000" fill="hold"/>
                                        <p:tgtEl>
                                          <p:spTgt spid="24"/>
                                        </p:tgtEl>
                                        <p:attrNameLst>
                                          <p:attrName>ppt_x</p:attrName>
                                          <p:attrName>ppt_y</p:attrName>
                                        </p:attrNameLst>
                                      </p:cBhvr>
                                      <p:rCtr x="0" y="1759"/>
                                    </p:animMotion>
                                  </p:childTnLst>
                                </p:cTn>
                              </p:par>
                              <p:par>
                                <p:cTn id="54" presetID="10" presetClass="entr" presetSubtype="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par>
                                <p:cTn id="57" presetID="42" presetClass="path" presetSubtype="0" decel="100000" fill="hold" grpId="1" nodeType="withEffect">
                                  <p:stCondLst>
                                    <p:cond delay="0"/>
                                  </p:stCondLst>
                                  <p:childTnLst>
                                    <p:animMotion origin="layout" path="M 0 2.96296E-6 L 0 0.03541 " pathEditMode="relative" rAng="0" ptsTypes="AA">
                                      <p:cBhvr>
                                        <p:cTn id="58" dur="700" spd="-100000" fill="hold"/>
                                        <p:tgtEl>
                                          <p:spTgt spid="9"/>
                                        </p:tgtEl>
                                        <p:attrNameLst>
                                          <p:attrName>ppt_x</p:attrName>
                                          <p:attrName>ppt_y</p:attrName>
                                        </p:attrNameLst>
                                      </p:cBhvr>
                                      <p:rCtr x="0" y="1759"/>
                                    </p:animMotion>
                                  </p:childTnLst>
                                </p:cTn>
                              </p:par>
                              <p:par>
                                <p:cTn id="59" presetID="10" presetClass="entr" presetSubtype="0"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par>
                                <p:cTn id="62" presetID="42" presetClass="path" presetSubtype="0" decel="100000" fill="hold" grpId="1" nodeType="withEffect">
                                  <p:stCondLst>
                                    <p:cond delay="0"/>
                                  </p:stCondLst>
                                  <p:childTnLst>
                                    <p:animMotion origin="layout" path="M 0 2.96296E-6 L 0 0.03541 " pathEditMode="relative" rAng="0" ptsTypes="AA">
                                      <p:cBhvr>
                                        <p:cTn id="63" dur="700" spd="-100000" fill="hold"/>
                                        <p:tgtEl>
                                          <p:spTgt spid="3"/>
                                        </p:tgtEl>
                                        <p:attrNameLst>
                                          <p:attrName>ppt_x</p:attrName>
                                          <p:attrName>ppt_y</p:attrName>
                                        </p:attrNameLst>
                                      </p:cBhvr>
                                      <p:rCtr x="0" y="1759"/>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par>
                                <p:cTn id="69" presetID="42" presetClass="path" presetSubtype="0" decel="100000" fill="hold" grpId="1" nodeType="withEffect">
                                  <p:stCondLst>
                                    <p:cond delay="0"/>
                                  </p:stCondLst>
                                  <p:childTnLst>
                                    <p:animMotion origin="layout" path="M 0 2.96296E-6 L 0 0.03541 " pathEditMode="relative" rAng="0" ptsTypes="AA">
                                      <p:cBhvr>
                                        <p:cTn id="70" dur="700" spd="-100000" fill="hold"/>
                                        <p:tgtEl>
                                          <p:spTgt spid="10"/>
                                        </p:tgtEl>
                                        <p:attrNameLst>
                                          <p:attrName>ppt_x</p:attrName>
                                          <p:attrName>ppt_y</p:attrName>
                                        </p:attrNameLst>
                                      </p:cBhvr>
                                      <p:rCtr x="0" y="1759"/>
                                    </p:animMotion>
                                  </p:childTnLst>
                                </p:cTn>
                              </p:par>
                              <p:par>
                                <p:cTn id="71" presetID="10"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42" presetClass="path" presetSubtype="0" decel="100000" fill="hold" grpId="1" nodeType="withEffect">
                                  <p:stCondLst>
                                    <p:cond delay="0"/>
                                  </p:stCondLst>
                                  <p:childTnLst>
                                    <p:animMotion origin="layout" path="M 0 2.96296E-6 L 0 0.03541 " pathEditMode="relative" rAng="0" ptsTypes="AA">
                                      <p:cBhvr>
                                        <p:cTn id="75" dur="700" spd="-100000" fill="hold"/>
                                        <p:tgtEl>
                                          <p:spTgt spid="25"/>
                                        </p:tgtEl>
                                        <p:attrNameLst>
                                          <p:attrName>ppt_x</p:attrName>
                                          <p:attrName>ppt_y</p:attrName>
                                        </p:attrNameLst>
                                      </p:cBhvr>
                                      <p:rCtr x="0" y="1759"/>
                                    </p:animMotion>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42" presetClass="path" presetSubtype="0" decel="100000" fill="hold" grpId="1" nodeType="withEffect">
                                  <p:stCondLst>
                                    <p:cond delay="0"/>
                                  </p:stCondLst>
                                  <p:childTnLst>
                                    <p:animMotion origin="layout" path="M 0 2.96296E-6 L 0 0.03541 " pathEditMode="relative" rAng="0" ptsTypes="AA">
                                      <p:cBhvr>
                                        <p:cTn id="80" dur="700" spd="-100000" fill="hold"/>
                                        <p:tgtEl>
                                          <p:spTgt spid="30"/>
                                        </p:tgtEl>
                                        <p:attrNameLst>
                                          <p:attrName>ppt_x</p:attrName>
                                          <p:attrName>ppt_y</p:attrName>
                                        </p:attrNameLst>
                                      </p:cBhvr>
                                      <p:rCtr x="0" y="1759"/>
                                    </p:animMotion>
                                  </p:childTnLst>
                                </p:cTn>
                              </p:par>
                              <p:par>
                                <p:cTn id="81" presetID="10" presetClass="entr" presetSubtype="0"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fade">
                                      <p:cBhvr>
                                        <p:cTn id="83" dur="500"/>
                                        <p:tgtEl>
                                          <p:spTgt spid="11"/>
                                        </p:tgtEl>
                                      </p:cBhvr>
                                    </p:animEffect>
                                  </p:childTnLst>
                                </p:cTn>
                              </p:par>
                              <p:par>
                                <p:cTn id="84" presetID="42" presetClass="path" presetSubtype="0" decel="100000" fill="hold" grpId="1" nodeType="withEffect">
                                  <p:stCondLst>
                                    <p:cond delay="0"/>
                                  </p:stCondLst>
                                  <p:childTnLst>
                                    <p:animMotion origin="layout" path="M 0 2.96296E-6 L 0 0.03541 " pathEditMode="relative" rAng="0" ptsTypes="AA">
                                      <p:cBhvr>
                                        <p:cTn id="85" dur="700" spd="-100000" fill="hold"/>
                                        <p:tgtEl>
                                          <p:spTgt spid="11"/>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fade">
                                      <p:cBhvr>
                                        <p:cTn id="88" dur="500"/>
                                        <p:tgtEl>
                                          <p:spTgt spid="5"/>
                                        </p:tgtEl>
                                      </p:cBhvr>
                                    </p:animEffect>
                                  </p:childTnLst>
                                </p:cTn>
                              </p:par>
                              <p:par>
                                <p:cTn id="89" presetID="42" presetClass="path" presetSubtype="0" decel="100000" fill="hold" grpId="1" nodeType="withEffect">
                                  <p:stCondLst>
                                    <p:cond delay="0"/>
                                  </p:stCondLst>
                                  <p:childTnLst>
                                    <p:animMotion origin="layout" path="M 0 2.96296E-6 L 0 0.03541 " pathEditMode="relative" rAng="0" ptsTypes="AA">
                                      <p:cBhvr>
                                        <p:cTn id="90"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animBg="1"/>
      <p:bldP spid="2" grpId="1" animBg="1"/>
      <p:bldP spid="5" grpId="0" animBg="1"/>
      <p:bldP spid="5" grpId="1" animBg="1"/>
      <p:bldP spid="7" grpId="0"/>
      <p:bldP spid="7" grpId="1"/>
      <p:bldP spid="11" grpId="0"/>
      <p:bldP spid="11" grpId="1"/>
      <p:bldP spid="3" grpId="0" animBg="1"/>
      <p:bldP spid="3" grpId="1" animBg="1"/>
      <p:bldP spid="9" grpId="0"/>
      <p:bldP spid="9" grpId="1"/>
      <p:bldP spid="23" grpId="0" animBg="1"/>
      <p:bldP spid="23" grpId="1" animBg="1"/>
      <p:bldP spid="24" grpId="0" animBg="1"/>
      <p:bldP spid="24" grpId="1" animBg="1"/>
      <p:bldP spid="25" grpId="0" animBg="1"/>
      <p:bldP spid="25" grpId="1" animBg="1"/>
      <p:bldP spid="28" grpId="0" animBg="1"/>
      <p:bldP spid="28" grpId="1" animBg="1"/>
      <p:bldP spid="29" grpId="0" animBg="1"/>
      <p:bldP spid="29" grpId="1" animBg="1"/>
      <p:bldP spid="30" grpId="0" animBg="1"/>
      <p:bldP spid="30" grpId="1" animBg="1"/>
      <p:bldP spid="6" grpId="0"/>
      <p:bldP spid="6" grpId="1"/>
      <p:bldP spid="10" grpId="0"/>
      <p:bldP spid="10" grpId="1"/>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F7EAF-8011-AF49-8993-AF0D34AE79DA}"/>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E51EA480-CA97-259F-21E9-5A00641B150E}"/>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94937EB5-F88B-E028-3EF7-D62700E13A54}"/>
              </a:ext>
              <a:ext uri="{C183D7F6-B498-43B3-948B-1728B52AA6E4}">
                <adec:decorative xmlns:adec="http://schemas.microsoft.com/office/drawing/2017/decorative" val="0"/>
              </a:ext>
            </a:extLst>
          </p:cNvPr>
          <p:cNvSpPr txBox="1">
            <a:spLocks/>
          </p:cNvSpPr>
          <p:nvPr/>
        </p:nvSpPr>
        <p:spPr>
          <a:xfrm>
            <a:off x="4050577" y="2845771"/>
            <a:ext cx="4090864" cy="256993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Part 3</a:t>
            </a:r>
          </a:p>
          <a:p>
            <a:pPr defTabSz="2899785">
              <a:spcBef>
                <a:spcPts val="1205"/>
              </a:spcBef>
              <a:buSzPct val="90000"/>
              <a:defRPr/>
            </a:pPr>
            <a:r>
              <a:rPr lang="en-US" sz="4400" b="1" dirty="0">
                <a:gradFill>
                  <a:gsLst>
                    <a:gs pos="16514">
                      <a:srgbClr val="291817"/>
                    </a:gs>
                    <a:gs pos="34862">
                      <a:srgbClr val="291817"/>
                    </a:gs>
                  </a:gsLst>
                  <a:lin ang="5400000" scaled="1"/>
                </a:gradFill>
              </a:rPr>
              <a:t>Semantic Kernel</a:t>
            </a:r>
            <a:br>
              <a:rPr lang="en-US" sz="4400" b="1" dirty="0">
                <a:gradFill>
                  <a:gsLst>
                    <a:gs pos="16514">
                      <a:srgbClr val="291817"/>
                    </a:gs>
                    <a:gs pos="34862">
                      <a:srgbClr val="291817"/>
                    </a:gs>
                  </a:gsLst>
                  <a:lin ang="5400000" scaled="1"/>
                </a:gradFill>
              </a:rPr>
            </a:br>
            <a:r>
              <a:rPr lang="en-US" sz="2800" b="1" dirty="0">
                <a:gradFill>
                  <a:gsLst>
                    <a:gs pos="16514">
                      <a:srgbClr val="291817"/>
                    </a:gs>
                    <a:gs pos="34862">
                      <a:srgbClr val="291817"/>
                    </a:gs>
                  </a:gsLst>
                  <a:lin ang="5400000" scaled="1"/>
                </a:gradFill>
              </a:rPr>
              <a:t>Your .NET Toolkit for AI</a:t>
            </a:r>
          </a:p>
        </p:txBody>
      </p:sp>
    </p:spTree>
    <p:extLst>
      <p:ext uri="{BB962C8B-B14F-4D97-AF65-F5344CB8AC3E}">
        <p14:creationId xmlns:p14="http://schemas.microsoft.com/office/powerpoint/2010/main" val="2824797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7DA74-F70F-2A97-472F-94F79800814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2328C0B-FD25-5622-3E33-7350C687DFC9}"/>
              </a:ext>
            </a:extLst>
          </p:cNvPr>
          <p:cNvSpPr/>
          <p:nvPr/>
        </p:nvSpPr>
        <p:spPr bwMode="auto">
          <a:xfrm>
            <a:off x="7003228" y="1473798"/>
            <a:ext cx="4303045" cy="44859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000" dirty="0">
                <a:solidFill>
                  <a:srgbClr val="FFFFFF"/>
                </a:solidFill>
                <a:ea typeface="Segoe UI" pitchFamily="34" charset="0"/>
                <a:cs typeface="Segoe UI" pitchFamily="34" charset="0"/>
              </a:rPr>
              <a:t>Azure</a:t>
            </a:r>
          </a:p>
        </p:txBody>
      </p:sp>
      <p:sp>
        <p:nvSpPr>
          <p:cNvPr id="4" name="Title 1">
            <a:extLst>
              <a:ext uri="{FF2B5EF4-FFF2-40B4-BE49-F238E27FC236}">
                <a16:creationId xmlns:a16="http://schemas.microsoft.com/office/drawing/2014/main" id="{21A6CD1D-2E10-B72B-4DAD-9879FFAC5F9B}"/>
              </a:ext>
            </a:extLst>
          </p:cNvPr>
          <p:cNvSpPr txBox="1">
            <a:spLocks/>
          </p:cNvSpPr>
          <p:nvPr/>
        </p:nvSpPr>
        <p:spPr>
          <a:xfrm>
            <a:off x="587375" y="411573"/>
            <a:ext cx="11017250"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fontAlgn="base">
              <a:spcAft>
                <a:spcPts val="1200"/>
              </a:spcAft>
              <a:defRPr/>
            </a:pPr>
            <a:r>
              <a:rPr lang="en-CA" sz="4400" b="1" dirty="0">
                <a:gradFill>
                  <a:gsLst>
                    <a:gs pos="88073">
                      <a:srgbClr val="000000"/>
                    </a:gs>
                    <a:gs pos="68807">
                      <a:srgbClr val="000000"/>
                    </a:gs>
                  </a:gsLst>
                  <a:lin ang="5400000" scaled="1"/>
                </a:gradFill>
                <a:latin typeface="Segoe UI Variable Display Semibold" pitchFamily="2" charset="0"/>
              </a:rPr>
              <a:t>What is Semantic Kernel?</a:t>
            </a:r>
          </a:p>
        </p:txBody>
      </p:sp>
      <p:sp>
        <p:nvSpPr>
          <p:cNvPr id="12" name="Rectangle: Rounded Corners 11">
            <a:extLst>
              <a:ext uri="{FF2B5EF4-FFF2-40B4-BE49-F238E27FC236}">
                <a16:creationId xmlns:a16="http://schemas.microsoft.com/office/drawing/2014/main" id="{0590B26E-79FD-5BAF-3AF5-2B75EA666A33}"/>
              </a:ext>
            </a:extLst>
          </p:cNvPr>
          <p:cNvSpPr/>
          <p:nvPr/>
        </p:nvSpPr>
        <p:spPr bwMode="auto">
          <a:xfrm>
            <a:off x="677732" y="1710466"/>
            <a:ext cx="3324113" cy="11295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rgbClr val="FFFFFF"/>
                </a:solidFill>
                <a:ea typeface="Segoe UI" pitchFamily="34" charset="0"/>
                <a:cs typeface="Segoe UI" pitchFamily="34" charset="0"/>
              </a:rPr>
              <a:t>Your App/IDE</a:t>
            </a:r>
            <a:br>
              <a:rPr lang="en-US" sz="2000" dirty="0">
                <a:solidFill>
                  <a:srgbClr val="FFFFFF"/>
                </a:solidFill>
                <a:ea typeface="Segoe UI" pitchFamily="34" charset="0"/>
                <a:cs typeface="Segoe UI" pitchFamily="34" charset="0"/>
              </a:rPr>
            </a:br>
            <a:endParaRPr lang="en-US" sz="2000" dirty="0">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44A00F32-BAC1-C1DB-B79C-090FE0510B3B}"/>
              </a:ext>
            </a:extLst>
          </p:cNvPr>
          <p:cNvSpPr/>
          <p:nvPr/>
        </p:nvSpPr>
        <p:spPr bwMode="auto">
          <a:xfrm>
            <a:off x="677731" y="4132730"/>
            <a:ext cx="3324113" cy="1129553"/>
          </a:xfrm>
          <a:prstGeom prst="roundRect">
            <a:avLst/>
          </a:prstGeom>
          <a:ln>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rgbClr val="FFFFFF"/>
                </a:solidFill>
                <a:ea typeface="Segoe UI" pitchFamily="34" charset="0"/>
                <a:cs typeface="Segoe UI" pitchFamily="34" charset="0"/>
              </a:rPr>
              <a:t>Semantic Kernel</a:t>
            </a:r>
            <a:br>
              <a:rPr lang="en-US" sz="2800" b="1" dirty="0">
                <a:solidFill>
                  <a:srgbClr val="FFFFFF"/>
                </a:solidFill>
                <a:ea typeface="Segoe UI" pitchFamily="34" charset="0"/>
                <a:cs typeface="Segoe UI" pitchFamily="34" charset="0"/>
              </a:rPr>
            </a:b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775FDEDF-6E6C-F20C-5913-06D97100FCA0}"/>
              </a:ext>
            </a:extLst>
          </p:cNvPr>
          <p:cNvSpPr/>
          <p:nvPr/>
        </p:nvSpPr>
        <p:spPr bwMode="auto">
          <a:xfrm>
            <a:off x="7356440" y="4132729"/>
            <a:ext cx="3324113" cy="11295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rgbClr val="FFFFFF"/>
                </a:solidFill>
                <a:ea typeface="Segoe UI" pitchFamily="34" charset="0"/>
                <a:cs typeface="Segoe UI" pitchFamily="34" charset="0"/>
              </a:rPr>
              <a:t>Deployed LLM</a:t>
            </a:r>
            <a:endParaRPr lang="en-US" sz="2000" dirty="0">
              <a:solidFill>
                <a:srgbClr val="FFFFFF"/>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AEF8FA99-8BC9-7B33-EBA8-B2F26AEFF6A3}"/>
              </a:ext>
            </a:extLst>
          </p:cNvPr>
          <p:cNvSpPr txBox="1"/>
          <p:nvPr/>
        </p:nvSpPr>
        <p:spPr>
          <a:xfrm>
            <a:off x="4271683" y="4782382"/>
            <a:ext cx="2872292" cy="276999"/>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Display Semibold"/>
              <a:ea typeface="+mn-ea"/>
              <a:cs typeface="+mn-cs"/>
            </a:endParaRPr>
          </a:p>
        </p:txBody>
      </p:sp>
      <p:cxnSp>
        <p:nvCxnSpPr>
          <p:cNvPr id="33" name="Straight Arrow Connector 32">
            <a:extLst>
              <a:ext uri="{FF2B5EF4-FFF2-40B4-BE49-F238E27FC236}">
                <a16:creationId xmlns:a16="http://schemas.microsoft.com/office/drawing/2014/main" id="{724ACBC3-6910-FDC8-47EE-0B72C7DCCC45}"/>
              </a:ext>
            </a:extLst>
          </p:cNvPr>
          <p:cNvCxnSpPr>
            <a:stCxn id="13" idx="0"/>
            <a:endCxn id="12" idx="2"/>
          </p:cNvCxnSpPr>
          <p:nvPr/>
        </p:nvCxnSpPr>
        <p:spPr>
          <a:xfrm flipV="1">
            <a:off x="2339788" y="2840019"/>
            <a:ext cx="1" cy="1292711"/>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3473AA0C-0269-D1B3-0004-FA686ADA4408}"/>
              </a:ext>
            </a:extLst>
          </p:cNvPr>
          <p:cNvCxnSpPr>
            <a:cxnSpLocks/>
            <a:stCxn id="13" idx="3"/>
            <a:endCxn id="14" idx="1"/>
          </p:cNvCxnSpPr>
          <p:nvPr/>
        </p:nvCxnSpPr>
        <p:spPr>
          <a:xfrm flipV="1">
            <a:off x="4001844" y="4697506"/>
            <a:ext cx="3354596" cy="1"/>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72899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7BC28-EAD2-9035-D1A8-0B57D7A6773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8B1C60D-E3A5-34E9-44DF-18CDD3ACC393}"/>
              </a:ext>
            </a:extLst>
          </p:cNvPr>
          <p:cNvSpPr txBox="1">
            <a:spLocks/>
          </p:cNvSpPr>
          <p:nvPr/>
        </p:nvSpPr>
        <p:spPr>
          <a:xfrm>
            <a:off x="587375" y="268698"/>
            <a:ext cx="11017250"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fontAlgn="base">
              <a:spcAft>
                <a:spcPts val="1200"/>
              </a:spcAft>
              <a:defRPr/>
            </a:pPr>
            <a:r>
              <a:rPr lang="en-CA" sz="4400" b="1" dirty="0">
                <a:gradFill>
                  <a:gsLst>
                    <a:gs pos="88073">
                      <a:srgbClr val="000000"/>
                    </a:gs>
                    <a:gs pos="68807">
                      <a:srgbClr val="000000"/>
                    </a:gs>
                  </a:gsLst>
                  <a:lin ang="5400000" scaled="1"/>
                </a:gradFill>
                <a:latin typeface="Segoe UI Variable Display Semibold" pitchFamily="2" charset="0"/>
              </a:rPr>
              <a:t>What is Semantic Kernel?</a:t>
            </a:r>
          </a:p>
        </p:txBody>
      </p:sp>
      <p:pic>
        <p:nvPicPr>
          <p:cNvPr id="2050" name="Picture 2">
            <a:extLst>
              <a:ext uri="{FF2B5EF4-FFF2-40B4-BE49-F238E27FC236}">
                <a16:creationId xmlns:a16="http://schemas.microsoft.com/office/drawing/2014/main" id="{931D64A9-2362-7DE0-FEF3-55F178AF5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3281"/>
            <a:ext cx="12192000" cy="574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771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EF321-1EDD-BC48-AD19-87D1493BE9C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6994D72-CB84-F4BD-5B89-2CE543C87132}"/>
              </a:ext>
            </a:extLst>
          </p:cNvPr>
          <p:cNvSpPr txBox="1">
            <a:spLocks noGrp="1"/>
          </p:cNvSpPr>
          <p:nvPr>
            <p:ph type="title" idx="4294967295"/>
          </p:nvPr>
        </p:nvSpPr>
        <p:spPr>
          <a:xfrm>
            <a:off x="587375" y="53486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1200"/>
              </a:spcAft>
              <a:buClrTx/>
              <a:buSzTx/>
              <a:buFontTx/>
              <a:buNone/>
              <a:tabLst/>
              <a:defRPr/>
            </a:pPr>
            <a:r>
              <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rPr>
              <a:t>Core Concepts</a:t>
            </a:r>
          </a:p>
        </p:txBody>
      </p:sp>
      <p:sp>
        <p:nvSpPr>
          <p:cNvPr id="2" name="Rectangle: Rounded Corners 1">
            <a:extLst>
              <a:ext uri="{FF2B5EF4-FFF2-40B4-BE49-F238E27FC236}">
                <a16:creationId xmlns:a16="http://schemas.microsoft.com/office/drawing/2014/main" id="{A1DB8BB5-AC42-7A34-E5E6-07AF99C4C2F4}"/>
              </a:ext>
              <a:ext uri="{C183D7F6-B498-43B3-948B-1728B52AA6E4}">
                <adec:decorative xmlns:adec="http://schemas.microsoft.com/office/drawing/2017/decorative" val="0"/>
              </a:ext>
            </a:extLst>
          </p:cNvPr>
          <p:cNvSpPr/>
          <p:nvPr/>
        </p:nvSpPr>
        <p:spPr bwMode="auto">
          <a:xfrm>
            <a:off x="6509463" y="1593464"/>
            <a:ext cx="3366057" cy="437632"/>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Skills (Functions)</a:t>
            </a:r>
          </a:p>
        </p:txBody>
      </p:sp>
      <p:sp>
        <p:nvSpPr>
          <p:cNvPr id="11" name="Rounded Rectangle 64">
            <a:extLst>
              <a:ext uri="{FF2B5EF4-FFF2-40B4-BE49-F238E27FC236}">
                <a16:creationId xmlns:a16="http://schemas.microsoft.com/office/drawing/2014/main" id="{27109DA9-1938-73E9-C983-17D1A06014FF}"/>
              </a:ext>
              <a:ext uri="{C183D7F6-B498-43B3-948B-1728B52AA6E4}">
                <adec:decorative xmlns:adec="http://schemas.microsoft.com/office/drawing/2017/decorative" val="0"/>
              </a:ext>
            </a:extLst>
          </p:cNvPr>
          <p:cNvSpPr>
            <a:spLocks/>
          </p:cNvSpPr>
          <p:nvPr/>
        </p:nvSpPr>
        <p:spPr bwMode="auto">
          <a:xfrm>
            <a:off x="6377605" y="1801520"/>
            <a:ext cx="4455345" cy="1627480"/>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Reusable units of AI or native logic</a:t>
            </a:r>
          </a:p>
          <a:p>
            <a:pPr marL="285750" indent="-285750" defTabSz="721425">
              <a:spcBef>
                <a:spcPts val="400"/>
              </a:spcBef>
              <a:buFontTx/>
              <a:buChar char="-"/>
            </a:pPr>
            <a:r>
              <a:rPr lang="en-US" sz="1800" b="1" dirty="0">
                <a:solidFill>
                  <a:srgbClr val="000000"/>
                </a:solidFill>
                <a:latin typeface="Segoe Sans Display Semibold"/>
                <a:cs typeface="Segoe Sans Display Semibold" pitchFamily="2" charset="0"/>
              </a:rPr>
              <a:t>Semantic Functions: Natural language prompts</a:t>
            </a:r>
          </a:p>
          <a:p>
            <a:pPr marL="285750" indent="-285750" defTabSz="721425">
              <a:spcBef>
                <a:spcPts val="400"/>
              </a:spcBef>
              <a:buFontTx/>
              <a:buChar char="-"/>
            </a:pPr>
            <a:r>
              <a:rPr lang="en-US" sz="1800" b="1" dirty="0">
                <a:solidFill>
                  <a:srgbClr val="000000"/>
                </a:solidFill>
                <a:latin typeface="Segoe Sans Display Semibold"/>
                <a:cs typeface="Segoe Sans Display Semibold" pitchFamily="2" charset="0"/>
              </a:rPr>
              <a:t>Native Functions: Traditional Code</a:t>
            </a:r>
          </a:p>
        </p:txBody>
      </p:sp>
      <p:sp>
        <p:nvSpPr>
          <p:cNvPr id="15" name="!!Rectangle: Rounded Corners 25">
            <a:extLst>
              <a:ext uri="{FF2B5EF4-FFF2-40B4-BE49-F238E27FC236}">
                <a16:creationId xmlns:a16="http://schemas.microsoft.com/office/drawing/2014/main" id="{49CA8096-7B3E-AA61-CDEE-8ABFBCAC6CCF}"/>
              </a:ext>
              <a:ext uri="{C183D7F6-B498-43B3-948B-1728B52AA6E4}">
                <adec:decorative xmlns:adec="http://schemas.microsoft.com/office/drawing/2017/decorative" val="0"/>
              </a:ext>
            </a:extLst>
          </p:cNvPr>
          <p:cNvSpPr/>
          <p:nvPr/>
        </p:nvSpPr>
        <p:spPr bwMode="auto">
          <a:xfrm>
            <a:off x="1411243" y="1606732"/>
            <a:ext cx="3366056" cy="437632"/>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2000" b="1" dirty="0">
                <a:ln w="3175">
                  <a:noFill/>
                </a:ln>
                <a:gradFill>
                  <a:gsLst>
                    <a:gs pos="53147">
                      <a:srgbClr val="FFFFFF"/>
                    </a:gs>
                    <a:gs pos="28000">
                      <a:srgbClr val="FFFFFF"/>
                    </a:gs>
                  </a:gsLst>
                  <a:path path="circle">
                    <a:fillToRect l="100000" b="100000"/>
                  </a:path>
                </a:gradFill>
                <a:latin typeface="Segoe UI Semibold"/>
                <a:cs typeface="Segoe UI" pitchFamily="34" charset="0"/>
              </a:rPr>
              <a:t>Kernel</a:t>
            </a:r>
            <a:endPar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6" name="Rounded Rectangle 64">
            <a:extLst>
              <a:ext uri="{FF2B5EF4-FFF2-40B4-BE49-F238E27FC236}">
                <a16:creationId xmlns:a16="http://schemas.microsoft.com/office/drawing/2014/main" id="{5F1DE2F8-8C21-B536-0969-09C688037D42}"/>
              </a:ext>
              <a:ext uri="{C183D7F6-B498-43B3-948B-1728B52AA6E4}">
                <adec:decorative xmlns:adec="http://schemas.microsoft.com/office/drawing/2017/decorative" val="0"/>
              </a:ext>
            </a:extLst>
          </p:cNvPr>
          <p:cNvSpPr>
            <a:spLocks/>
          </p:cNvSpPr>
          <p:nvPr/>
        </p:nvSpPr>
        <p:spPr bwMode="auto">
          <a:xfrm>
            <a:off x="1279384" y="1802438"/>
            <a:ext cx="4455345" cy="1740309"/>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The central object in Semantic Kernel, managing connections and function execution</a:t>
            </a:r>
          </a:p>
        </p:txBody>
      </p:sp>
      <p:sp>
        <p:nvSpPr>
          <p:cNvPr id="17" name="!!Rectangle: Rounded Corners 26">
            <a:extLst>
              <a:ext uri="{FF2B5EF4-FFF2-40B4-BE49-F238E27FC236}">
                <a16:creationId xmlns:a16="http://schemas.microsoft.com/office/drawing/2014/main" id="{F3CB7E25-903E-0339-3CEE-078D6004A0F0}"/>
              </a:ext>
              <a:ext uri="{C183D7F6-B498-43B3-948B-1728B52AA6E4}">
                <adec:decorative xmlns:adec="http://schemas.microsoft.com/office/drawing/2017/decorative" val="0"/>
              </a:ext>
            </a:extLst>
          </p:cNvPr>
          <p:cNvSpPr/>
          <p:nvPr/>
        </p:nvSpPr>
        <p:spPr bwMode="auto">
          <a:xfrm>
            <a:off x="6509464" y="4014196"/>
            <a:ext cx="3366056" cy="437632"/>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Planners (Not Mentioned)</a:t>
            </a:r>
          </a:p>
        </p:txBody>
      </p:sp>
      <p:sp>
        <p:nvSpPr>
          <p:cNvPr id="21" name="Rounded Rectangle 64">
            <a:extLst>
              <a:ext uri="{FF2B5EF4-FFF2-40B4-BE49-F238E27FC236}">
                <a16:creationId xmlns:a16="http://schemas.microsoft.com/office/drawing/2014/main" id="{3995A5C9-7D96-E892-615F-70DC137E91BA}"/>
              </a:ext>
              <a:ext uri="{C183D7F6-B498-43B3-948B-1728B52AA6E4}">
                <adec:decorative xmlns:adec="http://schemas.microsoft.com/office/drawing/2017/decorative" val="0"/>
              </a:ext>
            </a:extLst>
          </p:cNvPr>
          <p:cNvSpPr>
            <a:spLocks/>
          </p:cNvSpPr>
          <p:nvPr/>
        </p:nvSpPr>
        <p:spPr bwMode="auto">
          <a:xfrm>
            <a:off x="6377605" y="4233011"/>
            <a:ext cx="4455345" cy="1471586"/>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Intelligent components that create sequences of functions to achieve complex goals</a:t>
            </a:r>
          </a:p>
        </p:txBody>
      </p:sp>
      <p:sp>
        <p:nvSpPr>
          <p:cNvPr id="22" name="Rectangle: Rounded Corners 21">
            <a:extLst>
              <a:ext uri="{FF2B5EF4-FFF2-40B4-BE49-F238E27FC236}">
                <a16:creationId xmlns:a16="http://schemas.microsoft.com/office/drawing/2014/main" id="{45913A85-998E-0989-5432-39DAD098DA6E}"/>
              </a:ext>
              <a:ext uri="{C183D7F6-B498-43B3-948B-1728B52AA6E4}">
                <adec:decorative xmlns:adec="http://schemas.microsoft.com/office/drawing/2017/decorative" val="0"/>
              </a:ext>
            </a:extLst>
          </p:cNvPr>
          <p:cNvSpPr/>
          <p:nvPr/>
        </p:nvSpPr>
        <p:spPr bwMode="auto">
          <a:xfrm>
            <a:off x="1411242" y="4097047"/>
            <a:ext cx="3366057" cy="437632"/>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2000" b="1" dirty="0">
                <a:ln w="3175">
                  <a:noFill/>
                </a:ln>
                <a:gradFill>
                  <a:gsLst>
                    <a:gs pos="53147">
                      <a:srgbClr val="FFFFFF"/>
                    </a:gs>
                    <a:gs pos="28000">
                      <a:srgbClr val="FFFFFF"/>
                    </a:gs>
                  </a:gsLst>
                  <a:path path="circle">
                    <a:fillToRect l="100000" b="100000"/>
                  </a:path>
                </a:gradFill>
                <a:latin typeface="Segoe UI Semibold"/>
                <a:cs typeface="Segoe UI" pitchFamily="34" charset="0"/>
              </a:rPr>
              <a:t>Connectors</a:t>
            </a:r>
            <a:endPar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3" name="Rounded Rectangle 64">
            <a:extLst>
              <a:ext uri="{FF2B5EF4-FFF2-40B4-BE49-F238E27FC236}">
                <a16:creationId xmlns:a16="http://schemas.microsoft.com/office/drawing/2014/main" id="{E7A98FE6-4E16-B19B-4F9E-E04EB3296929}"/>
              </a:ext>
              <a:ext uri="{C183D7F6-B498-43B3-948B-1728B52AA6E4}">
                <adec:decorative xmlns:adec="http://schemas.microsoft.com/office/drawing/2017/decorative" val="0"/>
              </a:ext>
            </a:extLst>
          </p:cNvPr>
          <p:cNvSpPr>
            <a:spLocks/>
          </p:cNvSpPr>
          <p:nvPr/>
        </p:nvSpPr>
        <p:spPr bwMode="auto">
          <a:xfrm>
            <a:off x="1279384" y="4305104"/>
            <a:ext cx="4455345" cy="1471586"/>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Bridges to various AI Services</a:t>
            </a:r>
            <a:br>
              <a:rPr lang="en-US" sz="1800" b="1" dirty="0">
                <a:solidFill>
                  <a:srgbClr val="000000"/>
                </a:solidFill>
                <a:latin typeface="Segoe Sans Display Semibold"/>
                <a:cs typeface="Segoe Sans Display Semibold" pitchFamily="2" charset="0"/>
              </a:rPr>
            </a:br>
            <a:r>
              <a:rPr lang="en-US" sz="1800" b="1" dirty="0">
                <a:solidFill>
                  <a:srgbClr val="000000"/>
                </a:solidFill>
                <a:latin typeface="Segoe Sans Display Semibold"/>
                <a:cs typeface="Segoe Sans Display Semibold" pitchFamily="2" charset="0"/>
              </a:rPr>
              <a:t>(Azure OpenAI, Hugging Face, </a:t>
            </a:r>
            <a:r>
              <a:rPr lang="en-US" sz="1800" b="1" dirty="0" err="1">
                <a:solidFill>
                  <a:srgbClr val="000000"/>
                </a:solidFill>
                <a:latin typeface="Segoe Sans Display Semibold"/>
                <a:cs typeface="Segoe Sans Display Semibold" pitchFamily="2" charset="0"/>
              </a:rPr>
              <a:t>etc</a:t>
            </a:r>
            <a:r>
              <a:rPr lang="en-US" sz="1800" b="1" dirty="0">
                <a:solidFill>
                  <a:srgbClr val="000000"/>
                </a:solidFill>
                <a:latin typeface="Segoe Sans Display Semibold"/>
                <a:cs typeface="Segoe Sans Display Semibold" pitchFamily="2" charset="0"/>
              </a:rPr>
              <a:t>)</a:t>
            </a:r>
          </a:p>
        </p:txBody>
      </p:sp>
    </p:spTree>
    <p:extLst>
      <p:ext uri="{BB962C8B-B14F-4D97-AF65-F5344CB8AC3E}">
        <p14:creationId xmlns:p14="http://schemas.microsoft.com/office/powerpoint/2010/main" val="34562695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9ECF0-0684-D0BA-DB77-22310171FA6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297DA8C-78CF-05D0-7B1B-EF95B1504E9C}"/>
              </a:ext>
            </a:extLst>
          </p:cNvPr>
          <p:cNvSpPr txBox="1">
            <a:spLocks noGrp="1"/>
          </p:cNvSpPr>
          <p:nvPr>
            <p:ph type="title" idx="4294967295"/>
          </p:nvPr>
        </p:nvSpPr>
        <p:spPr>
          <a:xfrm>
            <a:off x="587375" y="20977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1200"/>
              </a:spcAft>
              <a:buClrTx/>
              <a:buSzTx/>
              <a:buFontTx/>
              <a:buNone/>
              <a:tabLst/>
              <a:defRPr/>
            </a:pPr>
            <a:r>
              <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rPr>
              <a:t>Code</a:t>
            </a:r>
            <a:r>
              <a:rPr kumimoji="0" lang="en-CA" sz="3600" b="1" i="0" u="none" strike="noStrike" kern="1200" cap="none" spc="-50" normalizeH="0" noProof="0" dirty="0">
                <a:ln w="3175">
                  <a:noFill/>
                </a:ln>
                <a:gradFill>
                  <a:gsLst>
                    <a:gs pos="88073">
                      <a:srgbClr val="000000"/>
                    </a:gs>
                    <a:gs pos="68807">
                      <a:srgbClr val="000000"/>
                    </a:gs>
                  </a:gsLst>
                  <a:lin ang="5400000" scaled="1"/>
                </a:gradFill>
                <a:effectLst/>
                <a:uLnTx/>
                <a:uFillTx/>
                <a:latin typeface="Segoe UI Variable Display Semibold" pitchFamily="2" charset="0"/>
              </a:rPr>
              <a:t> Snippet (Semantic Function)</a:t>
            </a:r>
            <a:endPar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endParaRPr>
          </a:p>
        </p:txBody>
      </p:sp>
      <p:sp>
        <p:nvSpPr>
          <p:cNvPr id="16" name="Rounded Rectangle 64">
            <a:extLst>
              <a:ext uri="{FF2B5EF4-FFF2-40B4-BE49-F238E27FC236}">
                <a16:creationId xmlns:a16="http://schemas.microsoft.com/office/drawing/2014/main" id="{9FE07727-9F4B-4F8D-F6C7-4C76EE916B95}"/>
              </a:ext>
              <a:ext uri="{C183D7F6-B498-43B3-948B-1728B52AA6E4}">
                <adec:decorative xmlns:adec="http://schemas.microsoft.com/office/drawing/2017/decorative" val="0"/>
              </a:ext>
            </a:extLst>
          </p:cNvPr>
          <p:cNvSpPr>
            <a:spLocks/>
          </p:cNvSpPr>
          <p:nvPr/>
        </p:nvSpPr>
        <p:spPr bwMode="auto">
          <a:xfrm>
            <a:off x="333487" y="763773"/>
            <a:ext cx="11271138" cy="5884454"/>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600" b="1" dirty="0">
                <a:solidFill>
                  <a:srgbClr val="FF0000"/>
                </a:solidFill>
                <a:latin typeface="Consolas" panose="020B0609020204030204" pitchFamily="49" charset="0"/>
                <a:cs typeface="Segoe Sans Display Semibold" pitchFamily="2" charset="0"/>
              </a:rPr>
              <a:t>// Conceptual: Initializing the Kernel with your GPT-4o endpoint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using </a:t>
            </a:r>
            <a:r>
              <a:rPr lang="en-US" sz="1600" b="1" dirty="0" err="1">
                <a:solidFill>
                  <a:srgbClr val="000000"/>
                </a:solidFill>
                <a:latin typeface="Consolas" panose="020B0609020204030204" pitchFamily="49" charset="0"/>
                <a:cs typeface="Segoe Sans Display Semibold" pitchFamily="2" charset="0"/>
              </a:rPr>
              <a:t>Microsoft.SemanticKernel</a:t>
            </a:r>
            <a:r>
              <a:rPr lang="en-US" sz="16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using </a:t>
            </a:r>
            <a:r>
              <a:rPr lang="en-US" sz="1600" b="1" dirty="0" err="1">
                <a:solidFill>
                  <a:srgbClr val="000000"/>
                </a:solidFill>
                <a:latin typeface="Consolas" panose="020B0609020204030204" pitchFamily="49" charset="0"/>
                <a:cs typeface="Segoe Sans Display Semibold" pitchFamily="2" charset="0"/>
              </a:rPr>
              <a:t>Microsoft.SemanticKernel.Connectors.OpenAI</a:t>
            </a:r>
            <a:r>
              <a:rPr lang="en-US" sz="1600" b="1" dirty="0">
                <a:solidFill>
                  <a:srgbClr val="000000"/>
                </a:solidFill>
                <a:latin typeface="Consolas" panose="020B0609020204030204" pitchFamily="49" charset="0"/>
                <a:cs typeface="Segoe Sans Display Semibold" pitchFamily="2" charset="0"/>
              </a:rPr>
              <a:t>;</a:t>
            </a:r>
          </a:p>
          <a:p>
            <a:pPr defTabSz="721425">
              <a:spcBef>
                <a:spcPts val="400"/>
              </a:spcBef>
            </a:pPr>
            <a:endParaRPr lang="en-US" sz="1600" b="1" dirty="0">
              <a:solidFill>
                <a:srgbClr val="000000"/>
              </a:solidFill>
              <a:latin typeface="Consolas" panose="020B0609020204030204" pitchFamily="49" charset="0"/>
              <a:cs typeface="Segoe Sans Display Semibold" pitchFamily="2" charset="0"/>
            </a:endParaRP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IKernel kernel = new KernelBuilder()</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.WithAzureOpenAIChatCompletion(</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deploymentName: "your-gpt4o-deployment-name",</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endpoint: "your-gpt4o-endpoint",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apiKey: "your-gpt4o-key")</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.Build();</a:t>
            </a:r>
          </a:p>
          <a:p>
            <a:pPr defTabSz="721425">
              <a:spcBef>
                <a:spcPts val="400"/>
              </a:spcBef>
            </a:pPr>
            <a:endParaRPr lang="en-US" sz="1600" b="1" dirty="0">
              <a:solidFill>
                <a:srgbClr val="000000"/>
              </a:solidFill>
              <a:latin typeface="Consolas" panose="020B0609020204030204" pitchFamily="49" charset="0"/>
              <a:cs typeface="Segoe Sans Display Semibold" pitchFamily="2" charset="0"/>
            </a:endParaRPr>
          </a:p>
          <a:p>
            <a:pPr defTabSz="721425">
              <a:spcBef>
                <a:spcPts val="400"/>
              </a:spcBef>
            </a:pPr>
            <a:r>
              <a:rPr lang="en-US" sz="1600" b="1" dirty="0">
                <a:solidFill>
                  <a:srgbClr val="FF0000"/>
                </a:solidFill>
                <a:latin typeface="Consolas" panose="020B0609020204030204" pitchFamily="49" charset="0"/>
                <a:cs typeface="Segoe Sans Display Semibold" pitchFamily="2" charset="0"/>
              </a:rPr>
              <a:t>// Conceptual: Loading a Semantic Function</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var citizenIntentSkill = kernel.CreateSemanticFunction("Determine the intent of the following citizen inquiry: {{$inquiry}}");</a:t>
            </a:r>
          </a:p>
          <a:p>
            <a:pPr defTabSz="721425">
              <a:spcBef>
                <a:spcPts val="400"/>
              </a:spcBef>
            </a:pPr>
            <a:endParaRPr lang="en-US" sz="1600" b="1" dirty="0">
              <a:solidFill>
                <a:srgbClr val="000000"/>
              </a:solidFill>
              <a:latin typeface="Consolas" panose="020B0609020204030204" pitchFamily="49" charset="0"/>
              <a:cs typeface="Segoe Sans Display Semibold" pitchFamily="2" charset="0"/>
            </a:endParaRPr>
          </a:p>
          <a:p>
            <a:pPr defTabSz="721425">
              <a:spcBef>
                <a:spcPts val="400"/>
              </a:spcBef>
            </a:pPr>
            <a:r>
              <a:rPr lang="en-US" sz="1600" b="1" dirty="0">
                <a:solidFill>
                  <a:srgbClr val="FF0000"/>
                </a:solidFill>
                <a:latin typeface="Consolas" panose="020B0609020204030204" pitchFamily="49" charset="0"/>
                <a:cs typeface="Segoe Sans Display Semibold" pitchFamily="2" charset="0"/>
              </a:rPr>
              <a:t>// Conceptual: Calling the function</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var result = await citizenIntentSkill.InvokeAsync(kernel, new KernelArguments { ["inquiry"] = "I need to renew my driver's license."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string intent = result.GetValue&lt;string&gt;();</a:t>
            </a:r>
          </a:p>
        </p:txBody>
      </p:sp>
    </p:spTree>
    <p:extLst>
      <p:ext uri="{BB962C8B-B14F-4D97-AF65-F5344CB8AC3E}">
        <p14:creationId xmlns:p14="http://schemas.microsoft.com/office/powerpoint/2010/main" val="1261182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33C49-276B-574A-0F1B-989D0573D97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E53C3C8-53E9-458F-1EB8-4E06C6B2E64C}"/>
              </a:ext>
            </a:extLst>
          </p:cNvPr>
          <p:cNvSpPr txBox="1">
            <a:spLocks noGrp="1"/>
          </p:cNvSpPr>
          <p:nvPr>
            <p:ph type="title" idx="4294967295"/>
          </p:nvPr>
        </p:nvSpPr>
        <p:spPr>
          <a:xfrm>
            <a:off x="587375" y="20977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1200"/>
              </a:spcAft>
              <a:buClrTx/>
              <a:buSzTx/>
              <a:buFontTx/>
              <a:buNone/>
              <a:tabLst/>
              <a:defRPr/>
            </a:pPr>
            <a:r>
              <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rPr>
              <a:t>Code</a:t>
            </a:r>
            <a:r>
              <a:rPr kumimoji="0" lang="en-CA" sz="3600" b="1" i="0" u="none" strike="noStrike" kern="1200" cap="none" spc="-50" normalizeH="0" noProof="0" dirty="0">
                <a:ln w="3175">
                  <a:noFill/>
                </a:ln>
                <a:gradFill>
                  <a:gsLst>
                    <a:gs pos="88073">
                      <a:srgbClr val="000000"/>
                    </a:gs>
                    <a:gs pos="68807">
                      <a:srgbClr val="000000"/>
                    </a:gs>
                  </a:gsLst>
                  <a:lin ang="5400000" scaled="1"/>
                </a:gradFill>
                <a:effectLst/>
                <a:uLnTx/>
                <a:uFillTx/>
                <a:latin typeface="Segoe UI Variable Display Semibold" pitchFamily="2" charset="0"/>
              </a:rPr>
              <a:t> Snippet (Native Function)</a:t>
            </a:r>
            <a:endPar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endParaRPr>
          </a:p>
        </p:txBody>
      </p:sp>
      <p:sp>
        <p:nvSpPr>
          <p:cNvPr id="16" name="Rounded Rectangle 64">
            <a:extLst>
              <a:ext uri="{FF2B5EF4-FFF2-40B4-BE49-F238E27FC236}">
                <a16:creationId xmlns:a16="http://schemas.microsoft.com/office/drawing/2014/main" id="{4FE372CC-B526-8316-6060-65B229FFC2BF}"/>
              </a:ext>
              <a:ext uri="{C183D7F6-B498-43B3-948B-1728B52AA6E4}">
                <adec:decorative xmlns:adec="http://schemas.microsoft.com/office/drawing/2017/decorative" val="0"/>
              </a:ext>
            </a:extLst>
          </p:cNvPr>
          <p:cNvSpPr>
            <a:spLocks/>
          </p:cNvSpPr>
          <p:nvPr/>
        </p:nvSpPr>
        <p:spPr bwMode="auto">
          <a:xfrm>
            <a:off x="333487" y="763772"/>
            <a:ext cx="11271138" cy="6094227"/>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600" b="1" dirty="0">
                <a:solidFill>
                  <a:srgbClr val="FF0000"/>
                </a:solidFill>
                <a:latin typeface="Consolas" panose="020B0609020204030204" pitchFamily="49" charset="0"/>
                <a:cs typeface="Segoe Sans Display Semibold" pitchFamily="2" charset="0"/>
              </a:rPr>
              <a:t>// Define a Native Function (C# class)</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public class InquiryClassifier</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[SKFunction, Description("Classifies an inquiry.")]</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public string Classify([Description("The inquiry text.")] string inquiry)</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if (inquiry.Contains("license")) return "Motor Vehicle Services";</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if (inquiry.Contains("tax")) return "Taxation";</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return "General Inquiry";</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a:t>
            </a:r>
            <a:endParaRPr lang="en-US" sz="1600" b="1" dirty="0">
              <a:solidFill>
                <a:srgbClr val="FF0000"/>
              </a:solidFill>
              <a:latin typeface="Consolas" panose="020B0609020204030204" pitchFamily="49" charset="0"/>
              <a:cs typeface="Segoe Sans Display Semibold" pitchFamily="2" charset="0"/>
            </a:endParaRPr>
          </a:p>
          <a:p>
            <a:pPr defTabSz="721425">
              <a:spcBef>
                <a:spcPts val="400"/>
              </a:spcBef>
            </a:pPr>
            <a:endParaRPr lang="en-US" sz="1600" b="1" dirty="0">
              <a:solidFill>
                <a:srgbClr val="FF0000"/>
              </a:solidFill>
              <a:latin typeface="Consolas" panose="020B0609020204030204" pitchFamily="49" charset="0"/>
              <a:cs typeface="Segoe Sans Display Semibold" pitchFamily="2" charset="0"/>
            </a:endParaRPr>
          </a:p>
          <a:p>
            <a:pPr defTabSz="721425">
              <a:spcBef>
                <a:spcPts val="400"/>
              </a:spcBef>
            </a:pPr>
            <a:r>
              <a:rPr lang="en-US" sz="1600" b="1" dirty="0">
                <a:solidFill>
                  <a:srgbClr val="FF0000"/>
                </a:solidFill>
                <a:latin typeface="Consolas" panose="020B0609020204030204" pitchFamily="49" charset="0"/>
                <a:cs typeface="Segoe Sans Display Semibold" pitchFamily="2" charset="0"/>
              </a:rPr>
              <a:t>// Load the Native Function</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kernel.ImportPluginFromObject(new InquiryClassifier(), "InquiryClassifierPlugin");</a:t>
            </a:r>
            <a:endParaRPr lang="en-US" sz="1600" b="1" dirty="0">
              <a:solidFill>
                <a:srgbClr val="FF0000"/>
              </a:solidFill>
              <a:latin typeface="Consolas" panose="020B0609020204030204" pitchFamily="49" charset="0"/>
              <a:cs typeface="Segoe Sans Display Semibold" pitchFamily="2" charset="0"/>
            </a:endParaRPr>
          </a:p>
          <a:p>
            <a:pPr defTabSz="721425">
              <a:spcBef>
                <a:spcPts val="400"/>
              </a:spcBef>
            </a:pPr>
            <a:endParaRPr lang="en-US" sz="1600" b="1" dirty="0">
              <a:solidFill>
                <a:srgbClr val="FF0000"/>
              </a:solidFill>
              <a:latin typeface="Consolas" panose="020B0609020204030204" pitchFamily="49" charset="0"/>
              <a:cs typeface="Segoe Sans Display Semibold" pitchFamily="2" charset="0"/>
            </a:endParaRPr>
          </a:p>
          <a:p>
            <a:pPr defTabSz="721425">
              <a:spcBef>
                <a:spcPts val="400"/>
              </a:spcBef>
            </a:pPr>
            <a:r>
              <a:rPr lang="en-US" sz="1600" b="1" dirty="0">
                <a:solidFill>
                  <a:srgbClr val="FF0000"/>
                </a:solidFill>
                <a:latin typeface="Consolas" panose="020B0609020204030204" pitchFamily="49" charset="0"/>
                <a:cs typeface="Segoe Sans Display Semibold" pitchFamily="2" charset="0"/>
              </a:rPr>
              <a:t>// Call the Native Function</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var nativeResult = await kernel.InvokeAsync("InquiryClassifierPlugin”, "Classify",</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new KernelArguments { ["inquiry"] = "I need to renew my driver's license." });</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string category = nativeResult.GetValue&lt;string&gt;();</a:t>
            </a:r>
          </a:p>
        </p:txBody>
      </p:sp>
    </p:spTree>
    <p:extLst>
      <p:ext uri="{BB962C8B-B14F-4D97-AF65-F5344CB8AC3E}">
        <p14:creationId xmlns:p14="http://schemas.microsoft.com/office/powerpoint/2010/main" val="85162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FD9B73-920A-1832-90B6-42F5A7334B3D}"/>
              </a:ext>
            </a:extLst>
          </p:cNvPr>
          <p:cNvPicPr>
            <a:picLocks noChangeAspect="1"/>
          </p:cNvPicPr>
          <p:nvPr/>
        </p:nvPicPr>
        <p:blipFill>
          <a:blip r:embed="rId3"/>
          <a:stretch>
            <a:fillRect/>
          </a:stretch>
        </p:blipFill>
        <p:spPr>
          <a:xfrm>
            <a:off x="4027025" y="0"/>
            <a:ext cx="4137949" cy="6858000"/>
          </a:xfrm>
          <a:prstGeom prst="rect">
            <a:avLst/>
          </a:prstGeom>
        </p:spPr>
      </p:pic>
      <p:pic>
        <p:nvPicPr>
          <p:cNvPr id="7" name="Picture 6">
            <a:extLst>
              <a:ext uri="{FF2B5EF4-FFF2-40B4-BE49-F238E27FC236}">
                <a16:creationId xmlns:a16="http://schemas.microsoft.com/office/drawing/2014/main" id="{010D5601-0908-D2D9-A51F-5499C3EDF545}"/>
              </a:ext>
            </a:extLst>
          </p:cNvPr>
          <p:cNvPicPr>
            <a:picLocks noChangeAspect="1"/>
          </p:cNvPicPr>
          <p:nvPr/>
        </p:nvPicPr>
        <p:blipFill>
          <a:blip r:embed="rId4"/>
          <a:stretch>
            <a:fillRect/>
          </a:stretch>
        </p:blipFill>
        <p:spPr>
          <a:xfrm>
            <a:off x="439459" y="554145"/>
            <a:ext cx="3127053" cy="3749498"/>
          </a:xfrm>
          <a:prstGeom prst="rect">
            <a:avLst/>
          </a:prstGeom>
        </p:spPr>
      </p:pic>
      <p:pic>
        <p:nvPicPr>
          <p:cNvPr id="9" name="Picture 8">
            <a:extLst>
              <a:ext uri="{FF2B5EF4-FFF2-40B4-BE49-F238E27FC236}">
                <a16:creationId xmlns:a16="http://schemas.microsoft.com/office/drawing/2014/main" id="{95A70221-808F-978D-5BE4-3BDD81BE6A19}"/>
              </a:ext>
            </a:extLst>
          </p:cNvPr>
          <p:cNvPicPr>
            <a:picLocks noChangeAspect="1"/>
          </p:cNvPicPr>
          <p:nvPr/>
        </p:nvPicPr>
        <p:blipFill>
          <a:blip r:embed="rId5"/>
          <a:stretch>
            <a:fillRect/>
          </a:stretch>
        </p:blipFill>
        <p:spPr>
          <a:xfrm>
            <a:off x="6705461" y="4404368"/>
            <a:ext cx="4963218" cy="1667108"/>
          </a:xfrm>
          <a:prstGeom prst="rect">
            <a:avLst/>
          </a:prstGeom>
        </p:spPr>
      </p:pic>
    </p:spTree>
    <p:extLst>
      <p:ext uri="{BB962C8B-B14F-4D97-AF65-F5344CB8AC3E}">
        <p14:creationId xmlns:p14="http://schemas.microsoft.com/office/powerpoint/2010/main" val="405561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98323-B6E0-EC90-813F-FF7BB7C0A64A}"/>
            </a:ext>
          </a:extLst>
        </p:cNvPr>
        <p:cNvGrpSpPr/>
        <p:nvPr/>
      </p:nvGrpSpPr>
      <p:grpSpPr>
        <a:xfrm>
          <a:off x="0" y="0"/>
          <a:ext cx="0" cy="0"/>
          <a:chOff x="0" y="0"/>
          <a:chExt cx="0" cy="0"/>
        </a:xfrm>
      </p:grpSpPr>
      <p:pic>
        <p:nvPicPr>
          <p:cNvPr id="1026" name="Picture 2" descr="Body | Mr. Potato Head Wiki | Fandom">
            <a:extLst>
              <a:ext uri="{FF2B5EF4-FFF2-40B4-BE49-F238E27FC236}">
                <a16:creationId xmlns:a16="http://schemas.microsoft.com/office/drawing/2014/main" id="{B76F0FDD-7354-B034-F789-942029524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3607" y="1634667"/>
            <a:ext cx="3143250" cy="428625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40B13802-9DC0-2306-A3C6-AAD78FAA43F5}"/>
              </a:ext>
            </a:extLst>
          </p:cNvPr>
          <p:cNvGrpSpPr/>
          <p:nvPr/>
        </p:nvGrpSpPr>
        <p:grpSpPr>
          <a:xfrm>
            <a:off x="587375" y="209774"/>
            <a:ext cx="11017250" cy="5475224"/>
            <a:chOff x="587375" y="209774"/>
            <a:chExt cx="11017250" cy="5475224"/>
          </a:xfrm>
        </p:grpSpPr>
        <p:sp>
          <p:nvSpPr>
            <p:cNvPr id="4" name="Title 1">
              <a:extLst>
                <a:ext uri="{FF2B5EF4-FFF2-40B4-BE49-F238E27FC236}">
                  <a16:creationId xmlns:a16="http://schemas.microsoft.com/office/drawing/2014/main" id="{2CDEE6FE-DF70-CAC7-2973-9B4366D12F06}"/>
                </a:ext>
              </a:extLst>
            </p:cNvPr>
            <p:cNvSpPr txBox="1">
              <a:spLocks/>
            </p:cNvSpPr>
            <p:nvPr/>
          </p:nvSpPr>
          <p:spPr>
            <a:xfrm>
              <a:off x="587375" y="20977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fontAlgn="base">
                <a:spcAft>
                  <a:spcPts val="1200"/>
                </a:spcAft>
                <a:defRPr/>
              </a:pPr>
              <a:r>
                <a:rPr lang="en-CA" b="1" dirty="0">
                  <a:gradFill>
                    <a:gsLst>
                      <a:gs pos="88073">
                        <a:srgbClr val="000000"/>
                      </a:gs>
                      <a:gs pos="68807">
                        <a:srgbClr val="000000"/>
                      </a:gs>
                    </a:gsLst>
                    <a:lin ang="5400000" scaled="1"/>
                  </a:gradFill>
                  <a:latin typeface="Segoe UI Variable Display Semibold" pitchFamily="2" charset="0"/>
                </a:rPr>
                <a:t>Your LLM App</a:t>
              </a:r>
            </a:p>
          </p:txBody>
        </p:sp>
        <p:sp>
          <p:nvSpPr>
            <p:cNvPr id="5" name="TextBox 4">
              <a:extLst>
                <a:ext uri="{FF2B5EF4-FFF2-40B4-BE49-F238E27FC236}">
                  <a16:creationId xmlns:a16="http://schemas.microsoft.com/office/drawing/2014/main" id="{F3A1F8E7-7F55-0355-6C08-9487A581FD14}"/>
                </a:ext>
              </a:extLst>
            </p:cNvPr>
            <p:cNvSpPr txBox="1"/>
            <p:nvPr/>
          </p:nvSpPr>
          <p:spPr>
            <a:xfrm>
              <a:off x="4863423" y="4761668"/>
              <a:ext cx="1503617" cy="923330"/>
            </a:xfrm>
            <a:prstGeom prst="rect">
              <a:avLst/>
            </a:prstGeom>
            <a:noFill/>
          </p:spPr>
          <p:txBody>
            <a:bodyPr wrap="none" lIns="0" tIns="0" rIns="0" bIns="0" rtlCol="0">
              <a:spAutoFit/>
            </a:bodyPr>
            <a:lstStyle/>
            <a:p>
              <a:pPr algn="l"/>
              <a:r>
                <a:rPr lang="en-US" sz="6000" b="1" dirty="0"/>
                <a:t>LLM</a:t>
              </a:r>
            </a:p>
          </p:txBody>
        </p:sp>
      </p:grpSp>
      <p:grpSp>
        <p:nvGrpSpPr>
          <p:cNvPr id="7" name="Group 6">
            <a:extLst>
              <a:ext uri="{FF2B5EF4-FFF2-40B4-BE49-F238E27FC236}">
                <a16:creationId xmlns:a16="http://schemas.microsoft.com/office/drawing/2014/main" id="{2721C453-2D1A-5BC5-8507-7213E9B96CFA}"/>
              </a:ext>
            </a:extLst>
          </p:cNvPr>
          <p:cNvGrpSpPr/>
          <p:nvPr/>
        </p:nvGrpSpPr>
        <p:grpSpPr>
          <a:xfrm>
            <a:off x="7186857" y="2806122"/>
            <a:ext cx="3295650" cy="1245756"/>
            <a:chOff x="7186857" y="2806122"/>
            <a:chExt cx="3295650" cy="1245756"/>
          </a:xfrm>
        </p:grpSpPr>
        <p:pic>
          <p:nvPicPr>
            <p:cNvPr id="1028" name="Picture 4" descr="Mr potato head arm clearance">
              <a:extLst>
                <a:ext uri="{FF2B5EF4-FFF2-40B4-BE49-F238E27FC236}">
                  <a16:creationId xmlns:a16="http://schemas.microsoft.com/office/drawing/2014/main" id="{E4167849-A399-6142-28A4-B2E45F625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6857" y="2806122"/>
              <a:ext cx="3295650" cy="12457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8519A6-A4DA-ADE3-4F1E-36918C5E3791}"/>
                </a:ext>
              </a:extLst>
            </p:cNvPr>
            <p:cNvSpPr txBox="1"/>
            <p:nvPr/>
          </p:nvSpPr>
          <p:spPr>
            <a:xfrm>
              <a:off x="7643281" y="3620991"/>
              <a:ext cx="2686826" cy="430887"/>
            </a:xfrm>
            <a:prstGeom prst="rect">
              <a:avLst/>
            </a:prstGeom>
            <a:noFill/>
          </p:spPr>
          <p:txBody>
            <a:bodyPr wrap="none" lIns="0" tIns="0" rIns="0" bIns="0" rtlCol="0">
              <a:spAutoFit/>
            </a:bodyPr>
            <a:lstStyle/>
            <a:p>
              <a:pPr algn="l"/>
              <a:r>
                <a:rPr lang="en-US" sz="2800" b="1" dirty="0"/>
                <a:t>Database Query</a:t>
              </a:r>
            </a:p>
          </p:txBody>
        </p:sp>
      </p:grpSp>
      <p:grpSp>
        <p:nvGrpSpPr>
          <p:cNvPr id="10" name="Group 9">
            <a:extLst>
              <a:ext uri="{FF2B5EF4-FFF2-40B4-BE49-F238E27FC236}">
                <a16:creationId xmlns:a16="http://schemas.microsoft.com/office/drawing/2014/main" id="{CD2C1A3D-F0CC-0033-F6CB-753E4314AE35}"/>
              </a:ext>
            </a:extLst>
          </p:cNvPr>
          <p:cNvGrpSpPr/>
          <p:nvPr/>
        </p:nvGrpSpPr>
        <p:grpSpPr>
          <a:xfrm>
            <a:off x="587375" y="2560409"/>
            <a:ext cx="3456232" cy="1491470"/>
            <a:chOff x="587375" y="2560409"/>
            <a:chExt cx="3456232" cy="1491470"/>
          </a:xfrm>
        </p:grpSpPr>
        <p:pic>
          <p:nvPicPr>
            <p:cNvPr id="1030" name="Picture 6" descr="Mr potato head arm clearance">
              <a:extLst>
                <a:ext uri="{FF2B5EF4-FFF2-40B4-BE49-F238E27FC236}">
                  <a16:creationId xmlns:a16="http://schemas.microsoft.com/office/drawing/2014/main" id="{333C9B08-453D-C3C9-6B50-2A1EDB62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87375" y="2560409"/>
              <a:ext cx="3456232" cy="14914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AD21DD9-63AD-BE99-A817-31C8CD869167}"/>
                </a:ext>
              </a:extLst>
            </p:cNvPr>
            <p:cNvSpPr txBox="1"/>
            <p:nvPr/>
          </p:nvSpPr>
          <p:spPr>
            <a:xfrm>
              <a:off x="1511235" y="3559435"/>
              <a:ext cx="1772921" cy="430887"/>
            </a:xfrm>
            <a:prstGeom prst="rect">
              <a:avLst/>
            </a:prstGeom>
            <a:noFill/>
          </p:spPr>
          <p:txBody>
            <a:bodyPr wrap="none" lIns="0" tIns="0" rIns="0" bIns="0" rtlCol="0">
              <a:spAutoFit/>
            </a:bodyPr>
            <a:lstStyle/>
            <a:p>
              <a:pPr algn="l"/>
              <a:r>
                <a:rPr lang="en-US" sz="2800" b="1" dirty="0"/>
                <a:t>API access</a:t>
              </a:r>
            </a:p>
          </p:txBody>
        </p:sp>
      </p:grpSp>
      <p:grpSp>
        <p:nvGrpSpPr>
          <p:cNvPr id="13" name="Group 12">
            <a:extLst>
              <a:ext uri="{FF2B5EF4-FFF2-40B4-BE49-F238E27FC236}">
                <a16:creationId xmlns:a16="http://schemas.microsoft.com/office/drawing/2014/main" id="{F22BA09B-302A-2BA3-4886-A102BADC2B8E}"/>
              </a:ext>
            </a:extLst>
          </p:cNvPr>
          <p:cNvGrpSpPr/>
          <p:nvPr/>
        </p:nvGrpSpPr>
        <p:grpSpPr>
          <a:xfrm>
            <a:off x="4279351" y="1686654"/>
            <a:ext cx="2824162" cy="2088224"/>
            <a:chOff x="8375100" y="472185"/>
            <a:chExt cx="2824162" cy="2088224"/>
          </a:xfrm>
        </p:grpSpPr>
        <p:pic>
          <p:nvPicPr>
            <p:cNvPr id="1032" name="Picture 8" descr="Mr Potato Head Eyes — Blind Squirrel Props">
              <a:extLst>
                <a:ext uri="{FF2B5EF4-FFF2-40B4-BE49-F238E27FC236}">
                  <a16:creationId xmlns:a16="http://schemas.microsoft.com/office/drawing/2014/main" id="{C513510A-9402-1F50-617A-552B3A0C85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100" y="472185"/>
              <a:ext cx="2824162" cy="208822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5437C86-6455-9DCD-CDB2-17F1C06005BA}"/>
                </a:ext>
              </a:extLst>
            </p:cNvPr>
            <p:cNvSpPr txBox="1"/>
            <p:nvPr/>
          </p:nvSpPr>
          <p:spPr>
            <a:xfrm>
              <a:off x="8384324" y="1698635"/>
              <a:ext cx="2656305" cy="861774"/>
            </a:xfrm>
            <a:prstGeom prst="rect">
              <a:avLst/>
            </a:prstGeom>
            <a:noFill/>
          </p:spPr>
          <p:txBody>
            <a:bodyPr wrap="none" lIns="0" tIns="0" rIns="0" bIns="0" rtlCol="0">
              <a:spAutoFit/>
            </a:bodyPr>
            <a:lstStyle/>
            <a:p>
              <a:pPr algn="l"/>
              <a:br>
                <a:rPr lang="en-US" sz="2800" b="1" dirty="0"/>
              </a:br>
              <a:r>
                <a:rPr lang="en-US" sz="2800" b="1" dirty="0"/>
                <a:t>Azure AI Search</a:t>
              </a:r>
            </a:p>
          </p:txBody>
        </p:sp>
      </p:grpSp>
      <p:grpSp>
        <p:nvGrpSpPr>
          <p:cNvPr id="17" name="Group 16">
            <a:extLst>
              <a:ext uri="{FF2B5EF4-FFF2-40B4-BE49-F238E27FC236}">
                <a16:creationId xmlns:a16="http://schemas.microsoft.com/office/drawing/2014/main" id="{11C30B70-21E6-BCD4-1D87-9206BB541FA3}"/>
              </a:ext>
            </a:extLst>
          </p:cNvPr>
          <p:cNvGrpSpPr/>
          <p:nvPr/>
        </p:nvGrpSpPr>
        <p:grpSpPr>
          <a:xfrm>
            <a:off x="3325935" y="4700620"/>
            <a:ext cx="4730993" cy="2222557"/>
            <a:chOff x="3249734" y="4624102"/>
            <a:chExt cx="4730993" cy="2222557"/>
          </a:xfrm>
        </p:grpSpPr>
        <p:pic>
          <p:nvPicPr>
            <p:cNvPr id="15" name="Picture 14">
              <a:extLst>
                <a:ext uri="{FF2B5EF4-FFF2-40B4-BE49-F238E27FC236}">
                  <a16:creationId xmlns:a16="http://schemas.microsoft.com/office/drawing/2014/main" id="{3C09C44F-7C2B-9A82-4C3C-54575550B0BA}"/>
                </a:ext>
              </a:extLst>
            </p:cNvPr>
            <p:cNvPicPr>
              <a:picLocks noChangeAspect="1"/>
            </p:cNvPicPr>
            <p:nvPr/>
          </p:nvPicPr>
          <p:blipFill>
            <a:blip r:embed="rId6"/>
            <a:stretch>
              <a:fillRect/>
            </a:stretch>
          </p:blipFill>
          <p:spPr>
            <a:xfrm>
              <a:off x="3249734" y="4624102"/>
              <a:ext cx="4730993" cy="2222557"/>
            </a:xfrm>
            <a:prstGeom prst="rect">
              <a:avLst/>
            </a:prstGeom>
          </p:spPr>
        </p:pic>
        <p:sp>
          <p:nvSpPr>
            <p:cNvPr id="16" name="TextBox 15">
              <a:extLst>
                <a:ext uri="{FF2B5EF4-FFF2-40B4-BE49-F238E27FC236}">
                  <a16:creationId xmlns:a16="http://schemas.microsoft.com/office/drawing/2014/main" id="{57625D79-DAD2-4B95-6484-BA10E68A71C8}"/>
                </a:ext>
              </a:extLst>
            </p:cNvPr>
            <p:cNvSpPr txBox="1"/>
            <p:nvPr/>
          </p:nvSpPr>
          <p:spPr>
            <a:xfrm>
              <a:off x="3464256" y="5757837"/>
              <a:ext cx="4301947" cy="430887"/>
            </a:xfrm>
            <a:prstGeom prst="rect">
              <a:avLst/>
            </a:prstGeom>
            <a:noFill/>
          </p:spPr>
          <p:txBody>
            <a:bodyPr wrap="none" lIns="0" tIns="0" rIns="0" bIns="0" rtlCol="0">
              <a:spAutoFit/>
            </a:bodyPr>
            <a:lstStyle/>
            <a:p>
              <a:pPr algn="l"/>
              <a:r>
                <a:rPr lang="en-US" sz="2800" b="1" dirty="0">
                  <a:solidFill>
                    <a:schemeClr val="bg1"/>
                  </a:solidFill>
                </a:rPr>
                <a:t>Azure Function Endpoints</a:t>
              </a:r>
            </a:p>
          </p:txBody>
        </p:sp>
      </p:grpSp>
    </p:spTree>
    <p:extLst>
      <p:ext uri="{BB962C8B-B14F-4D97-AF65-F5344CB8AC3E}">
        <p14:creationId xmlns:p14="http://schemas.microsoft.com/office/powerpoint/2010/main" val="12565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A1D1C-1509-9217-C7B6-D957B233B231}"/>
            </a:ext>
          </a:extLst>
        </p:cNvPr>
        <p:cNvGrpSpPr/>
        <p:nvPr/>
      </p:nvGrpSpPr>
      <p:grpSpPr>
        <a:xfrm>
          <a:off x="0" y="0"/>
          <a:ext cx="0" cy="0"/>
          <a:chOff x="0" y="0"/>
          <a:chExt cx="0" cy="0"/>
        </a:xfrm>
      </p:grpSpPr>
      <p:pic>
        <p:nvPicPr>
          <p:cNvPr id="2" name="Picture 2" descr="Semantic description within the WriterPlugin plugin">
            <a:extLst>
              <a:ext uri="{FF2B5EF4-FFF2-40B4-BE49-F238E27FC236}">
                <a16:creationId xmlns:a16="http://schemas.microsoft.com/office/drawing/2014/main" id="{3637D7E8-2C6C-5457-16E8-39E828CBF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631" y="69668"/>
            <a:ext cx="97107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713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E7B6B-708A-BB4B-ADB3-BB456474E6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14C0D5-BAB2-9C3B-5BCC-A133A12657A8}"/>
              </a:ext>
            </a:extLst>
          </p:cNvPr>
          <p:cNvSpPr>
            <a:spLocks noGrp="1"/>
          </p:cNvSpPr>
          <p:nvPr>
            <p:ph type="title"/>
          </p:nvPr>
        </p:nvSpPr>
        <p:spPr>
          <a:xfrm>
            <a:off x="528066" y="427708"/>
            <a:ext cx="9144000" cy="553998"/>
          </a:xfrm>
        </p:spPr>
        <p:txBody>
          <a:bodyPr/>
          <a:lstStyle/>
          <a:p>
            <a:r>
              <a:rPr lang="en-US" dirty="0"/>
              <a:t>Additional Info</a:t>
            </a:r>
          </a:p>
        </p:txBody>
      </p:sp>
      <p:sp>
        <p:nvSpPr>
          <p:cNvPr id="3" name="TextBox 2">
            <a:extLst>
              <a:ext uri="{FF2B5EF4-FFF2-40B4-BE49-F238E27FC236}">
                <a16:creationId xmlns:a16="http://schemas.microsoft.com/office/drawing/2014/main" id="{403945DA-0C80-60F0-B598-F9E6A2690B7E}"/>
              </a:ext>
            </a:extLst>
          </p:cNvPr>
          <p:cNvSpPr txBox="1"/>
          <p:nvPr/>
        </p:nvSpPr>
        <p:spPr>
          <a:xfrm>
            <a:off x="622169" y="2139885"/>
            <a:ext cx="6079806" cy="2585323"/>
          </a:xfrm>
          <a:prstGeom prst="rect">
            <a:avLst/>
          </a:prstGeom>
          <a:noFill/>
        </p:spPr>
        <p:txBody>
          <a:bodyPr wrap="none" lIns="0" tIns="0" rIns="0" bIns="0" rtlCol="0">
            <a:spAutoFit/>
          </a:bodyPr>
          <a:lstStyle/>
          <a:p>
            <a:pPr marL="285750" indent="-285750" algn="l">
              <a:buFont typeface="Arial" panose="020B0604020202020204" pitchFamily="34" charset="0"/>
              <a:buChar char="•"/>
            </a:pPr>
            <a:r>
              <a:rPr lang="en-US" sz="2800" dirty="0"/>
              <a:t>Secrets Retrieval</a:t>
            </a:r>
          </a:p>
          <a:p>
            <a:pPr marL="285750" indent="-285750" algn="l">
              <a:buFont typeface="Arial" panose="020B0604020202020204" pitchFamily="34" charset="0"/>
              <a:buChar char="•"/>
            </a:pPr>
            <a:r>
              <a:rPr lang="en-US" sz="2800" dirty="0"/>
              <a:t>Import APIs from OpenApi Spec APIs</a:t>
            </a:r>
          </a:p>
          <a:p>
            <a:pPr marL="742933" lvl="1" indent="-285750">
              <a:buFont typeface="Arial" panose="020B0604020202020204" pitchFamily="34" charset="0"/>
              <a:buChar char="•"/>
            </a:pPr>
            <a:r>
              <a:rPr lang="en-US" sz="2800" dirty="0">
                <a:hlinkClick r:id="rId3"/>
              </a:rPr>
              <a:t>OpenAPI Integration</a:t>
            </a:r>
            <a:endParaRPr lang="en-US" sz="2800" dirty="0"/>
          </a:p>
          <a:p>
            <a:pPr marL="285750" indent="-285750">
              <a:buFont typeface="Arial" panose="020B0604020202020204" pitchFamily="34" charset="0"/>
              <a:buChar char="•"/>
            </a:pPr>
            <a:r>
              <a:rPr lang="en-US" sz="2800" dirty="0"/>
              <a:t>Logic Apps Integration</a:t>
            </a:r>
          </a:p>
          <a:p>
            <a:pPr marL="285750" indent="-285750">
              <a:buFont typeface="Arial" panose="020B0604020202020204" pitchFamily="34" charset="0"/>
              <a:buChar char="•"/>
            </a:pPr>
            <a:r>
              <a:rPr lang="en-US" sz="2800" dirty="0"/>
              <a:t>MCP Integration (Coming Soon)</a:t>
            </a:r>
          </a:p>
          <a:p>
            <a:pPr marL="285750" indent="-285750" algn="l">
              <a:buFont typeface="Arial" panose="020B0604020202020204" pitchFamily="34" charset="0"/>
              <a:buChar char="•"/>
            </a:pPr>
            <a:endParaRPr lang="en-US" sz="2800" dirty="0" err="1"/>
          </a:p>
        </p:txBody>
      </p:sp>
    </p:spTree>
    <p:extLst>
      <p:ext uri="{BB962C8B-B14F-4D97-AF65-F5344CB8AC3E}">
        <p14:creationId xmlns:p14="http://schemas.microsoft.com/office/powerpoint/2010/main" val="159883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54966-513E-4A3A-0F66-5A0E8F77A9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49063B-C89D-C5FE-3FDE-3AD15E1276A4}"/>
              </a:ext>
            </a:extLst>
          </p:cNvPr>
          <p:cNvSpPr>
            <a:spLocks noGrp="1"/>
          </p:cNvSpPr>
          <p:nvPr>
            <p:ph type="title"/>
          </p:nvPr>
        </p:nvSpPr>
        <p:spPr>
          <a:xfrm>
            <a:off x="585216" y="764417"/>
            <a:ext cx="9144000" cy="2769989"/>
          </a:xfrm>
        </p:spPr>
        <p:txBody>
          <a:bodyPr/>
          <a:lstStyle/>
          <a:p>
            <a:r>
              <a:rPr lang="en-US" dirty="0"/>
              <a:t>Demos</a:t>
            </a:r>
            <a:br>
              <a:rPr lang="en-US" dirty="0"/>
            </a:br>
            <a:r>
              <a:rPr lang="en-US" dirty="0"/>
              <a:t>Adding tools to your AI Agents using Semantic Kernel</a:t>
            </a:r>
            <a:br>
              <a:rPr lang="en-US" dirty="0"/>
            </a:br>
            <a:r>
              <a:rPr lang="en-US" dirty="0"/>
              <a:t>1. Function Tools</a:t>
            </a:r>
            <a:br>
              <a:rPr lang="en-US" dirty="0"/>
            </a:br>
            <a:r>
              <a:rPr lang="en-US" dirty="0"/>
              <a:t>2. Semantic Tools</a:t>
            </a:r>
          </a:p>
        </p:txBody>
      </p:sp>
    </p:spTree>
    <p:extLst>
      <p:ext uri="{BB962C8B-B14F-4D97-AF65-F5344CB8AC3E}">
        <p14:creationId xmlns:p14="http://schemas.microsoft.com/office/powerpoint/2010/main" val="396532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a:extLst>
              <a:ext uri="{FF2B5EF4-FFF2-40B4-BE49-F238E27FC236}">
                <a16:creationId xmlns:a16="http://schemas.microsoft.com/office/drawing/2014/main" id="{E8E8971C-733C-3AB3-BFEF-05C18EC1F3F2}"/>
              </a:ext>
            </a:extLst>
          </p:cNvPr>
          <p:cNvGrpSpPr/>
          <p:nvPr/>
        </p:nvGrpSpPr>
        <p:grpSpPr>
          <a:xfrm>
            <a:off x="3836293" y="4222031"/>
            <a:ext cx="6656712" cy="697178"/>
            <a:chOff x="3997663" y="4222031"/>
            <a:chExt cx="6656712" cy="697178"/>
          </a:xfrm>
        </p:grpSpPr>
        <p:cxnSp>
          <p:nvCxnSpPr>
            <p:cNvPr id="48" name="Straight Connector 47">
              <a:extLst>
                <a:ext uri="{FF2B5EF4-FFF2-40B4-BE49-F238E27FC236}">
                  <a16:creationId xmlns:a16="http://schemas.microsoft.com/office/drawing/2014/main" id="{264600AC-CF10-9993-6C93-F584DACD86C7}"/>
                </a:ext>
              </a:extLst>
            </p:cNvPr>
            <p:cNvCxnSpPr>
              <a:cxnSpLocks/>
            </p:cNvCxnSpPr>
            <p:nvPr/>
          </p:nvCxnSpPr>
          <p:spPr>
            <a:xfrm>
              <a:off x="3997663" y="4222031"/>
              <a:ext cx="0" cy="697178"/>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cxnSp>
          <p:nvCxnSpPr>
            <p:cNvPr id="50" name="Straight Connector 49">
              <a:extLst>
                <a:ext uri="{FF2B5EF4-FFF2-40B4-BE49-F238E27FC236}">
                  <a16:creationId xmlns:a16="http://schemas.microsoft.com/office/drawing/2014/main" id="{20DB2E21-3414-00A3-B702-C56CDA56E412}"/>
                </a:ext>
              </a:extLst>
            </p:cNvPr>
            <p:cNvCxnSpPr>
              <a:cxnSpLocks/>
            </p:cNvCxnSpPr>
            <p:nvPr/>
          </p:nvCxnSpPr>
          <p:spPr>
            <a:xfrm>
              <a:off x="7292090" y="4222031"/>
              <a:ext cx="0" cy="697178"/>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cxnSp>
          <p:nvCxnSpPr>
            <p:cNvPr id="52" name="Straight Connector 51">
              <a:extLst>
                <a:ext uri="{FF2B5EF4-FFF2-40B4-BE49-F238E27FC236}">
                  <a16:creationId xmlns:a16="http://schemas.microsoft.com/office/drawing/2014/main" id="{7A496EEC-513F-8E07-37E7-D7C45A7723F0}"/>
                </a:ext>
              </a:extLst>
            </p:cNvPr>
            <p:cNvCxnSpPr>
              <a:cxnSpLocks/>
            </p:cNvCxnSpPr>
            <p:nvPr/>
          </p:nvCxnSpPr>
          <p:spPr>
            <a:xfrm>
              <a:off x="10654375" y="4222031"/>
              <a:ext cx="0" cy="697178"/>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grpSp>
      <p:grpSp>
        <p:nvGrpSpPr>
          <p:cNvPr id="110" name="Group 109">
            <a:extLst>
              <a:ext uri="{FF2B5EF4-FFF2-40B4-BE49-F238E27FC236}">
                <a16:creationId xmlns:a16="http://schemas.microsoft.com/office/drawing/2014/main" id="{4E86DB2D-78EB-D9D6-D224-BFA83998271F}"/>
              </a:ext>
            </a:extLst>
          </p:cNvPr>
          <p:cNvGrpSpPr/>
          <p:nvPr/>
        </p:nvGrpSpPr>
        <p:grpSpPr>
          <a:xfrm>
            <a:off x="2082569" y="3291599"/>
            <a:ext cx="6092022" cy="422258"/>
            <a:chOff x="2082569" y="3111539"/>
            <a:chExt cx="6092022" cy="602318"/>
          </a:xfrm>
        </p:grpSpPr>
        <p:cxnSp>
          <p:nvCxnSpPr>
            <p:cNvPr id="47" name="Straight Connector 46">
              <a:extLst>
                <a:ext uri="{FF2B5EF4-FFF2-40B4-BE49-F238E27FC236}">
                  <a16:creationId xmlns:a16="http://schemas.microsoft.com/office/drawing/2014/main" id="{339D2AF3-664A-4C3A-F05A-7FE7095B3C61}"/>
                </a:ext>
              </a:extLst>
            </p:cNvPr>
            <p:cNvCxnSpPr>
              <a:cxnSpLocks/>
            </p:cNvCxnSpPr>
            <p:nvPr/>
          </p:nvCxnSpPr>
          <p:spPr>
            <a:xfrm>
              <a:off x="2082569" y="3111539"/>
              <a:ext cx="0" cy="602318"/>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cxnSp>
          <p:nvCxnSpPr>
            <p:cNvPr id="49" name="Straight Connector 48">
              <a:extLst>
                <a:ext uri="{FF2B5EF4-FFF2-40B4-BE49-F238E27FC236}">
                  <a16:creationId xmlns:a16="http://schemas.microsoft.com/office/drawing/2014/main" id="{9DA2420D-6E34-3FF3-0B99-D7BF26CC6944}"/>
                </a:ext>
              </a:extLst>
            </p:cNvPr>
            <p:cNvCxnSpPr>
              <a:cxnSpLocks/>
            </p:cNvCxnSpPr>
            <p:nvPr/>
          </p:nvCxnSpPr>
          <p:spPr>
            <a:xfrm>
              <a:off x="5311515" y="3121605"/>
              <a:ext cx="0" cy="592252"/>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cxnSp>
          <p:nvCxnSpPr>
            <p:cNvPr id="51" name="Straight Connector 50">
              <a:extLst>
                <a:ext uri="{FF2B5EF4-FFF2-40B4-BE49-F238E27FC236}">
                  <a16:creationId xmlns:a16="http://schemas.microsoft.com/office/drawing/2014/main" id="{F4C3B10B-409F-4E49-94FD-12672E35BC56}"/>
                </a:ext>
              </a:extLst>
            </p:cNvPr>
            <p:cNvCxnSpPr>
              <a:cxnSpLocks/>
            </p:cNvCxnSpPr>
            <p:nvPr/>
          </p:nvCxnSpPr>
          <p:spPr>
            <a:xfrm>
              <a:off x="8174591" y="3124529"/>
              <a:ext cx="0" cy="589328"/>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grpSp>
      <p:grpSp>
        <p:nvGrpSpPr>
          <p:cNvPr id="5" name="Group 4">
            <a:extLst>
              <a:ext uri="{FF2B5EF4-FFF2-40B4-BE49-F238E27FC236}">
                <a16:creationId xmlns:a16="http://schemas.microsoft.com/office/drawing/2014/main" id="{72B11C8A-CABD-808A-05B3-5D8AB7878796}"/>
              </a:ext>
            </a:extLst>
          </p:cNvPr>
          <p:cNvGrpSpPr/>
          <p:nvPr/>
        </p:nvGrpSpPr>
        <p:grpSpPr>
          <a:xfrm>
            <a:off x="571301" y="3700042"/>
            <a:ext cx="11049399" cy="523220"/>
            <a:chOff x="571301" y="3700042"/>
            <a:chExt cx="11049399" cy="523220"/>
          </a:xfrm>
        </p:grpSpPr>
        <p:sp>
          <p:nvSpPr>
            <p:cNvPr id="6" name="Rectangle: Rounded Corners 16">
              <a:extLst>
                <a:ext uri="{FF2B5EF4-FFF2-40B4-BE49-F238E27FC236}">
                  <a16:creationId xmlns:a16="http://schemas.microsoft.com/office/drawing/2014/main" id="{8E256E18-107C-EB04-08B6-987636F530F0}"/>
                </a:ext>
              </a:extLst>
            </p:cNvPr>
            <p:cNvSpPr/>
            <p:nvPr/>
          </p:nvSpPr>
          <p:spPr bwMode="auto">
            <a:xfrm>
              <a:off x="571301" y="3700042"/>
              <a:ext cx="11049399" cy="523220"/>
            </a:xfrm>
            <a:prstGeom prst="roundRect">
              <a:avLst>
                <a:gd name="adj" fmla="val 22294"/>
              </a:avLst>
            </a:pr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w="3175">
                  <a:noFill/>
                </a:ln>
                <a:solidFill>
                  <a:srgbClr val="FEFFFE"/>
                </a:solidFill>
                <a:effectLst/>
                <a:uLnTx/>
                <a:uFillTx/>
                <a:latin typeface="Segoe UI Semibold"/>
              </a:endParaRPr>
            </a:p>
          </p:txBody>
        </p:sp>
        <p:sp>
          <p:nvSpPr>
            <p:cNvPr id="7" name="TextBox 6">
              <a:extLst>
                <a:ext uri="{FF2B5EF4-FFF2-40B4-BE49-F238E27FC236}">
                  <a16:creationId xmlns:a16="http://schemas.microsoft.com/office/drawing/2014/main" id="{DFB31607-6E57-8D91-D114-652FB3DB51D8}"/>
                </a:ext>
              </a:extLst>
            </p:cNvPr>
            <p:cNvSpPr txBox="1"/>
            <p:nvPr/>
          </p:nvSpPr>
          <p:spPr>
            <a:xfrm>
              <a:off x="775462" y="3853930"/>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dirty="0">
                <a:ln>
                  <a:noFill/>
                </a:ln>
                <a:solidFill>
                  <a:srgbClr val="FFFFFF"/>
                </a:solidFill>
                <a:effectLst/>
                <a:uLnTx/>
                <a:uFillTx/>
                <a:latin typeface="Segoe UI Variable Display Semibold" pitchFamily="2" charset="0"/>
              </a:endParaRPr>
            </a:p>
          </p:txBody>
        </p:sp>
        <p:sp>
          <p:nvSpPr>
            <p:cNvPr id="8" name="TextBox 7">
              <a:extLst>
                <a:ext uri="{FF2B5EF4-FFF2-40B4-BE49-F238E27FC236}">
                  <a16:creationId xmlns:a16="http://schemas.microsoft.com/office/drawing/2014/main" id="{CB06A549-62A7-6AE9-8149-8AA3CBCD4E74}"/>
                </a:ext>
              </a:extLst>
            </p:cNvPr>
            <p:cNvSpPr txBox="1"/>
            <p:nvPr/>
          </p:nvSpPr>
          <p:spPr>
            <a:xfrm>
              <a:off x="10183129" y="3853930"/>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dirty="0">
                <a:ln>
                  <a:noFill/>
                </a:ln>
                <a:solidFill>
                  <a:srgbClr val="FFFFFF"/>
                </a:solidFill>
                <a:effectLst/>
                <a:uLnTx/>
                <a:uFillTx/>
                <a:latin typeface="Segoe UI Variable Display Semibold" pitchFamily="2" charset="0"/>
              </a:endParaRPr>
            </a:p>
          </p:txBody>
        </p:sp>
      </p:grpSp>
      <p:sp>
        <p:nvSpPr>
          <p:cNvPr id="66" name="Rectangle: Rounded Corners 6">
            <a:extLst>
              <a:ext uri="{FF2B5EF4-FFF2-40B4-BE49-F238E27FC236}">
                <a16:creationId xmlns:a16="http://schemas.microsoft.com/office/drawing/2014/main" id="{CF958539-2337-C265-424B-4F4C44B376FE}"/>
              </a:ext>
              <a:ext uri="{C183D7F6-B498-43B3-948B-1728B52AA6E4}">
                <adec:decorative xmlns:adec="http://schemas.microsoft.com/office/drawing/2017/decorative" val="1"/>
              </a:ext>
            </a:extLst>
          </p:cNvPr>
          <p:cNvSpPr/>
          <p:nvPr/>
        </p:nvSpPr>
        <p:spPr bwMode="auto">
          <a:xfrm>
            <a:off x="7610621" y="1977964"/>
            <a:ext cx="3216901" cy="1320691"/>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latin typeface="Segoe UI"/>
              <a:cs typeface="Segoe UI" pitchFamily="34" charset="0"/>
            </a:endParaRPr>
          </a:p>
        </p:txBody>
      </p:sp>
      <p:sp>
        <p:nvSpPr>
          <p:cNvPr id="70" name="Rectangle: Rounded Corners 6">
            <a:extLst>
              <a:ext uri="{FF2B5EF4-FFF2-40B4-BE49-F238E27FC236}">
                <a16:creationId xmlns:a16="http://schemas.microsoft.com/office/drawing/2014/main" id="{86D4676F-9BC8-0D01-8511-AF66B4ECD489}"/>
              </a:ext>
              <a:ext uri="{C183D7F6-B498-43B3-948B-1728B52AA6E4}">
                <adec:decorative xmlns:adec="http://schemas.microsoft.com/office/drawing/2017/decorative" val="1"/>
              </a:ext>
            </a:extLst>
          </p:cNvPr>
          <p:cNvSpPr/>
          <p:nvPr/>
        </p:nvSpPr>
        <p:spPr bwMode="auto">
          <a:xfrm>
            <a:off x="571301" y="1975103"/>
            <a:ext cx="3342338" cy="1317835"/>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cs typeface="Segoe UI" pitchFamily="34" charset="0"/>
            </a:endParaRPr>
          </a:p>
        </p:txBody>
      </p:sp>
      <p:sp>
        <p:nvSpPr>
          <p:cNvPr id="74" name="Rectangle: Rounded Corners 6">
            <a:extLst>
              <a:ext uri="{FF2B5EF4-FFF2-40B4-BE49-F238E27FC236}">
                <a16:creationId xmlns:a16="http://schemas.microsoft.com/office/drawing/2014/main" id="{06DC2253-7AEE-0890-0FDF-E69F002AEE88}"/>
              </a:ext>
              <a:ext uri="{C183D7F6-B498-43B3-948B-1728B52AA6E4}">
                <adec:decorative xmlns:adec="http://schemas.microsoft.com/office/drawing/2017/decorative" val="1"/>
              </a:ext>
            </a:extLst>
          </p:cNvPr>
          <p:cNvSpPr/>
          <p:nvPr/>
        </p:nvSpPr>
        <p:spPr bwMode="auto">
          <a:xfrm>
            <a:off x="933282" y="4924951"/>
            <a:ext cx="3194651" cy="1403927"/>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latin typeface="Segoe UI"/>
              <a:cs typeface="Segoe UI" pitchFamily="34" charset="0"/>
            </a:endParaRPr>
          </a:p>
        </p:txBody>
      </p:sp>
      <p:sp>
        <p:nvSpPr>
          <p:cNvPr id="78" name="Rectangle: Rounded Corners 6">
            <a:extLst>
              <a:ext uri="{FF2B5EF4-FFF2-40B4-BE49-F238E27FC236}">
                <a16:creationId xmlns:a16="http://schemas.microsoft.com/office/drawing/2014/main" id="{F3F2838A-E18C-6A70-CB77-2C3C8182236D}"/>
              </a:ext>
              <a:ext uri="{C183D7F6-B498-43B3-948B-1728B52AA6E4}">
                <adec:decorative xmlns:adec="http://schemas.microsoft.com/office/drawing/2017/decorative" val="1"/>
              </a:ext>
            </a:extLst>
          </p:cNvPr>
          <p:cNvSpPr/>
          <p:nvPr/>
        </p:nvSpPr>
        <p:spPr bwMode="auto">
          <a:xfrm>
            <a:off x="4356805" y="4921311"/>
            <a:ext cx="3194651" cy="1403927"/>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latin typeface="Segoe UI"/>
              <a:cs typeface="Segoe UI" pitchFamily="34" charset="0"/>
            </a:endParaRPr>
          </a:p>
        </p:txBody>
      </p:sp>
      <p:sp>
        <p:nvSpPr>
          <p:cNvPr id="82" name="Rectangle: Rounded Corners 6">
            <a:extLst>
              <a:ext uri="{FF2B5EF4-FFF2-40B4-BE49-F238E27FC236}">
                <a16:creationId xmlns:a16="http://schemas.microsoft.com/office/drawing/2014/main" id="{5A613CFD-A418-3FF1-B996-D64B4F3C7EF3}"/>
              </a:ext>
              <a:ext uri="{C183D7F6-B498-43B3-948B-1728B52AA6E4}">
                <adec:decorative xmlns:adec="http://schemas.microsoft.com/office/drawing/2017/decorative" val="1"/>
              </a:ext>
            </a:extLst>
          </p:cNvPr>
          <p:cNvSpPr/>
          <p:nvPr/>
        </p:nvSpPr>
        <p:spPr bwMode="auto">
          <a:xfrm>
            <a:off x="4149476" y="1975102"/>
            <a:ext cx="3216901" cy="1320691"/>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latin typeface="Segoe UI"/>
              <a:cs typeface="Segoe UI" pitchFamily="34" charset="0"/>
            </a:endParaRPr>
          </a:p>
        </p:txBody>
      </p:sp>
      <p:sp>
        <p:nvSpPr>
          <p:cNvPr id="86" name="Rectangle: Rounded Corners 6">
            <a:extLst>
              <a:ext uri="{FF2B5EF4-FFF2-40B4-BE49-F238E27FC236}">
                <a16:creationId xmlns:a16="http://schemas.microsoft.com/office/drawing/2014/main" id="{EDD73DC0-A23B-FFBF-F4A3-4B374403D8D2}"/>
              </a:ext>
              <a:ext uri="{C183D7F6-B498-43B3-948B-1728B52AA6E4}">
                <adec:decorative xmlns:adec="http://schemas.microsoft.com/office/drawing/2017/decorative" val="1"/>
              </a:ext>
            </a:extLst>
          </p:cNvPr>
          <p:cNvSpPr/>
          <p:nvPr/>
        </p:nvSpPr>
        <p:spPr bwMode="auto">
          <a:xfrm>
            <a:off x="7752304" y="4919208"/>
            <a:ext cx="3194651" cy="1403927"/>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latin typeface="Segoe UI"/>
              <a:cs typeface="Segoe UI" pitchFamily="34" charset="0"/>
            </a:endParaRPr>
          </a:p>
        </p:txBody>
      </p:sp>
      <p:sp>
        <p:nvSpPr>
          <p:cNvPr id="93" name="Title 1">
            <a:extLst>
              <a:ext uri="{FF2B5EF4-FFF2-40B4-BE49-F238E27FC236}">
                <a16:creationId xmlns:a16="http://schemas.microsoft.com/office/drawing/2014/main" id="{54EEA209-124B-D171-6076-799C32485725}"/>
              </a:ext>
            </a:extLst>
          </p:cNvPr>
          <p:cNvSpPr txBox="1">
            <a:spLocks/>
          </p:cNvSpPr>
          <p:nvPr/>
        </p:nvSpPr>
        <p:spPr>
          <a:xfrm>
            <a:off x="4257029" y="2164485"/>
            <a:ext cx="2997874" cy="984885"/>
          </a:xfrm>
          <a:prstGeom prst="rect">
            <a:avLst/>
          </a:prstGeom>
          <a:noFill/>
        </p:spPr>
        <p:txBody>
          <a:bodyPr wrap="square" lIns="0" tIns="0" rIns="0" bIns="0" rtlCol="0">
            <a:spAutoFit/>
          </a:bodyPr>
          <a:lstStyle>
            <a:defPPr>
              <a:defRPr lang="en-US"/>
            </a:defPPr>
            <a:lvl1pPr>
              <a:defRPr sz="1600"/>
            </a:lvl1pPr>
          </a:lstStyle>
          <a:p>
            <a:r>
              <a:rPr lang="en-US" dirty="0"/>
              <a:t>Automate document processing (summarizing reports, extracting key information), streamline workflows, reduce manual tasks</a:t>
            </a:r>
          </a:p>
        </p:txBody>
      </p:sp>
      <p:sp>
        <p:nvSpPr>
          <p:cNvPr id="95" name="Title 1">
            <a:extLst>
              <a:ext uri="{FF2B5EF4-FFF2-40B4-BE49-F238E27FC236}">
                <a16:creationId xmlns:a16="http://schemas.microsoft.com/office/drawing/2014/main" id="{1F549D80-79E1-5C96-D215-8D72AF55A382}"/>
              </a:ext>
            </a:extLst>
          </p:cNvPr>
          <p:cNvSpPr txBox="1">
            <a:spLocks/>
          </p:cNvSpPr>
          <p:nvPr/>
        </p:nvSpPr>
        <p:spPr>
          <a:xfrm>
            <a:off x="7755863" y="2207855"/>
            <a:ext cx="2926479" cy="984885"/>
          </a:xfrm>
          <a:prstGeom prst="rect">
            <a:avLst/>
          </a:prstGeom>
          <a:noFill/>
        </p:spPr>
        <p:txBody>
          <a:bodyPr wrap="square" lIns="0" tIns="0" rIns="0" bIns="0" rtlCol="0">
            <a:spAutoFit/>
          </a:bodyPr>
          <a:lstStyle>
            <a:defPPr>
              <a:defRPr lang="en-US"/>
            </a:defPPr>
            <a:lvl1pPr>
              <a:defRPr sz="1600"/>
            </a:lvl1pPr>
          </a:lstStyle>
          <a:p>
            <a:r>
              <a:rPr lang="en-US" dirty="0"/>
              <a:t>Leverage LLMs for sentiment analysis of public feedback, identifying trends in data, and generating insightful reports</a:t>
            </a:r>
          </a:p>
        </p:txBody>
      </p:sp>
      <p:sp>
        <p:nvSpPr>
          <p:cNvPr id="97" name="Title 1">
            <a:extLst>
              <a:ext uri="{FF2B5EF4-FFF2-40B4-BE49-F238E27FC236}">
                <a16:creationId xmlns:a16="http://schemas.microsoft.com/office/drawing/2014/main" id="{F9FBE6A7-7104-887F-6A3B-4B01CC52173D}"/>
              </a:ext>
            </a:extLst>
          </p:cNvPr>
          <p:cNvSpPr txBox="1">
            <a:spLocks/>
          </p:cNvSpPr>
          <p:nvPr/>
        </p:nvSpPr>
        <p:spPr>
          <a:xfrm>
            <a:off x="1032731" y="5134003"/>
            <a:ext cx="2994130" cy="738664"/>
          </a:xfrm>
          <a:prstGeom prst="rect">
            <a:avLst/>
          </a:prstGeom>
          <a:noFill/>
        </p:spPr>
        <p:txBody>
          <a:bodyPr wrap="square" lIns="0" tIns="0" rIns="0" bIns="0" rtlCol="0">
            <a:spAutoFit/>
          </a:bodyPr>
          <a:lstStyle>
            <a:defPPr>
              <a:defRPr lang="en-US"/>
            </a:defPPr>
            <a:lvl1pPr>
              <a:defRPr sz="1600"/>
            </a:lvl1pPr>
          </a:lstStyle>
          <a:p>
            <a:r>
              <a:rPr lang="en-US" dirty="0"/>
              <a:t>Create more accessible interfaces through natural (multi) language understanding.</a:t>
            </a:r>
          </a:p>
        </p:txBody>
      </p:sp>
      <p:sp>
        <p:nvSpPr>
          <p:cNvPr id="99" name="Title 1">
            <a:extLst>
              <a:ext uri="{FF2B5EF4-FFF2-40B4-BE49-F238E27FC236}">
                <a16:creationId xmlns:a16="http://schemas.microsoft.com/office/drawing/2014/main" id="{52C9C163-A3C8-24E6-FC1E-D00539DAC5F2}"/>
              </a:ext>
            </a:extLst>
          </p:cNvPr>
          <p:cNvSpPr txBox="1">
            <a:spLocks/>
          </p:cNvSpPr>
          <p:nvPr/>
        </p:nvSpPr>
        <p:spPr>
          <a:xfrm>
            <a:off x="4439698" y="5152216"/>
            <a:ext cx="2998494" cy="738664"/>
          </a:xfrm>
          <a:prstGeom prst="rect">
            <a:avLst/>
          </a:prstGeom>
          <a:noFill/>
        </p:spPr>
        <p:txBody>
          <a:bodyPr wrap="square" lIns="0" tIns="0" rIns="0" bIns="0" rtlCol="0">
            <a:spAutoFit/>
          </a:bodyPr>
          <a:lstStyle>
            <a:defPPr>
              <a:defRPr lang="en-US"/>
            </a:defPPr>
            <a:lvl1pPr>
              <a:defRPr sz="1600"/>
            </a:lvl1pPr>
          </a:lstStyle>
          <a:p>
            <a:r>
              <a:rPr lang="en-US" dirty="0"/>
              <a:t>Seamlessly connect AI capabilities with your existing .NET applications and databases</a:t>
            </a:r>
          </a:p>
        </p:txBody>
      </p:sp>
      <p:grpSp>
        <p:nvGrpSpPr>
          <p:cNvPr id="28" name="Group 27">
            <a:extLst>
              <a:ext uri="{FF2B5EF4-FFF2-40B4-BE49-F238E27FC236}">
                <a16:creationId xmlns:a16="http://schemas.microsoft.com/office/drawing/2014/main" id="{FF2B7D4E-14A0-1816-359A-4046F5482876}"/>
              </a:ext>
            </a:extLst>
          </p:cNvPr>
          <p:cNvGrpSpPr/>
          <p:nvPr/>
        </p:nvGrpSpPr>
        <p:grpSpPr>
          <a:xfrm>
            <a:off x="708621" y="1804531"/>
            <a:ext cx="8543376" cy="340350"/>
            <a:chOff x="708621" y="1804531"/>
            <a:chExt cx="8543376" cy="340350"/>
          </a:xfrm>
          <a:gradFill flip="none" rotWithShape="1">
            <a:gsLst>
              <a:gs pos="0">
                <a:srgbClr val="F65567"/>
              </a:gs>
              <a:gs pos="32000">
                <a:srgbClr val="AC35AF"/>
              </a:gs>
              <a:gs pos="68000">
                <a:srgbClr val="0A6BBA"/>
              </a:gs>
              <a:gs pos="100000">
                <a:srgbClr val="318581"/>
              </a:gs>
            </a:gsLst>
            <a:lin ang="0" scaled="1"/>
            <a:tileRect/>
          </a:gradFill>
        </p:grpSpPr>
        <p:sp>
          <p:nvSpPr>
            <p:cNvPr id="90" name="TextBox 89">
              <a:extLst>
                <a:ext uri="{FF2B5EF4-FFF2-40B4-BE49-F238E27FC236}">
                  <a16:creationId xmlns:a16="http://schemas.microsoft.com/office/drawing/2014/main" id="{728D5239-75E4-CB36-CCDC-4CE43719296D}"/>
                </a:ext>
              </a:extLst>
            </p:cNvPr>
            <p:cNvSpPr txBox="1"/>
            <p:nvPr/>
          </p:nvSpPr>
          <p:spPr>
            <a:xfrm>
              <a:off x="708621" y="1804531"/>
              <a:ext cx="3004063" cy="332734"/>
            </a:xfrm>
            <a:prstGeom prst="roundRect">
              <a:avLst>
                <a:gd name="adj" fmla="val 23568"/>
              </a:avLst>
            </a:prstGeom>
            <a:grp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Enhanced Services</a:t>
              </a:r>
            </a:p>
          </p:txBody>
        </p:sp>
        <p:sp>
          <p:nvSpPr>
            <p:cNvPr id="92" name="TextBox 91">
              <a:extLst>
                <a:ext uri="{FF2B5EF4-FFF2-40B4-BE49-F238E27FC236}">
                  <a16:creationId xmlns:a16="http://schemas.microsoft.com/office/drawing/2014/main" id="{7687A0A5-698B-7E3C-0C0A-FA1E7EF56ECD}"/>
                </a:ext>
              </a:extLst>
            </p:cNvPr>
            <p:cNvSpPr txBox="1"/>
            <p:nvPr/>
          </p:nvSpPr>
          <p:spPr>
            <a:xfrm>
              <a:off x="4294215" y="1809360"/>
              <a:ext cx="2252395" cy="335521"/>
            </a:xfrm>
            <a:prstGeom prst="roundRect">
              <a:avLst>
                <a:gd name="adj" fmla="val 24313"/>
              </a:avLst>
            </a:prstGeom>
            <a:grp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Efficiency</a:t>
              </a:r>
            </a:p>
          </p:txBody>
        </p:sp>
        <p:sp>
          <p:nvSpPr>
            <p:cNvPr id="94" name="TextBox 93">
              <a:extLst>
                <a:ext uri="{FF2B5EF4-FFF2-40B4-BE49-F238E27FC236}">
                  <a16:creationId xmlns:a16="http://schemas.microsoft.com/office/drawing/2014/main" id="{0AA695C6-2DAE-596D-F9BB-4AF37A83FDBF}"/>
                </a:ext>
              </a:extLst>
            </p:cNvPr>
            <p:cNvSpPr txBox="1"/>
            <p:nvPr/>
          </p:nvSpPr>
          <p:spPr>
            <a:xfrm>
              <a:off x="7752304" y="1809360"/>
              <a:ext cx="1499693" cy="335521"/>
            </a:xfrm>
            <a:prstGeom prst="roundRect">
              <a:avLst>
                <a:gd name="adj" fmla="val 24313"/>
              </a:avLst>
            </a:prstGeom>
            <a:grp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Analytics</a:t>
              </a:r>
            </a:p>
          </p:txBody>
        </p:sp>
      </p:grpSp>
      <p:sp>
        <p:nvSpPr>
          <p:cNvPr id="96" name="TextBox 95">
            <a:extLst>
              <a:ext uri="{FF2B5EF4-FFF2-40B4-BE49-F238E27FC236}">
                <a16:creationId xmlns:a16="http://schemas.microsoft.com/office/drawing/2014/main" id="{6E1620D8-BF35-4CF8-513A-A2F7EEA4ADA5}"/>
              </a:ext>
            </a:extLst>
          </p:cNvPr>
          <p:cNvSpPr txBox="1"/>
          <p:nvPr/>
        </p:nvSpPr>
        <p:spPr>
          <a:xfrm>
            <a:off x="1248379" y="4739837"/>
            <a:ext cx="1730199" cy="335521"/>
          </a:xfrm>
          <a:prstGeom prst="roundRect">
            <a:avLst>
              <a:gd name="adj" fmla="val 24313"/>
            </a:avLst>
          </a:prstGeom>
          <a:gradFill flip="none" rotWithShape="1">
            <a:gsLst>
              <a:gs pos="0">
                <a:srgbClr val="F65567"/>
              </a:gs>
              <a:gs pos="32000">
                <a:srgbClr val="AC35AF"/>
              </a:gs>
              <a:gs pos="68000">
                <a:srgbClr val="0A6BBA"/>
              </a:gs>
              <a:gs pos="100000">
                <a:srgbClr val="318581"/>
              </a:gs>
            </a:gsLst>
            <a:lin ang="0" scaled="1"/>
            <a:tileRect/>
          </a:grad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Accessibility</a:t>
            </a:r>
          </a:p>
        </p:txBody>
      </p:sp>
      <p:sp>
        <p:nvSpPr>
          <p:cNvPr id="98" name="TextBox 97">
            <a:extLst>
              <a:ext uri="{FF2B5EF4-FFF2-40B4-BE49-F238E27FC236}">
                <a16:creationId xmlns:a16="http://schemas.microsoft.com/office/drawing/2014/main" id="{FAF60B39-968E-0209-5D27-88B5E8A5C622}"/>
              </a:ext>
            </a:extLst>
          </p:cNvPr>
          <p:cNvSpPr txBox="1"/>
          <p:nvPr/>
        </p:nvSpPr>
        <p:spPr>
          <a:xfrm>
            <a:off x="4678093" y="4739837"/>
            <a:ext cx="2087181" cy="335521"/>
          </a:xfrm>
          <a:prstGeom prst="roundRect">
            <a:avLst>
              <a:gd name="adj" fmla="val 24313"/>
            </a:avLst>
          </a:prstGeom>
          <a:gradFill flip="none" rotWithShape="1">
            <a:gsLst>
              <a:gs pos="0">
                <a:srgbClr val="F65567"/>
              </a:gs>
              <a:gs pos="32000">
                <a:srgbClr val="AC35AF"/>
              </a:gs>
              <a:gs pos="68000">
                <a:srgbClr val="0A6BBA"/>
              </a:gs>
              <a:gs pos="100000">
                <a:srgbClr val="318581"/>
              </a:gs>
            </a:gsLst>
            <a:lin ang="0" scaled="1"/>
            <a:tileRect/>
          </a:grad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Integration</a:t>
            </a:r>
          </a:p>
        </p:txBody>
      </p:sp>
      <p:sp>
        <p:nvSpPr>
          <p:cNvPr id="100" name="TextBox 99">
            <a:extLst>
              <a:ext uri="{FF2B5EF4-FFF2-40B4-BE49-F238E27FC236}">
                <a16:creationId xmlns:a16="http://schemas.microsoft.com/office/drawing/2014/main" id="{84D01B36-89CB-2C94-07D8-B8FBB3C4361C}"/>
              </a:ext>
            </a:extLst>
          </p:cNvPr>
          <p:cNvSpPr txBox="1"/>
          <p:nvPr/>
        </p:nvSpPr>
        <p:spPr>
          <a:xfrm>
            <a:off x="8067427" y="4745411"/>
            <a:ext cx="1907747" cy="324374"/>
          </a:xfrm>
          <a:prstGeom prst="roundRect">
            <a:avLst>
              <a:gd name="adj" fmla="val 20490"/>
            </a:avLst>
          </a:prstGeom>
          <a:gradFill flip="none" rotWithShape="1">
            <a:gsLst>
              <a:gs pos="0">
                <a:srgbClr val="F65567"/>
              </a:gs>
              <a:gs pos="32000">
                <a:srgbClr val="AC35AF"/>
              </a:gs>
              <a:gs pos="68000">
                <a:srgbClr val="0A6BBA"/>
              </a:gs>
              <a:gs pos="100000">
                <a:srgbClr val="318581"/>
              </a:gs>
            </a:gsLst>
            <a:lin ang="0" scaled="1"/>
            <a:tileRect/>
          </a:grad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Security</a:t>
            </a:r>
            <a:r>
              <a:rPr lang="en-US" dirty="0"/>
              <a:t> &amp; Compliance</a:t>
            </a:r>
          </a:p>
        </p:txBody>
      </p:sp>
      <p:sp>
        <p:nvSpPr>
          <p:cNvPr id="101" name="Title 1">
            <a:extLst>
              <a:ext uri="{FF2B5EF4-FFF2-40B4-BE49-F238E27FC236}">
                <a16:creationId xmlns:a16="http://schemas.microsoft.com/office/drawing/2014/main" id="{A6138932-852D-B83C-2230-356CE5235B34}"/>
              </a:ext>
            </a:extLst>
          </p:cNvPr>
          <p:cNvSpPr txBox="1">
            <a:spLocks/>
          </p:cNvSpPr>
          <p:nvPr/>
        </p:nvSpPr>
        <p:spPr>
          <a:xfrm>
            <a:off x="7910598" y="5152216"/>
            <a:ext cx="2916928" cy="738664"/>
          </a:xfrm>
          <a:prstGeom prst="rect">
            <a:avLst/>
          </a:prstGeom>
          <a:noFill/>
        </p:spPr>
        <p:txBody>
          <a:bodyPr wrap="square" lIns="0" tIns="0" rIns="0" bIns="0" rtlCol="0">
            <a:spAutoFit/>
          </a:bodyPr>
          <a:lstStyle>
            <a:defPPr>
              <a:defRPr lang="en-US"/>
            </a:defPPr>
            <a:lvl1pPr>
              <a:defRPr sz="1600"/>
            </a:lvl1pPr>
          </a:lstStyle>
          <a:p>
            <a:r>
              <a:rPr lang="en-US" dirty="0"/>
              <a:t>Easily integrate data privacy, security, and compliance requirements</a:t>
            </a:r>
          </a:p>
        </p:txBody>
      </p:sp>
      <p:sp>
        <p:nvSpPr>
          <p:cNvPr id="4" name="Title 1">
            <a:extLst>
              <a:ext uri="{FF2B5EF4-FFF2-40B4-BE49-F238E27FC236}">
                <a16:creationId xmlns:a16="http://schemas.microsoft.com/office/drawing/2014/main" id="{0628CD9C-2073-8297-E3F3-C441D3DF5575}"/>
              </a:ext>
            </a:extLst>
          </p:cNvPr>
          <p:cNvSpPr txBox="1">
            <a:spLocks noGrp="1"/>
          </p:cNvSpPr>
          <p:nvPr>
            <p:ph type="title" idx="4294967295"/>
          </p:nvPr>
        </p:nvSpPr>
        <p:spPr>
          <a:xfrm>
            <a:off x="587375" y="53486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1200"/>
              </a:spcAft>
              <a:buClrTx/>
              <a:buSzTx/>
              <a:buFontTx/>
              <a:buNone/>
              <a:tabLst/>
              <a:defRPr/>
            </a:pPr>
            <a:r>
              <a:rPr lang="en-CA" b="1" dirty="0">
                <a:gradFill>
                  <a:gsLst>
                    <a:gs pos="88073">
                      <a:srgbClr val="000000"/>
                    </a:gs>
                    <a:gs pos="68807">
                      <a:srgbClr val="000000"/>
                    </a:gs>
                  </a:gsLst>
                  <a:lin ang="5400000" scaled="1"/>
                </a:gradFill>
                <a:latin typeface="Segoe UI Variable Display Semibold" pitchFamily="2" charset="0"/>
              </a:rPr>
              <a:t>Benefit for Public Sector Developers</a:t>
            </a:r>
            <a:endPar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endParaRPr>
          </a:p>
        </p:txBody>
      </p:sp>
      <p:grpSp>
        <p:nvGrpSpPr>
          <p:cNvPr id="12" name="Group 11">
            <a:extLst>
              <a:ext uri="{FF2B5EF4-FFF2-40B4-BE49-F238E27FC236}">
                <a16:creationId xmlns:a16="http://schemas.microsoft.com/office/drawing/2014/main" id="{ADA982F5-5CC8-F0B4-E369-261AB81A38D1}"/>
              </a:ext>
            </a:extLst>
          </p:cNvPr>
          <p:cNvGrpSpPr/>
          <p:nvPr/>
        </p:nvGrpSpPr>
        <p:grpSpPr>
          <a:xfrm>
            <a:off x="2815919" y="3511043"/>
            <a:ext cx="901222" cy="901219"/>
            <a:chOff x="2770858" y="3465982"/>
            <a:chExt cx="991344" cy="991341"/>
          </a:xfrm>
        </p:grpSpPr>
        <p:sp>
          <p:nvSpPr>
            <p:cNvPr id="13" name="Oval 12">
              <a:extLst>
                <a:ext uri="{FF2B5EF4-FFF2-40B4-BE49-F238E27FC236}">
                  <a16:creationId xmlns:a16="http://schemas.microsoft.com/office/drawing/2014/main" id="{83EE60D5-C86C-8A0D-2DC7-729492D35D75}"/>
                </a:ext>
              </a:extLst>
            </p:cNvPr>
            <p:cNvSpPr>
              <a:spLocks/>
            </p:cNvSpPr>
            <p:nvPr/>
          </p:nvSpPr>
          <p:spPr bwMode="auto">
            <a:xfrm>
              <a:off x="2770858" y="3465982"/>
              <a:ext cx="991344" cy="991341"/>
            </a:xfrm>
            <a:prstGeom prst="ellipse">
              <a:avLst/>
            </a:prstGeom>
            <a:gradFill flip="none" rotWithShape="1">
              <a:gsLst>
                <a:gs pos="0">
                  <a:srgbClr val="FF5C39"/>
                </a:gs>
                <a:gs pos="80000">
                  <a:srgbClr val="C03BC4"/>
                </a:gs>
              </a:gsLst>
              <a:path path="circle">
                <a:fillToRect l="100000" t="100000"/>
              </a:path>
              <a:tileRect r="-100000" b="-100000"/>
            </a:gradFill>
            <a:ln w="12700" cap="flat">
              <a:solidFill>
                <a:schemeClr val="bg1"/>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sym typeface="Rubik Light"/>
              </a:endParaRPr>
            </a:p>
          </p:txBody>
        </p:sp>
        <p:sp>
          <p:nvSpPr>
            <p:cNvPr id="14" name="Graphic 10">
              <a:extLst>
                <a:ext uri="{FF2B5EF4-FFF2-40B4-BE49-F238E27FC236}">
                  <a16:creationId xmlns:a16="http://schemas.microsoft.com/office/drawing/2014/main" id="{12633238-61E5-D981-A0FB-A4E9DE218D82}"/>
                </a:ext>
              </a:extLst>
            </p:cNvPr>
            <p:cNvSpPr/>
            <p:nvPr/>
          </p:nvSpPr>
          <p:spPr>
            <a:xfrm>
              <a:off x="3073659" y="3788615"/>
              <a:ext cx="385742" cy="346074"/>
            </a:xfrm>
            <a:custGeom>
              <a:avLst/>
              <a:gdLst>
                <a:gd name="connsiteX0" fmla="*/ 131922 w 352872"/>
                <a:gd name="connsiteY0" fmla="*/ 0 h 316585"/>
                <a:gd name="connsiteX1" fmla="*/ 0 w 352872"/>
                <a:gd name="connsiteY1" fmla="*/ 131844 h 316585"/>
                <a:gd name="connsiteX2" fmla="*/ 12400 w 352872"/>
                <a:gd name="connsiteY2" fmla="*/ 187714 h 316585"/>
                <a:gd name="connsiteX3" fmla="*/ 425 w 352872"/>
                <a:gd name="connsiteY3" fmla="*/ 242964 h 316585"/>
                <a:gd name="connsiteX4" fmla="*/ 14287 w 352872"/>
                <a:gd name="connsiteY4" fmla="*/ 263490 h 316585"/>
                <a:gd name="connsiteX5" fmla="*/ 20700 w 352872"/>
                <a:gd name="connsiteY5" fmla="*/ 263538 h 316585"/>
                <a:gd name="connsiteX6" fmla="*/ 77603 w 352872"/>
                <a:gd name="connsiteY6" fmla="*/ 252108 h 316585"/>
                <a:gd name="connsiteX7" fmla="*/ 252043 w 352872"/>
                <a:gd name="connsiteY7" fmla="*/ 186098 h 316585"/>
                <a:gd name="connsiteX8" fmla="*/ 186032 w 352872"/>
                <a:gd name="connsiteY8" fmla="*/ 11658 h 316585"/>
                <a:gd name="connsiteX9" fmla="*/ 131922 w 352872"/>
                <a:gd name="connsiteY9" fmla="*/ 0 h 316585"/>
                <a:gd name="connsiteX10" fmla="*/ 131253 w 352872"/>
                <a:gd name="connsiteY10" fmla="*/ 281351 h 316585"/>
                <a:gd name="connsiteX11" fmla="*/ 220934 w 352872"/>
                <a:gd name="connsiteY11" fmla="*/ 316520 h 316585"/>
                <a:gd name="connsiteX12" fmla="*/ 275235 w 352872"/>
                <a:gd name="connsiteY12" fmla="*/ 304861 h 316585"/>
                <a:gd name="connsiteX13" fmla="*/ 326458 w 352872"/>
                <a:gd name="connsiteY13" fmla="*/ 316115 h 316585"/>
                <a:gd name="connsiteX14" fmla="*/ 352360 w 352872"/>
                <a:gd name="connsiteY14" fmla="*/ 299199 h 316585"/>
                <a:gd name="connsiteX15" fmla="*/ 352254 w 352872"/>
                <a:gd name="connsiteY15" fmla="*/ 289738 h 316585"/>
                <a:gd name="connsiteX16" fmla="*/ 340455 w 352872"/>
                <a:gd name="connsiteY16" fmla="*/ 240449 h 316585"/>
                <a:gd name="connsiteX17" fmla="*/ 276715 w 352872"/>
                <a:gd name="connsiteY17" fmla="*/ 65088 h 316585"/>
                <a:gd name="connsiteX18" fmla="*/ 264069 w 352872"/>
                <a:gd name="connsiteY18" fmla="*/ 59963 h 316585"/>
                <a:gd name="connsiteX19" fmla="*/ 278136 w 352872"/>
                <a:gd name="connsiteY19" fmla="*/ 95976 h 316585"/>
                <a:gd name="connsiteX20" fmla="*/ 326440 w 352872"/>
                <a:gd name="connsiteY20" fmla="*/ 184636 h 316585"/>
                <a:gd name="connsiteX21" fmla="*/ 314747 w 352872"/>
                <a:gd name="connsiteY21" fmla="*/ 232941 h 316585"/>
                <a:gd name="connsiteX22" fmla="*/ 312461 w 352872"/>
                <a:gd name="connsiteY22" fmla="*/ 237390 h 316585"/>
                <a:gd name="connsiteX23" fmla="*/ 313692 w 352872"/>
                <a:gd name="connsiteY23" fmla="*/ 242243 h 316585"/>
                <a:gd name="connsiteX24" fmla="*/ 324981 w 352872"/>
                <a:gd name="connsiteY24" fmla="*/ 288842 h 316585"/>
                <a:gd name="connsiteX25" fmla="*/ 276800 w 352872"/>
                <a:gd name="connsiteY25" fmla="*/ 278115 h 316585"/>
                <a:gd name="connsiteX26" fmla="*/ 272157 w 352872"/>
                <a:gd name="connsiteY26" fmla="*/ 277025 h 316585"/>
                <a:gd name="connsiteX27" fmla="*/ 267884 w 352872"/>
                <a:gd name="connsiteY27" fmla="*/ 279153 h 316585"/>
                <a:gd name="connsiteX28" fmla="*/ 220934 w 352872"/>
                <a:gd name="connsiteY28" fmla="*/ 290143 h 316585"/>
                <a:gd name="connsiteX29" fmla="*/ 169587 w 352872"/>
                <a:gd name="connsiteY29" fmla="*/ 276849 h 316585"/>
                <a:gd name="connsiteX30" fmla="*/ 131253 w 352872"/>
                <a:gd name="connsiteY30" fmla="*/ 281351 h 31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2872" h="316585">
                  <a:moveTo>
                    <a:pt x="131922" y="0"/>
                  </a:moveTo>
                  <a:cubicBezTo>
                    <a:pt x="59085" y="-21"/>
                    <a:pt x="21" y="59008"/>
                    <a:pt x="0" y="131844"/>
                  </a:cubicBezTo>
                  <a:cubicBezTo>
                    <a:pt x="-6" y="151150"/>
                    <a:pt x="4227" y="170222"/>
                    <a:pt x="12400" y="187714"/>
                  </a:cubicBezTo>
                  <a:cubicBezTo>
                    <a:pt x="7974" y="206033"/>
                    <a:pt x="3982" y="224456"/>
                    <a:pt x="425" y="242964"/>
                  </a:cubicBezTo>
                  <a:cubicBezTo>
                    <a:pt x="-1415" y="252459"/>
                    <a:pt x="4791" y="261651"/>
                    <a:pt x="14287" y="263490"/>
                  </a:cubicBezTo>
                  <a:cubicBezTo>
                    <a:pt x="16403" y="263902"/>
                    <a:pt x="18578" y="263918"/>
                    <a:pt x="20700" y="263538"/>
                  </a:cubicBezTo>
                  <a:cubicBezTo>
                    <a:pt x="31655" y="261603"/>
                    <a:pt x="55482" y="257207"/>
                    <a:pt x="77603" y="252108"/>
                  </a:cubicBezTo>
                  <a:cubicBezTo>
                    <a:pt x="144002" y="282049"/>
                    <a:pt x="222100" y="252496"/>
                    <a:pt x="252043" y="186098"/>
                  </a:cubicBezTo>
                  <a:cubicBezTo>
                    <a:pt x="281984" y="119699"/>
                    <a:pt x="252429" y="41600"/>
                    <a:pt x="186032" y="11658"/>
                  </a:cubicBezTo>
                  <a:cubicBezTo>
                    <a:pt x="169023" y="3988"/>
                    <a:pt x="150580" y="15"/>
                    <a:pt x="131922" y="0"/>
                  </a:cubicBezTo>
                  <a:close/>
                  <a:moveTo>
                    <a:pt x="131253" y="281351"/>
                  </a:moveTo>
                  <a:cubicBezTo>
                    <a:pt x="155618" y="304003"/>
                    <a:pt x="187666" y="316571"/>
                    <a:pt x="220934" y="316520"/>
                  </a:cubicBezTo>
                  <a:cubicBezTo>
                    <a:pt x="240277" y="316520"/>
                    <a:pt x="258653" y="312352"/>
                    <a:pt x="275235" y="304861"/>
                  </a:cubicBezTo>
                  <a:cubicBezTo>
                    <a:pt x="293575" y="309152"/>
                    <a:pt x="313674" y="313442"/>
                    <a:pt x="326458" y="316115"/>
                  </a:cubicBezTo>
                  <a:cubicBezTo>
                    <a:pt x="338282" y="318596"/>
                    <a:pt x="349879" y="311023"/>
                    <a:pt x="352360" y="299199"/>
                  </a:cubicBezTo>
                  <a:cubicBezTo>
                    <a:pt x="353016" y="296076"/>
                    <a:pt x="352979" y="292847"/>
                    <a:pt x="352254" y="289738"/>
                  </a:cubicBezTo>
                  <a:cubicBezTo>
                    <a:pt x="349406" y="277377"/>
                    <a:pt x="344904" y="258174"/>
                    <a:pt x="340455" y="240449"/>
                  </a:cubicBezTo>
                  <a:cubicBezTo>
                    <a:pt x="371279" y="174423"/>
                    <a:pt x="342741" y="95912"/>
                    <a:pt x="276715" y="65088"/>
                  </a:cubicBezTo>
                  <a:cubicBezTo>
                    <a:pt x="272592" y="63163"/>
                    <a:pt x="268370" y="61452"/>
                    <a:pt x="264069" y="59963"/>
                  </a:cubicBezTo>
                  <a:cubicBezTo>
                    <a:pt x="270308" y="71302"/>
                    <a:pt x="275038" y="83409"/>
                    <a:pt x="278136" y="95976"/>
                  </a:cubicBezTo>
                  <a:cubicBezTo>
                    <a:pt x="308263" y="115395"/>
                    <a:pt x="326460" y="148792"/>
                    <a:pt x="326440" y="184636"/>
                  </a:cubicBezTo>
                  <a:cubicBezTo>
                    <a:pt x="326440" y="202080"/>
                    <a:pt x="322220" y="218486"/>
                    <a:pt x="314747" y="232941"/>
                  </a:cubicBezTo>
                  <a:lnTo>
                    <a:pt x="312461" y="237390"/>
                  </a:lnTo>
                  <a:lnTo>
                    <a:pt x="313692" y="242243"/>
                  </a:lnTo>
                  <a:cubicBezTo>
                    <a:pt x="317701" y="257981"/>
                    <a:pt x="321904" y="275653"/>
                    <a:pt x="324981" y="288842"/>
                  </a:cubicBezTo>
                  <a:cubicBezTo>
                    <a:pt x="311371" y="285975"/>
                    <a:pt x="293012" y="281984"/>
                    <a:pt x="276800" y="278115"/>
                  </a:cubicBezTo>
                  <a:lnTo>
                    <a:pt x="272157" y="277025"/>
                  </a:lnTo>
                  <a:lnTo>
                    <a:pt x="267884" y="279153"/>
                  </a:lnTo>
                  <a:cubicBezTo>
                    <a:pt x="253746" y="286186"/>
                    <a:pt x="237815" y="290143"/>
                    <a:pt x="220934" y="290143"/>
                  </a:cubicBezTo>
                  <a:cubicBezTo>
                    <a:pt x="202963" y="290176"/>
                    <a:pt x="185283" y="285599"/>
                    <a:pt x="169587" y="276849"/>
                  </a:cubicBezTo>
                  <a:cubicBezTo>
                    <a:pt x="157057" y="279997"/>
                    <a:pt x="144173" y="281511"/>
                    <a:pt x="131253" y="281351"/>
                  </a:cubicBez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ndParaRPr>
            </a:p>
          </p:txBody>
        </p:sp>
      </p:grpSp>
      <p:grpSp>
        <p:nvGrpSpPr>
          <p:cNvPr id="18" name="Group 17">
            <a:extLst>
              <a:ext uri="{FF2B5EF4-FFF2-40B4-BE49-F238E27FC236}">
                <a16:creationId xmlns:a16="http://schemas.microsoft.com/office/drawing/2014/main" id="{326B2161-17AF-0F05-9196-E69298490B76}"/>
              </a:ext>
            </a:extLst>
          </p:cNvPr>
          <p:cNvGrpSpPr/>
          <p:nvPr/>
        </p:nvGrpSpPr>
        <p:grpSpPr>
          <a:xfrm>
            <a:off x="8473430" y="3511043"/>
            <a:ext cx="901222" cy="901219"/>
            <a:chOff x="8428369" y="3465982"/>
            <a:chExt cx="991344" cy="991341"/>
          </a:xfrm>
        </p:grpSpPr>
        <p:sp>
          <p:nvSpPr>
            <p:cNvPr id="19" name="Oval 18">
              <a:extLst>
                <a:ext uri="{FF2B5EF4-FFF2-40B4-BE49-F238E27FC236}">
                  <a16:creationId xmlns:a16="http://schemas.microsoft.com/office/drawing/2014/main" id="{FFE251D2-A5D0-4E0D-27F3-AFE6B059E5FD}"/>
                </a:ext>
              </a:extLst>
            </p:cNvPr>
            <p:cNvSpPr>
              <a:spLocks/>
            </p:cNvSpPr>
            <p:nvPr/>
          </p:nvSpPr>
          <p:spPr bwMode="auto">
            <a:xfrm>
              <a:off x="8428369" y="3465982"/>
              <a:ext cx="991344" cy="991341"/>
            </a:xfrm>
            <a:prstGeom prst="ellipse">
              <a:avLst/>
            </a:prstGeom>
            <a:gradFill flip="none" rotWithShape="1">
              <a:gsLst>
                <a:gs pos="0">
                  <a:srgbClr val="0A6BBA"/>
                </a:gs>
                <a:gs pos="80000">
                  <a:srgbClr val="318581"/>
                </a:gs>
              </a:gsLst>
              <a:path path="circle">
                <a:fillToRect l="100000" t="100000"/>
              </a:path>
              <a:tileRect r="-100000" b="-100000"/>
            </a:gradFill>
            <a:ln w="12700" cap="rnd">
              <a:solidFill>
                <a:schemeClr val="bg1"/>
              </a:solid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algn="ctr" defTabSz="3447426">
                <a:spcBef>
                  <a:spcPts val="1205"/>
                </a:spcBef>
                <a:tabLst>
                  <a:tab pos="5665570" algn="l"/>
                </a:tabLst>
              </a:pPr>
              <a:endParaRPr lang="en-US" sz="5141" b="1">
                <a:ln w="3175">
                  <a:noFill/>
                </a:ln>
                <a:gradFill flip="none" rotWithShape="1">
                  <a:gsLst>
                    <a:gs pos="20183">
                      <a:srgbClr val="FFFFFF"/>
                    </a:gs>
                    <a:gs pos="42000">
                      <a:srgbClr val="FFFFFF"/>
                    </a:gs>
                  </a:gsLst>
                  <a:lin ang="2700000" scaled="0"/>
                  <a:tileRect/>
                </a:gradFill>
                <a:latin typeface="Segoe UI Variable Display Semib" pitchFamily="2" charset="0"/>
                <a:cs typeface="Segoe Sans Display Semibold" pitchFamily="2" charset="0"/>
              </a:endParaRPr>
            </a:p>
          </p:txBody>
        </p:sp>
        <p:sp>
          <p:nvSpPr>
            <p:cNvPr id="20" name="Graphic 12">
              <a:extLst>
                <a:ext uri="{FF2B5EF4-FFF2-40B4-BE49-F238E27FC236}">
                  <a16:creationId xmlns:a16="http://schemas.microsoft.com/office/drawing/2014/main" id="{C5C184DE-B4C9-D236-9D69-48F125364123}"/>
                </a:ext>
              </a:extLst>
            </p:cNvPr>
            <p:cNvSpPr/>
            <p:nvPr/>
          </p:nvSpPr>
          <p:spPr>
            <a:xfrm>
              <a:off x="8744079" y="3774239"/>
              <a:ext cx="359924" cy="374826"/>
            </a:xfrm>
            <a:custGeom>
              <a:avLst/>
              <a:gdLst>
                <a:gd name="connsiteX0" fmla="*/ 164812 w 329254"/>
                <a:gd name="connsiteY0" fmla="*/ 0 h 342886"/>
                <a:gd name="connsiteX1" fmla="*/ 203181 w 329254"/>
                <a:gd name="connsiteY1" fmla="*/ 4449 h 342886"/>
                <a:gd name="connsiteX2" fmla="*/ 213415 w 329254"/>
                <a:gd name="connsiteY2" fmla="*/ 15861 h 342886"/>
                <a:gd name="connsiteX3" fmla="*/ 216405 w 329254"/>
                <a:gd name="connsiteY3" fmla="*/ 42713 h 342886"/>
                <a:gd name="connsiteX4" fmla="*/ 243288 w 329254"/>
                <a:gd name="connsiteY4" fmla="*/ 64203 h 342886"/>
                <a:gd name="connsiteX5" fmla="*/ 250290 w 329254"/>
                <a:gd name="connsiteY5" fmla="*/ 62337 h 342886"/>
                <a:gd name="connsiteX6" fmla="*/ 274926 w 329254"/>
                <a:gd name="connsiteY6" fmla="*/ 51522 h 342886"/>
                <a:gd name="connsiteX7" fmla="*/ 289872 w 329254"/>
                <a:gd name="connsiteY7" fmla="*/ 54582 h 342886"/>
                <a:gd name="connsiteX8" fmla="*/ 328628 w 329254"/>
                <a:gd name="connsiteY8" fmla="*/ 121262 h 342886"/>
                <a:gd name="connsiteX9" fmla="*/ 323863 w 329254"/>
                <a:gd name="connsiteY9" fmla="*/ 135769 h 342886"/>
                <a:gd name="connsiteX10" fmla="*/ 302023 w 329254"/>
                <a:gd name="connsiteY10" fmla="*/ 151877 h 342886"/>
                <a:gd name="connsiteX11" fmla="*/ 296829 w 329254"/>
                <a:gd name="connsiteY11" fmla="*/ 185825 h 342886"/>
                <a:gd name="connsiteX12" fmla="*/ 302023 w 329254"/>
                <a:gd name="connsiteY12" fmla="*/ 191020 h 342886"/>
                <a:gd name="connsiteX13" fmla="*/ 323881 w 329254"/>
                <a:gd name="connsiteY13" fmla="*/ 207109 h 342886"/>
                <a:gd name="connsiteX14" fmla="*/ 328664 w 329254"/>
                <a:gd name="connsiteY14" fmla="*/ 221634 h 342886"/>
                <a:gd name="connsiteX15" fmla="*/ 289907 w 329254"/>
                <a:gd name="connsiteY15" fmla="*/ 288314 h 342886"/>
                <a:gd name="connsiteX16" fmla="*/ 274996 w 329254"/>
                <a:gd name="connsiteY16" fmla="*/ 291391 h 342886"/>
                <a:gd name="connsiteX17" fmla="*/ 250255 w 329254"/>
                <a:gd name="connsiteY17" fmla="*/ 280542 h 342886"/>
                <a:gd name="connsiteX18" fmla="*/ 218286 w 329254"/>
                <a:gd name="connsiteY18" fmla="*/ 293021 h 342886"/>
                <a:gd name="connsiteX19" fmla="*/ 216387 w 329254"/>
                <a:gd name="connsiteY19" fmla="*/ 300131 h 342886"/>
                <a:gd name="connsiteX20" fmla="*/ 213415 w 329254"/>
                <a:gd name="connsiteY20" fmla="*/ 326965 h 342886"/>
                <a:gd name="connsiteX21" fmla="*/ 203357 w 329254"/>
                <a:gd name="connsiteY21" fmla="*/ 338342 h 342886"/>
                <a:gd name="connsiteX22" fmla="*/ 125880 w 329254"/>
                <a:gd name="connsiteY22" fmla="*/ 338342 h 342886"/>
                <a:gd name="connsiteX23" fmla="*/ 115822 w 329254"/>
                <a:gd name="connsiteY23" fmla="*/ 326965 h 342886"/>
                <a:gd name="connsiteX24" fmla="*/ 112868 w 329254"/>
                <a:gd name="connsiteY24" fmla="*/ 300166 h 342886"/>
                <a:gd name="connsiteX25" fmla="*/ 85969 w 329254"/>
                <a:gd name="connsiteY25" fmla="*/ 278775 h 342886"/>
                <a:gd name="connsiteX26" fmla="*/ 79000 w 329254"/>
                <a:gd name="connsiteY26" fmla="*/ 280647 h 342886"/>
                <a:gd name="connsiteX27" fmla="*/ 54276 w 329254"/>
                <a:gd name="connsiteY27" fmla="*/ 291479 h 342886"/>
                <a:gd name="connsiteX28" fmla="*/ 39347 w 329254"/>
                <a:gd name="connsiteY28" fmla="*/ 288402 h 342886"/>
                <a:gd name="connsiteX29" fmla="*/ 591 w 329254"/>
                <a:gd name="connsiteY29" fmla="*/ 221652 h 342886"/>
                <a:gd name="connsiteX30" fmla="*/ 5374 w 329254"/>
                <a:gd name="connsiteY30" fmla="*/ 207127 h 342886"/>
                <a:gd name="connsiteX31" fmla="*/ 27231 w 329254"/>
                <a:gd name="connsiteY31" fmla="*/ 191020 h 342886"/>
                <a:gd name="connsiteX32" fmla="*/ 32456 w 329254"/>
                <a:gd name="connsiteY32" fmla="*/ 157101 h 342886"/>
                <a:gd name="connsiteX33" fmla="*/ 27231 w 329254"/>
                <a:gd name="connsiteY33" fmla="*/ 151877 h 342886"/>
                <a:gd name="connsiteX34" fmla="*/ 5374 w 329254"/>
                <a:gd name="connsiteY34" fmla="*/ 135804 h 342886"/>
                <a:gd name="connsiteX35" fmla="*/ 609 w 329254"/>
                <a:gd name="connsiteY35" fmla="*/ 121280 h 342886"/>
                <a:gd name="connsiteX36" fmla="*/ 39365 w 329254"/>
                <a:gd name="connsiteY36" fmla="*/ 54600 h 342886"/>
                <a:gd name="connsiteX37" fmla="*/ 54311 w 329254"/>
                <a:gd name="connsiteY37" fmla="*/ 51540 h 342886"/>
                <a:gd name="connsiteX38" fmla="*/ 78930 w 329254"/>
                <a:gd name="connsiteY38" fmla="*/ 62354 h 342886"/>
                <a:gd name="connsiteX39" fmla="*/ 111007 w 329254"/>
                <a:gd name="connsiteY39" fmla="*/ 49677 h 342886"/>
                <a:gd name="connsiteX40" fmla="*/ 112868 w 329254"/>
                <a:gd name="connsiteY40" fmla="*/ 42695 h 342886"/>
                <a:gd name="connsiteX41" fmla="*/ 115857 w 329254"/>
                <a:gd name="connsiteY41" fmla="*/ 15861 h 342886"/>
                <a:gd name="connsiteX42" fmla="*/ 126109 w 329254"/>
                <a:gd name="connsiteY42" fmla="*/ 4431 h 342886"/>
                <a:gd name="connsiteX43" fmla="*/ 164812 w 329254"/>
                <a:gd name="connsiteY43" fmla="*/ 0 h 342886"/>
                <a:gd name="connsiteX44" fmla="*/ 164601 w 329254"/>
                <a:gd name="connsiteY44" fmla="*/ 118695 h 342886"/>
                <a:gd name="connsiteX45" fmla="*/ 111848 w 329254"/>
                <a:gd name="connsiteY45" fmla="*/ 171448 h 342886"/>
                <a:gd name="connsiteX46" fmla="*/ 164601 w 329254"/>
                <a:gd name="connsiteY46" fmla="*/ 224201 h 342886"/>
                <a:gd name="connsiteX47" fmla="*/ 217354 w 329254"/>
                <a:gd name="connsiteY47" fmla="*/ 171448 h 342886"/>
                <a:gd name="connsiteX48" fmla="*/ 164601 w 329254"/>
                <a:gd name="connsiteY48" fmla="*/ 118695 h 34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9254" h="342886">
                  <a:moveTo>
                    <a:pt x="164812" y="0"/>
                  </a:moveTo>
                  <a:cubicBezTo>
                    <a:pt x="177719" y="141"/>
                    <a:pt x="190573" y="1635"/>
                    <a:pt x="203181" y="4449"/>
                  </a:cubicBezTo>
                  <a:cubicBezTo>
                    <a:pt x="208680" y="5676"/>
                    <a:pt x="212791" y="10262"/>
                    <a:pt x="213415" y="15861"/>
                  </a:cubicBezTo>
                  <a:lnTo>
                    <a:pt x="216405" y="42713"/>
                  </a:lnTo>
                  <a:cubicBezTo>
                    <a:pt x="217894" y="56071"/>
                    <a:pt x="229931" y="65692"/>
                    <a:pt x="243288" y="64203"/>
                  </a:cubicBezTo>
                  <a:cubicBezTo>
                    <a:pt x="245702" y="63934"/>
                    <a:pt x="248062" y="63305"/>
                    <a:pt x="250290" y="62337"/>
                  </a:cubicBezTo>
                  <a:lnTo>
                    <a:pt x="274926" y="51522"/>
                  </a:lnTo>
                  <a:cubicBezTo>
                    <a:pt x="280051" y="49265"/>
                    <a:pt x="286046" y="50491"/>
                    <a:pt x="289872" y="54582"/>
                  </a:cubicBezTo>
                  <a:cubicBezTo>
                    <a:pt x="307666" y="73592"/>
                    <a:pt x="320918" y="96391"/>
                    <a:pt x="328628" y="121262"/>
                  </a:cubicBezTo>
                  <a:cubicBezTo>
                    <a:pt x="330285" y="126619"/>
                    <a:pt x="328373" y="132438"/>
                    <a:pt x="323863" y="135769"/>
                  </a:cubicBezTo>
                  <a:lnTo>
                    <a:pt x="302023" y="151877"/>
                  </a:lnTo>
                  <a:cubicBezTo>
                    <a:pt x="291214" y="159816"/>
                    <a:pt x="288888" y="175016"/>
                    <a:pt x="296829" y="185825"/>
                  </a:cubicBezTo>
                  <a:cubicBezTo>
                    <a:pt x="298286" y="187809"/>
                    <a:pt x="300038" y="189562"/>
                    <a:pt x="302023" y="191020"/>
                  </a:cubicBezTo>
                  <a:lnTo>
                    <a:pt x="323881" y="207109"/>
                  </a:lnTo>
                  <a:cubicBezTo>
                    <a:pt x="328405" y="210438"/>
                    <a:pt x="330325" y="216267"/>
                    <a:pt x="328664" y="221634"/>
                  </a:cubicBezTo>
                  <a:cubicBezTo>
                    <a:pt x="320949" y="246504"/>
                    <a:pt x="307699" y="269302"/>
                    <a:pt x="289907" y="288314"/>
                  </a:cubicBezTo>
                  <a:cubicBezTo>
                    <a:pt x="286090" y="292395"/>
                    <a:pt x="280116" y="293628"/>
                    <a:pt x="274996" y="291391"/>
                  </a:cubicBezTo>
                  <a:lnTo>
                    <a:pt x="250255" y="280542"/>
                  </a:lnTo>
                  <a:cubicBezTo>
                    <a:pt x="237981" y="275159"/>
                    <a:pt x="223667" y="280748"/>
                    <a:pt x="218286" y="293021"/>
                  </a:cubicBezTo>
                  <a:cubicBezTo>
                    <a:pt x="217296" y="295281"/>
                    <a:pt x="216654" y="297678"/>
                    <a:pt x="216387" y="300131"/>
                  </a:cubicBezTo>
                  <a:lnTo>
                    <a:pt x="213415" y="326965"/>
                  </a:lnTo>
                  <a:cubicBezTo>
                    <a:pt x="212802" y="332500"/>
                    <a:pt x="208777" y="337055"/>
                    <a:pt x="203357" y="338342"/>
                  </a:cubicBezTo>
                  <a:cubicBezTo>
                    <a:pt x="177886" y="344401"/>
                    <a:pt x="151351" y="344401"/>
                    <a:pt x="125880" y="338342"/>
                  </a:cubicBezTo>
                  <a:cubicBezTo>
                    <a:pt x="120461" y="337055"/>
                    <a:pt x="116436" y="332500"/>
                    <a:pt x="115822" y="326965"/>
                  </a:cubicBezTo>
                  <a:lnTo>
                    <a:pt x="112868" y="300166"/>
                  </a:lnTo>
                  <a:cubicBezTo>
                    <a:pt x="111347" y="286832"/>
                    <a:pt x="99304" y="277254"/>
                    <a:pt x="85969" y="278775"/>
                  </a:cubicBezTo>
                  <a:cubicBezTo>
                    <a:pt x="83566" y="279049"/>
                    <a:pt x="81217" y="279680"/>
                    <a:pt x="79000" y="280647"/>
                  </a:cubicBezTo>
                  <a:lnTo>
                    <a:pt x="54276" y="291479"/>
                  </a:lnTo>
                  <a:cubicBezTo>
                    <a:pt x="49151" y="293725"/>
                    <a:pt x="43167" y="292490"/>
                    <a:pt x="39347" y="288402"/>
                  </a:cubicBezTo>
                  <a:cubicBezTo>
                    <a:pt x="21547" y="269369"/>
                    <a:pt x="8295" y="246546"/>
                    <a:pt x="591" y="221652"/>
                  </a:cubicBezTo>
                  <a:cubicBezTo>
                    <a:pt x="-1071" y="216285"/>
                    <a:pt x="849" y="210456"/>
                    <a:pt x="5374" y="207127"/>
                  </a:cubicBezTo>
                  <a:lnTo>
                    <a:pt x="27231" y="191020"/>
                  </a:lnTo>
                  <a:cubicBezTo>
                    <a:pt x="38040" y="183096"/>
                    <a:pt x="40380" y="167910"/>
                    <a:pt x="32456" y="157101"/>
                  </a:cubicBezTo>
                  <a:cubicBezTo>
                    <a:pt x="30992" y="155103"/>
                    <a:pt x="29230" y="153341"/>
                    <a:pt x="27231" y="151877"/>
                  </a:cubicBezTo>
                  <a:lnTo>
                    <a:pt x="5374" y="135804"/>
                  </a:lnTo>
                  <a:cubicBezTo>
                    <a:pt x="856" y="132471"/>
                    <a:pt x="-1057" y="126642"/>
                    <a:pt x="609" y="121280"/>
                  </a:cubicBezTo>
                  <a:cubicBezTo>
                    <a:pt x="8320" y="96409"/>
                    <a:pt x="21571" y="73610"/>
                    <a:pt x="39365" y="54600"/>
                  </a:cubicBezTo>
                  <a:cubicBezTo>
                    <a:pt x="43192" y="50509"/>
                    <a:pt x="49185" y="49282"/>
                    <a:pt x="54311" y="51540"/>
                  </a:cubicBezTo>
                  <a:lnTo>
                    <a:pt x="78930" y="62354"/>
                  </a:lnTo>
                  <a:cubicBezTo>
                    <a:pt x="91289" y="67712"/>
                    <a:pt x="105650" y="62036"/>
                    <a:pt x="111007" y="49677"/>
                  </a:cubicBezTo>
                  <a:cubicBezTo>
                    <a:pt x="111971" y="47455"/>
                    <a:pt x="112598" y="45102"/>
                    <a:pt x="112868" y="42695"/>
                  </a:cubicBezTo>
                  <a:lnTo>
                    <a:pt x="115857" y="15861"/>
                  </a:lnTo>
                  <a:cubicBezTo>
                    <a:pt x="116476" y="10250"/>
                    <a:pt x="120597" y="5654"/>
                    <a:pt x="126109" y="4431"/>
                  </a:cubicBezTo>
                  <a:cubicBezTo>
                    <a:pt x="138717" y="1635"/>
                    <a:pt x="151606" y="158"/>
                    <a:pt x="164812" y="0"/>
                  </a:cubicBezTo>
                  <a:close/>
                  <a:moveTo>
                    <a:pt x="164601" y="118695"/>
                  </a:moveTo>
                  <a:cubicBezTo>
                    <a:pt x="135465" y="118695"/>
                    <a:pt x="111848" y="142312"/>
                    <a:pt x="111848" y="171448"/>
                  </a:cubicBezTo>
                  <a:cubicBezTo>
                    <a:pt x="111848" y="200584"/>
                    <a:pt x="135465" y="224201"/>
                    <a:pt x="164601" y="224201"/>
                  </a:cubicBezTo>
                  <a:cubicBezTo>
                    <a:pt x="193737" y="224201"/>
                    <a:pt x="217354" y="200584"/>
                    <a:pt x="217354" y="171448"/>
                  </a:cubicBezTo>
                  <a:cubicBezTo>
                    <a:pt x="217354" y="142312"/>
                    <a:pt x="193737" y="118695"/>
                    <a:pt x="164601" y="118695"/>
                  </a:cubicBez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491019" fontAlgn="base">
                <a:spcBef>
                  <a:spcPct val="0"/>
                </a:spcBef>
                <a:spcAft>
                  <a:spcPct val="0"/>
                </a:spcAft>
              </a:pPr>
              <a:endParaRPr lang="en-US" sz="2000">
                <a:ln w="3175">
                  <a:noFill/>
                </a:ln>
                <a:solidFill>
                  <a:srgbClr val="FFFFFF"/>
                </a:solidFill>
                <a:latin typeface="Segoe UI Semibold"/>
              </a:endParaRPr>
            </a:p>
          </p:txBody>
        </p:sp>
      </p:grpSp>
      <p:grpSp>
        <p:nvGrpSpPr>
          <p:cNvPr id="3" name="Group 2">
            <a:extLst>
              <a:ext uri="{FF2B5EF4-FFF2-40B4-BE49-F238E27FC236}">
                <a16:creationId xmlns:a16="http://schemas.microsoft.com/office/drawing/2014/main" id="{A52CB532-2A18-329A-3B9B-2613F91103FD}"/>
              </a:ext>
            </a:extLst>
          </p:cNvPr>
          <p:cNvGrpSpPr/>
          <p:nvPr/>
        </p:nvGrpSpPr>
        <p:grpSpPr>
          <a:xfrm>
            <a:off x="5645389" y="3511043"/>
            <a:ext cx="901222" cy="901219"/>
            <a:chOff x="5645389" y="3511043"/>
            <a:chExt cx="901222" cy="901219"/>
          </a:xfrm>
        </p:grpSpPr>
        <p:sp>
          <p:nvSpPr>
            <p:cNvPr id="9" name="Oval 8">
              <a:extLst>
                <a:ext uri="{FF2B5EF4-FFF2-40B4-BE49-F238E27FC236}">
                  <a16:creationId xmlns:a16="http://schemas.microsoft.com/office/drawing/2014/main" id="{8F2AA492-EB27-F312-BF94-6B876CA0B717}"/>
                </a:ext>
              </a:extLst>
            </p:cNvPr>
            <p:cNvSpPr>
              <a:spLocks/>
            </p:cNvSpPr>
            <p:nvPr/>
          </p:nvSpPr>
          <p:spPr bwMode="auto">
            <a:xfrm>
              <a:off x="5645389" y="3511043"/>
              <a:ext cx="901222" cy="901219"/>
            </a:xfrm>
            <a:prstGeom prst="ellipse">
              <a:avLst/>
            </a:prstGeom>
            <a:gradFill flip="none" rotWithShape="1">
              <a:gsLst>
                <a:gs pos="80000">
                  <a:srgbClr val="0A6BBA"/>
                </a:gs>
                <a:gs pos="0">
                  <a:srgbClr val="AC35AF"/>
                </a:gs>
              </a:gsLst>
              <a:path path="circle">
                <a:fillToRect l="100000" t="100000"/>
              </a:path>
              <a:tileRect r="-100000" b="-100000"/>
            </a:gradFill>
            <a:ln w="12700" cap="rnd">
              <a:solidFill>
                <a:schemeClr val="bg1"/>
              </a:solid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algn="ctr" defTabSz="3447426">
                <a:spcBef>
                  <a:spcPts val="1205"/>
                </a:spcBef>
                <a:tabLst>
                  <a:tab pos="5665570" algn="l"/>
                </a:tabLst>
              </a:pPr>
              <a:endParaRPr lang="en-US" sz="5141" b="1">
                <a:ln w="3175">
                  <a:noFill/>
                </a:ln>
                <a:gradFill flip="none" rotWithShape="1">
                  <a:gsLst>
                    <a:gs pos="20183">
                      <a:srgbClr val="FFFFFF"/>
                    </a:gs>
                    <a:gs pos="42000">
                      <a:srgbClr val="FFFFFF"/>
                    </a:gs>
                  </a:gsLst>
                  <a:lin ang="2700000" scaled="0"/>
                  <a:tileRect/>
                </a:gradFill>
                <a:latin typeface="Segoe UI Variable Display Semib" pitchFamily="2" charset="0"/>
                <a:cs typeface="Segoe Sans Display Semibold" pitchFamily="2" charset="0"/>
              </a:endParaRPr>
            </a:p>
          </p:txBody>
        </p:sp>
        <p:pic>
          <p:nvPicPr>
            <p:cNvPr id="10" name="Graphic 9">
              <a:extLst>
                <a:ext uri="{FF2B5EF4-FFF2-40B4-BE49-F238E27FC236}">
                  <a16:creationId xmlns:a16="http://schemas.microsoft.com/office/drawing/2014/main" id="{867FCB1A-E247-EE2A-D0FF-514DE7150B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3188" y="3761587"/>
              <a:ext cx="385625" cy="385625"/>
            </a:xfrm>
            <a:prstGeom prst="rect">
              <a:avLst/>
            </a:prstGeom>
          </p:spPr>
        </p:pic>
      </p:grpSp>
      <p:sp>
        <p:nvSpPr>
          <p:cNvPr id="2" name="TextBox 1">
            <a:extLst>
              <a:ext uri="{FF2B5EF4-FFF2-40B4-BE49-F238E27FC236}">
                <a16:creationId xmlns:a16="http://schemas.microsoft.com/office/drawing/2014/main" id="{4934F1A4-0427-931D-17F0-6CD01EBD1FE6}"/>
              </a:ext>
            </a:extLst>
          </p:cNvPr>
          <p:cNvSpPr txBox="1"/>
          <p:nvPr/>
        </p:nvSpPr>
        <p:spPr>
          <a:xfrm>
            <a:off x="747071" y="2202411"/>
            <a:ext cx="2996838" cy="984885"/>
          </a:xfrm>
          <a:prstGeom prst="rect">
            <a:avLst/>
          </a:prstGeom>
          <a:noFill/>
        </p:spPr>
        <p:txBody>
          <a:bodyPr wrap="square" lIns="0" tIns="0" rIns="0" bIns="0" rtlCol="0">
            <a:spAutoFit/>
          </a:bodyPr>
          <a:lstStyle/>
          <a:p>
            <a:r>
              <a:rPr lang="en-US" sz="1600" dirty="0"/>
              <a:t>Build intelligent chatbots, automate responses to common inquiries, and provide personalized assistance</a:t>
            </a:r>
          </a:p>
        </p:txBody>
      </p:sp>
    </p:spTree>
    <p:extLst>
      <p:ext uri="{BB962C8B-B14F-4D97-AF65-F5344CB8AC3E}">
        <p14:creationId xmlns:p14="http://schemas.microsoft.com/office/powerpoint/2010/main" val="37692620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100000" fill="hold" nodeType="withEffect">
                                  <p:stCondLst>
                                    <p:cond delay="100"/>
                                  </p:stCondLst>
                                  <p:childTnLst>
                                    <p:animMotion origin="layout" path="M 0 0 L 0 0.03542 " pathEditMode="relative" rAng="0" ptsTypes="AA">
                                      <p:cBhvr>
                                        <p:cTn id="14" dur="700" spd="-100000" fill="hold"/>
                                        <p:tgtEl>
                                          <p:spTgt spid="28"/>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500"/>
                                        <p:tgtEl>
                                          <p:spTgt spid="93"/>
                                        </p:tgtEl>
                                      </p:cBhvr>
                                    </p:animEffect>
                                  </p:childTnLst>
                                </p:cTn>
                              </p:par>
                              <p:par>
                                <p:cTn id="18" presetID="42" presetClass="path" presetSubtype="0" decel="100000" fill="hold" grpId="1" nodeType="withEffect">
                                  <p:stCondLst>
                                    <p:cond delay="100"/>
                                  </p:stCondLst>
                                  <p:childTnLst>
                                    <p:animMotion origin="layout" path="M 4.375E-6 -4.07407E-6 L 4.375E-6 0.03542 " pathEditMode="relative" rAng="0" ptsTypes="AA">
                                      <p:cBhvr>
                                        <p:cTn id="19" dur="700" spd="-100000" fill="hold"/>
                                        <p:tgtEl>
                                          <p:spTgt spid="93"/>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42" presetClass="path" presetSubtype="0" decel="100000" fill="hold" grpId="1" nodeType="withEffect">
                                  <p:stCondLst>
                                    <p:cond delay="100"/>
                                  </p:stCondLst>
                                  <p:childTnLst>
                                    <p:animMotion origin="layout" path="M 3.54167E-6 -2.96296E-6 L 3.54167E-6 0.03542 " pathEditMode="relative" rAng="0" ptsTypes="AA">
                                      <p:cBhvr>
                                        <p:cTn id="24" dur="700" spd="-100000" fill="hold"/>
                                        <p:tgtEl>
                                          <p:spTgt spid="95"/>
                                        </p:tgtEl>
                                        <p:attrNameLst>
                                          <p:attrName>ppt_x</p:attrName>
                                          <p:attrName>ppt_y</p:attrName>
                                        </p:attrNameLst>
                                      </p:cBhvr>
                                      <p:rCtr x="0" y="1759"/>
                                    </p:animMotion>
                                  </p:childTnLst>
                                </p:cTn>
                              </p:par>
                              <p:par>
                                <p:cTn id="25" presetID="22" presetClass="entr" presetSubtype="4" fill="hold" nodeType="withEffect">
                                  <p:stCondLst>
                                    <p:cond delay="100"/>
                                  </p:stCondLst>
                                  <p:childTnLst>
                                    <p:set>
                                      <p:cBhvr>
                                        <p:cTn id="26" dur="1" fill="hold">
                                          <p:stCondLst>
                                            <p:cond delay="0"/>
                                          </p:stCondLst>
                                        </p:cTn>
                                        <p:tgtEl>
                                          <p:spTgt spid="110"/>
                                        </p:tgtEl>
                                        <p:attrNameLst>
                                          <p:attrName>style.visibility</p:attrName>
                                        </p:attrNameLst>
                                      </p:cBhvr>
                                      <p:to>
                                        <p:strVal val="visible"/>
                                      </p:to>
                                    </p:set>
                                    <p:animEffect transition="in" filter="wipe(down)">
                                      <p:cBhvr>
                                        <p:cTn id="27" dur="300"/>
                                        <p:tgtEl>
                                          <p:spTgt spid="110"/>
                                        </p:tgtEl>
                                      </p:cBhvr>
                                    </p:animEffect>
                                  </p:childTnLst>
                                </p:cTn>
                              </p:par>
                              <p:par>
                                <p:cTn id="28" presetID="10" presetClass="entr" presetSubtype="0" fill="hold" grpId="0" nodeType="withEffect">
                                  <p:stCondLst>
                                    <p:cond delay="100"/>
                                  </p:stCondLst>
                                  <p:childTnLst>
                                    <p:set>
                                      <p:cBhvr>
                                        <p:cTn id="29" dur="1" fill="hold">
                                          <p:stCondLst>
                                            <p:cond delay="0"/>
                                          </p:stCondLst>
                                        </p:cTn>
                                        <p:tgtEl>
                                          <p:spTgt spid="97"/>
                                        </p:tgtEl>
                                        <p:attrNameLst>
                                          <p:attrName>style.visibility</p:attrName>
                                        </p:attrNameLst>
                                      </p:cBhvr>
                                      <p:to>
                                        <p:strVal val="visible"/>
                                      </p:to>
                                    </p:set>
                                    <p:animEffect transition="in" filter="fade">
                                      <p:cBhvr>
                                        <p:cTn id="30" dur="500"/>
                                        <p:tgtEl>
                                          <p:spTgt spid="97"/>
                                        </p:tgtEl>
                                      </p:cBhvr>
                                    </p:animEffect>
                                  </p:childTnLst>
                                </p:cTn>
                              </p:par>
                              <p:par>
                                <p:cTn id="31" presetID="42" presetClass="path" presetSubtype="0" decel="100000" fill="hold" grpId="1" nodeType="withEffect">
                                  <p:stCondLst>
                                    <p:cond delay="100"/>
                                  </p:stCondLst>
                                  <p:childTnLst>
                                    <p:animMotion origin="layout" path="M 2.70833E-6 -7.40741E-7 L 2.70833E-6 -0.03287 " pathEditMode="relative" rAng="0" ptsTypes="AA">
                                      <p:cBhvr>
                                        <p:cTn id="32" dur="700" spd="-100000" fill="hold"/>
                                        <p:tgtEl>
                                          <p:spTgt spid="97"/>
                                        </p:tgtEl>
                                        <p:attrNameLst>
                                          <p:attrName>ppt_x</p:attrName>
                                          <p:attrName>ppt_y</p:attrName>
                                        </p:attrNameLst>
                                      </p:cBhvr>
                                      <p:rCtr x="0" y="-1644"/>
                                    </p:animMotion>
                                  </p:childTnLst>
                                </p:cTn>
                              </p:par>
                              <p:par>
                                <p:cTn id="33" presetID="10" presetClass="entr" presetSubtype="0" fill="hold" grpId="0" nodeType="withEffect">
                                  <p:stCondLst>
                                    <p:cond delay="10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500"/>
                                        <p:tgtEl>
                                          <p:spTgt spid="99"/>
                                        </p:tgtEl>
                                      </p:cBhvr>
                                    </p:animEffect>
                                  </p:childTnLst>
                                </p:cTn>
                              </p:par>
                              <p:par>
                                <p:cTn id="36" presetID="42" presetClass="path" presetSubtype="0" decel="100000" fill="hold" grpId="1" nodeType="withEffect">
                                  <p:stCondLst>
                                    <p:cond delay="100"/>
                                  </p:stCondLst>
                                  <p:childTnLst>
                                    <p:animMotion origin="layout" path="M -3.95833E-6 -7.40741E-7 L -3.95833E-6 -0.03287 " pathEditMode="relative" rAng="0" ptsTypes="AA">
                                      <p:cBhvr>
                                        <p:cTn id="37" dur="700" spd="-100000" fill="hold"/>
                                        <p:tgtEl>
                                          <p:spTgt spid="99"/>
                                        </p:tgtEl>
                                        <p:attrNameLst>
                                          <p:attrName>ppt_x</p:attrName>
                                          <p:attrName>ppt_y</p:attrName>
                                        </p:attrNameLst>
                                      </p:cBhvr>
                                      <p:rCtr x="0" y="-1644"/>
                                    </p:animMotion>
                                  </p:childTnLst>
                                </p:cTn>
                              </p:par>
                              <p:par>
                                <p:cTn id="38" presetID="10" presetClass="entr" presetSubtype="0" fill="hold" grpId="0" nodeType="withEffect">
                                  <p:stCondLst>
                                    <p:cond delay="10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42" presetClass="path" presetSubtype="0" decel="100000" fill="hold" grpId="1" nodeType="withEffect">
                                  <p:stCondLst>
                                    <p:cond delay="100"/>
                                  </p:stCondLst>
                                  <p:childTnLst>
                                    <p:animMotion origin="layout" path="M 1.25E-6 2.96296E-6 L 1.25E-6 -0.03287 " pathEditMode="relative" rAng="0" ptsTypes="AA">
                                      <p:cBhvr>
                                        <p:cTn id="42" dur="700" spd="-100000" fill="hold"/>
                                        <p:tgtEl>
                                          <p:spTgt spid="101"/>
                                        </p:tgtEl>
                                        <p:attrNameLst>
                                          <p:attrName>ppt_x</p:attrName>
                                          <p:attrName>ppt_y</p:attrName>
                                        </p:attrNameLst>
                                      </p:cBhvr>
                                      <p:rCtr x="0" y="-1644"/>
                                    </p:animMotion>
                                  </p:childTnLst>
                                </p:cTn>
                              </p:par>
                              <p:par>
                                <p:cTn id="43" presetID="22" presetClass="entr" presetSubtype="1" fill="hold" nodeType="withEffect">
                                  <p:stCondLst>
                                    <p:cond delay="100"/>
                                  </p:stCondLst>
                                  <p:childTnLst>
                                    <p:set>
                                      <p:cBhvr>
                                        <p:cTn id="44" dur="1" fill="hold">
                                          <p:stCondLst>
                                            <p:cond delay="0"/>
                                          </p:stCondLst>
                                        </p:cTn>
                                        <p:tgtEl>
                                          <p:spTgt spid="112"/>
                                        </p:tgtEl>
                                        <p:attrNameLst>
                                          <p:attrName>style.visibility</p:attrName>
                                        </p:attrNameLst>
                                      </p:cBhvr>
                                      <p:to>
                                        <p:strVal val="visible"/>
                                      </p:to>
                                    </p:set>
                                    <p:animEffect transition="in" filter="wipe(up)">
                                      <p:cBhvr>
                                        <p:cTn id="45" dur="3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3" grpId="1"/>
      <p:bldP spid="95" grpId="0"/>
      <p:bldP spid="95" grpId="1"/>
      <p:bldP spid="97" grpId="0"/>
      <p:bldP spid="97" grpId="1"/>
      <p:bldP spid="99" grpId="0"/>
      <p:bldP spid="99" grpId="1"/>
      <p:bldP spid="101" grpId="0"/>
      <p:bldP spid="101" grpId="1"/>
      <p:bldP spid="4" grpId="0"/>
      <p:bldP spid="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356F8-DD69-D50F-C761-2DD09F6C127C}"/>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5D5414C3-2C4D-5646-F1ED-8027A100C49C}"/>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272E4175-F6C5-A104-16AC-C4E21855FFDB}"/>
              </a:ext>
              <a:ext uri="{C183D7F6-B498-43B3-948B-1728B52AA6E4}">
                <adec:decorative xmlns:adec="http://schemas.microsoft.com/office/drawing/2017/decorative" val="0"/>
              </a:ext>
            </a:extLst>
          </p:cNvPr>
          <p:cNvSpPr txBox="1">
            <a:spLocks/>
          </p:cNvSpPr>
          <p:nvPr/>
        </p:nvSpPr>
        <p:spPr>
          <a:xfrm>
            <a:off x="2219155" y="2845771"/>
            <a:ext cx="7753726" cy="2508379"/>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Part 4</a:t>
            </a:r>
          </a:p>
          <a:p>
            <a:pPr defTabSz="2899785">
              <a:spcBef>
                <a:spcPts val="1205"/>
              </a:spcBef>
              <a:buSzPct val="90000"/>
              <a:defRPr/>
            </a:pPr>
            <a:r>
              <a:rPr lang="en-US" sz="4400" b="1" dirty="0">
                <a:gradFill>
                  <a:gsLst>
                    <a:gs pos="16514">
                      <a:srgbClr val="291817"/>
                    </a:gs>
                    <a:gs pos="34862">
                      <a:srgbClr val="291817"/>
                    </a:gs>
                  </a:gsLst>
                  <a:lin ang="5400000" scaled="1"/>
                </a:gradFill>
              </a:rPr>
              <a:t>Model Context Protocol</a:t>
            </a:r>
            <a:br>
              <a:rPr lang="en-US" sz="4400" b="1" dirty="0">
                <a:gradFill>
                  <a:gsLst>
                    <a:gs pos="16514">
                      <a:srgbClr val="291817"/>
                    </a:gs>
                    <a:gs pos="34862">
                      <a:srgbClr val="291817"/>
                    </a:gs>
                  </a:gsLst>
                  <a:lin ang="5400000" scaled="1"/>
                </a:gradFill>
              </a:rPr>
            </a:br>
            <a:r>
              <a:rPr lang="en-US" sz="2800" b="1" dirty="0">
                <a:gradFill>
                  <a:gsLst>
                    <a:gs pos="16514">
                      <a:srgbClr val="291817"/>
                    </a:gs>
                    <a:gs pos="34862">
                      <a:srgbClr val="291817"/>
                    </a:gs>
                  </a:gsLst>
                  <a:lin ang="5400000" scaled="1"/>
                </a:gradFill>
              </a:rPr>
              <a:t>Unlock Deeper Interactions By Managing Context</a:t>
            </a:r>
          </a:p>
        </p:txBody>
      </p:sp>
    </p:spTree>
    <p:extLst>
      <p:ext uri="{BB962C8B-B14F-4D97-AF65-F5344CB8AC3E}">
        <p14:creationId xmlns:p14="http://schemas.microsoft.com/office/powerpoint/2010/main" val="4218198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659FC-9FB8-D893-E0F0-78BDF1D50AA2}"/>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51AD1EC-3CC5-F531-D311-83F6BAC4262F}"/>
              </a:ext>
              <a:ext uri="{C183D7F6-B498-43B3-948B-1728B52AA6E4}">
                <adec:decorative xmlns:adec="http://schemas.microsoft.com/office/drawing/2017/decorative" val="0"/>
              </a:ext>
            </a:extLst>
          </p:cNvPr>
          <p:cNvSpPr/>
          <p:nvPr/>
        </p:nvSpPr>
        <p:spPr bwMode="auto">
          <a:xfrm>
            <a:off x="517453" y="22508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What is Context?</a:t>
            </a:r>
          </a:p>
        </p:txBody>
      </p:sp>
      <p:sp>
        <p:nvSpPr>
          <p:cNvPr id="7" name="Rounded Rectangle 64">
            <a:extLst>
              <a:ext uri="{FF2B5EF4-FFF2-40B4-BE49-F238E27FC236}">
                <a16:creationId xmlns:a16="http://schemas.microsoft.com/office/drawing/2014/main" id="{D65E2A5A-6199-744C-B742-091C1CEC0A4D}"/>
              </a:ext>
              <a:ext uri="{C183D7F6-B498-43B3-948B-1728B52AA6E4}">
                <adec:decorative xmlns:adec="http://schemas.microsoft.com/office/drawing/2017/decorative" val="0"/>
              </a:ext>
            </a:extLst>
          </p:cNvPr>
          <p:cNvSpPr>
            <a:spLocks/>
          </p:cNvSpPr>
          <p:nvPr/>
        </p:nvSpPr>
        <p:spPr bwMode="auto">
          <a:xfrm>
            <a:off x="385596" y="394324"/>
            <a:ext cx="3777996" cy="1003471"/>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All the information provided to a Language Model in a single interaction (user input, past turns, external data, instructions)</a:t>
            </a:r>
          </a:p>
        </p:txBody>
      </p:sp>
      <p:sp>
        <p:nvSpPr>
          <p:cNvPr id="9" name="!!Rectangle: Rounded Corners 25">
            <a:extLst>
              <a:ext uri="{FF2B5EF4-FFF2-40B4-BE49-F238E27FC236}">
                <a16:creationId xmlns:a16="http://schemas.microsoft.com/office/drawing/2014/main" id="{FDC1245E-AF1B-D446-890F-D9F10DDE7FC6}"/>
              </a:ext>
              <a:ext uri="{C183D7F6-B498-43B3-948B-1728B52AA6E4}">
                <adec:decorative xmlns:adec="http://schemas.microsoft.com/office/drawing/2017/decorative" val="0"/>
              </a:ext>
            </a:extLst>
          </p:cNvPr>
          <p:cNvSpPr/>
          <p:nvPr/>
        </p:nvSpPr>
        <p:spPr bwMode="auto">
          <a:xfrm>
            <a:off x="517454" y="1801520"/>
            <a:ext cx="3366056"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Why is it Crucial?</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0" name="Rounded Rectangle 64">
            <a:extLst>
              <a:ext uri="{FF2B5EF4-FFF2-40B4-BE49-F238E27FC236}">
                <a16:creationId xmlns:a16="http://schemas.microsoft.com/office/drawing/2014/main" id="{CA84DF04-A77E-797E-C87E-F567CDE084C4}"/>
              </a:ext>
              <a:ext uri="{C183D7F6-B498-43B3-948B-1728B52AA6E4}">
                <adec:decorative xmlns:adec="http://schemas.microsoft.com/office/drawing/2017/decorative" val="0"/>
              </a:ext>
            </a:extLst>
          </p:cNvPr>
          <p:cNvSpPr>
            <a:spLocks/>
          </p:cNvSpPr>
          <p:nvPr/>
        </p:nvSpPr>
        <p:spPr bwMode="auto">
          <a:xfrm>
            <a:off x="385596" y="1958412"/>
            <a:ext cx="3777996" cy="1073039"/>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Enables coherent, relevant, and personalized responses in multi-turn conversations.</a:t>
            </a:r>
          </a:p>
        </p:txBody>
      </p:sp>
      <p:sp>
        <p:nvSpPr>
          <p:cNvPr id="11" name="!!Rectangle: Rounded Corners 26">
            <a:extLst>
              <a:ext uri="{FF2B5EF4-FFF2-40B4-BE49-F238E27FC236}">
                <a16:creationId xmlns:a16="http://schemas.microsoft.com/office/drawing/2014/main" id="{514C078F-64C9-760E-D630-CBEC57C263E6}"/>
              </a:ext>
              <a:ext uri="{C183D7F6-B498-43B3-948B-1728B52AA6E4}">
                <adec:decorative xmlns:adec="http://schemas.microsoft.com/office/drawing/2017/decorative" val="0"/>
              </a:ext>
            </a:extLst>
          </p:cNvPr>
          <p:cNvSpPr/>
          <p:nvPr/>
        </p:nvSpPr>
        <p:spPr bwMode="auto">
          <a:xfrm>
            <a:off x="517454" y="3412066"/>
            <a:ext cx="3366056" cy="360003"/>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Context Window Limit</a:t>
            </a:r>
          </a:p>
        </p:txBody>
      </p:sp>
      <p:sp>
        <p:nvSpPr>
          <p:cNvPr id="12" name="Rounded Rectangle 64">
            <a:extLst>
              <a:ext uri="{FF2B5EF4-FFF2-40B4-BE49-F238E27FC236}">
                <a16:creationId xmlns:a16="http://schemas.microsoft.com/office/drawing/2014/main" id="{48F79BBE-2608-7448-D010-465437841962}"/>
              </a:ext>
              <a:ext uri="{C183D7F6-B498-43B3-948B-1728B52AA6E4}">
                <adec:decorative xmlns:adec="http://schemas.microsoft.com/office/drawing/2017/decorative" val="0"/>
              </a:ext>
            </a:extLst>
          </p:cNvPr>
          <p:cNvSpPr>
            <a:spLocks/>
          </p:cNvSpPr>
          <p:nvPr/>
        </p:nvSpPr>
        <p:spPr bwMode="auto">
          <a:xfrm>
            <a:off x="385596" y="3592067"/>
            <a:ext cx="3777996" cy="1073038"/>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LLMs have a finite amount of text they can process at once. Exceeding this limit can lead to errors or truncated information</a:t>
            </a:r>
          </a:p>
        </p:txBody>
      </p:sp>
      <p:sp>
        <p:nvSpPr>
          <p:cNvPr id="16" name="Rectangle: Rounded Corners 15">
            <a:extLst>
              <a:ext uri="{FF2B5EF4-FFF2-40B4-BE49-F238E27FC236}">
                <a16:creationId xmlns:a16="http://schemas.microsoft.com/office/drawing/2014/main" id="{EBC0422A-352A-D841-7E74-3DFB39B182B6}"/>
              </a:ext>
              <a:ext uri="{C183D7F6-B498-43B3-948B-1728B52AA6E4}">
                <adec:decorative xmlns:adec="http://schemas.microsoft.com/office/drawing/2017/decorative" val="0"/>
              </a:ext>
            </a:extLst>
          </p:cNvPr>
          <p:cNvSpPr/>
          <p:nvPr/>
        </p:nvSpPr>
        <p:spPr bwMode="auto">
          <a:xfrm>
            <a:off x="517453" y="506003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The Challenge</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9" name="Rounded Rectangle 64">
            <a:extLst>
              <a:ext uri="{FF2B5EF4-FFF2-40B4-BE49-F238E27FC236}">
                <a16:creationId xmlns:a16="http://schemas.microsoft.com/office/drawing/2014/main" id="{05692938-05E2-A57A-FE73-449A101DBFF9}"/>
              </a:ext>
              <a:ext uri="{C183D7F6-B498-43B3-948B-1728B52AA6E4}">
                <adec:decorative xmlns:adec="http://schemas.microsoft.com/office/drawing/2017/decorative" val="0"/>
              </a:ext>
            </a:extLst>
          </p:cNvPr>
          <p:cNvSpPr>
            <a:spLocks/>
          </p:cNvSpPr>
          <p:nvPr/>
        </p:nvSpPr>
        <p:spPr bwMode="auto">
          <a:xfrm>
            <a:off x="385596" y="5229274"/>
            <a:ext cx="3777996" cy="1073037"/>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Effectively managing context to stay within limits while maintaining relevant information is key for robust applications.</a:t>
            </a:r>
          </a:p>
        </p:txBody>
      </p:sp>
      <p:pic>
        <p:nvPicPr>
          <p:cNvPr id="5122" name="Picture 2" descr="Generated image">
            <a:extLst>
              <a:ext uri="{FF2B5EF4-FFF2-40B4-BE49-F238E27FC236}">
                <a16:creationId xmlns:a16="http://schemas.microsoft.com/office/drawing/2014/main" id="{969B7CEF-10FC-789E-2930-BDE39F07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260" y="896059"/>
            <a:ext cx="7075908" cy="4717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17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1318F-53EE-AB06-07DF-ED866564ED31}"/>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16E13F6-791F-7AB7-6EBE-821070F89ABD}"/>
              </a:ext>
              <a:ext uri="{C183D7F6-B498-43B3-948B-1728B52AA6E4}">
                <adec:decorative xmlns:adec="http://schemas.microsoft.com/office/drawing/2017/decorative" val="1"/>
              </a:ext>
            </a:extLst>
          </p:cNvPr>
          <p:cNvGrpSpPr/>
          <p:nvPr/>
        </p:nvGrpSpPr>
        <p:grpSpPr>
          <a:xfrm>
            <a:off x="5314951" y="585788"/>
            <a:ext cx="6294438" cy="5683249"/>
            <a:chOff x="5314951" y="585788"/>
            <a:chExt cx="6294438" cy="5683249"/>
          </a:xfrm>
        </p:grpSpPr>
        <p:cxnSp>
          <p:nvCxnSpPr>
            <p:cNvPr id="3" name="Straight Connector 2">
              <a:extLst>
                <a:ext uri="{FF2B5EF4-FFF2-40B4-BE49-F238E27FC236}">
                  <a16:creationId xmlns:a16="http://schemas.microsoft.com/office/drawing/2014/main" id="{6D20FD2C-5E25-65C1-655B-34844CD4DC32}"/>
                </a:ext>
                <a:ext uri="{C183D7F6-B498-43B3-948B-1728B52AA6E4}">
                  <adec:decorative xmlns:adec="http://schemas.microsoft.com/office/drawing/2017/decorative" val="1"/>
                </a:ext>
              </a:extLst>
            </p:cNvPr>
            <p:cNvCxnSpPr/>
            <p:nvPr/>
          </p:nvCxnSpPr>
          <p:spPr>
            <a:xfrm>
              <a:off x="5594164" y="2114768"/>
              <a:ext cx="5706586" cy="0"/>
            </a:xfrm>
            <a:prstGeom prst="line">
              <a:avLst/>
            </a:prstGeom>
            <a:ln w="6350">
              <a:solidFill>
                <a:schemeClr val="bg1">
                  <a:lumMod val="50000"/>
                </a:schemeClr>
              </a:solidFill>
            </a:ln>
          </p:spPr>
        </p:cxnSp>
        <p:cxnSp>
          <p:nvCxnSpPr>
            <p:cNvPr id="4" name="Straight Connector 3">
              <a:extLst>
                <a:ext uri="{FF2B5EF4-FFF2-40B4-BE49-F238E27FC236}">
                  <a16:creationId xmlns:a16="http://schemas.microsoft.com/office/drawing/2014/main" id="{EB1CCC8A-C357-6D74-FB8B-E5021A6DC502}"/>
                </a:ext>
                <a:ext uri="{C183D7F6-B498-43B3-948B-1728B52AA6E4}">
                  <adec:decorative xmlns:adec="http://schemas.microsoft.com/office/drawing/2017/decorative" val="1"/>
                </a:ext>
              </a:extLst>
            </p:cNvPr>
            <p:cNvCxnSpPr/>
            <p:nvPr/>
          </p:nvCxnSpPr>
          <p:spPr>
            <a:xfrm>
              <a:off x="5609326" y="3383881"/>
              <a:ext cx="5706586" cy="0"/>
            </a:xfrm>
            <a:prstGeom prst="line">
              <a:avLst/>
            </a:prstGeom>
            <a:ln w="6350">
              <a:solidFill>
                <a:schemeClr val="bg1">
                  <a:lumMod val="50000"/>
                </a:schemeClr>
              </a:solidFill>
            </a:ln>
          </p:spPr>
        </p:cxnSp>
        <p:cxnSp>
          <p:nvCxnSpPr>
            <p:cNvPr id="5" name="Straight Connector 4">
              <a:extLst>
                <a:ext uri="{FF2B5EF4-FFF2-40B4-BE49-F238E27FC236}">
                  <a16:creationId xmlns:a16="http://schemas.microsoft.com/office/drawing/2014/main" id="{87AB8483-4C76-8877-B172-D862AF31441B}"/>
                </a:ext>
                <a:ext uri="{C183D7F6-B498-43B3-948B-1728B52AA6E4}">
                  <adec:decorative xmlns:adec="http://schemas.microsoft.com/office/drawing/2017/decorative" val="1"/>
                </a:ext>
              </a:extLst>
            </p:cNvPr>
            <p:cNvCxnSpPr/>
            <p:nvPr/>
          </p:nvCxnSpPr>
          <p:spPr>
            <a:xfrm>
              <a:off x="5634514" y="4778443"/>
              <a:ext cx="5706586" cy="0"/>
            </a:xfrm>
            <a:prstGeom prst="line">
              <a:avLst/>
            </a:prstGeom>
            <a:ln w="6350">
              <a:solidFill>
                <a:schemeClr val="bg1">
                  <a:lumMod val="50000"/>
                </a:schemeClr>
              </a:solidFill>
            </a:ln>
          </p:spPr>
        </p:cxnSp>
        <p:sp>
          <p:nvSpPr>
            <p:cNvPr id="6" name="Rectangle: Rounded Corners 5">
              <a:extLst>
                <a:ext uri="{FF2B5EF4-FFF2-40B4-BE49-F238E27FC236}">
                  <a16:creationId xmlns:a16="http://schemas.microsoft.com/office/drawing/2014/main" id="{CB0A96D2-7241-6DEC-675A-18FC98FF779A}"/>
                </a:ext>
                <a:ext uri="{C183D7F6-B498-43B3-948B-1728B52AA6E4}">
                  <adec:decorative xmlns:adec="http://schemas.microsoft.com/office/drawing/2017/decorative" val="1"/>
                </a:ext>
              </a:extLst>
            </p:cNvPr>
            <p:cNvSpPr/>
            <p:nvPr/>
          </p:nvSpPr>
          <p:spPr bwMode="auto">
            <a:xfrm>
              <a:off x="5314951" y="585788"/>
              <a:ext cx="6294438" cy="5683249"/>
            </a:xfrm>
            <a:prstGeom prst="roundRect">
              <a:avLst>
                <a:gd name="adj" fmla="val 3309"/>
              </a:avLst>
            </a:prstGeom>
            <a:ln w="12700" cap="rnd">
              <a:gradFill flip="none" rotWithShape="1">
                <a:gsLst>
                  <a:gs pos="0">
                    <a:srgbClr val="F65567"/>
                  </a:gs>
                  <a:gs pos="80000">
                    <a:srgbClr val="AC35AF"/>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algn="ctr" defTabSz="811500">
                <a:spcBef>
                  <a:spcPts val="174"/>
                </a:spcBef>
              </a:pPr>
              <a:endParaRPr lang="en-US" sz="3200" b="1">
                <a:gradFill>
                  <a:gsLst>
                    <a:gs pos="0">
                      <a:srgbClr val="FF5C39"/>
                    </a:gs>
                    <a:gs pos="75000">
                      <a:srgbClr val="C03BC4"/>
                    </a:gs>
                  </a:gsLst>
                  <a:path path="circle">
                    <a:fillToRect l="100000" t="100000"/>
                  </a:path>
                </a:gradFill>
                <a:latin typeface="Segoe UI Variable Display Semibold" pitchFamily="2" charset="0"/>
                <a:ea typeface="+mj-lt"/>
                <a:cs typeface="Segoe UI Semibold"/>
              </a:endParaRPr>
            </a:p>
          </p:txBody>
        </p:sp>
      </p:grpSp>
      <p:sp>
        <p:nvSpPr>
          <p:cNvPr id="7" name="Title 2">
            <a:extLst>
              <a:ext uri="{FF2B5EF4-FFF2-40B4-BE49-F238E27FC236}">
                <a16:creationId xmlns:a16="http://schemas.microsoft.com/office/drawing/2014/main" id="{95545A68-2F92-C86D-C9BF-F8672F497553}"/>
              </a:ext>
            </a:extLst>
          </p:cNvPr>
          <p:cNvSpPr txBox="1">
            <a:spLocks/>
          </p:cNvSpPr>
          <p:nvPr/>
        </p:nvSpPr>
        <p:spPr>
          <a:xfrm>
            <a:off x="2526640" y="2620080"/>
            <a:ext cx="2724011" cy="135421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742" rtl="0" eaLnBrk="1" latinLnBrk="0" hangingPunct="1">
              <a:lnSpc>
                <a:spcPct val="100000"/>
              </a:lnSpc>
              <a:spcBef>
                <a:spcPct val="0"/>
              </a:spcBef>
              <a:buNone/>
              <a:defRPr lang="en-US" sz="3200" b="0" kern="1200" cap="none" spc="0" baseline="0">
                <a:ln w="3175">
                  <a:noFill/>
                </a:ln>
                <a:gradFill>
                  <a:gsLst>
                    <a:gs pos="6897">
                      <a:schemeClr val="tx1"/>
                    </a:gs>
                    <a:gs pos="22000">
                      <a:schemeClr val="tx1"/>
                    </a:gs>
                  </a:gsLst>
                  <a:path path="circle">
                    <a:fillToRect l="100000" t="100000"/>
                  </a:path>
                </a:gradFill>
                <a:effectLst/>
                <a:latin typeface="+mj-lt"/>
                <a:ea typeface="+mn-ea"/>
                <a:cs typeface="Segoe UI" pitchFamily="34" charset="0"/>
              </a:defRPr>
            </a:lvl1pPr>
          </a:lstStyle>
          <a:p>
            <a:pPr algn="l">
              <a:defRPr/>
            </a:pPr>
            <a:r>
              <a:rPr lang="en-US" sz="4400" spc="-19" dirty="0">
                <a:solidFill>
                  <a:schemeClr val="tx1"/>
                </a:solidFill>
                <a:latin typeface="Segoe UI Semibold"/>
              </a:rPr>
              <a:t>What is MCP?</a:t>
            </a:r>
          </a:p>
        </p:txBody>
      </p:sp>
      <p:sp>
        <p:nvSpPr>
          <p:cNvPr id="8" name="TextBox 7">
            <a:extLst>
              <a:ext uri="{FF2B5EF4-FFF2-40B4-BE49-F238E27FC236}">
                <a16:creationId xmlns:a16="http://schemas.microsoft.com/office/drawing/2014/main" id="{E2F38E7A-CB09-0ACF-2B68-3BADE3F1A025}"/>
              </a:ext>
            </a:extLst>
          </p:cNvPr>
          <p:cNvSpPr txBox="1">
            <a:spLocks/>
          </p:cNvSpPr>
          <p:nvPr/>
        </p:nvSpPr>
        <p:spPr>
          <a:xfrm>
            <a:off x="5660142" y="928198"/>
            <a:ext cx="5577318" cy="982833"/>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Clarity &amp; Structure</a:t>
            </a:r>
          </a:p>
          <a:p>
            <a:pPr lvl="0" algn="ctr" defTabSz="914400">
              <a:defRPr/>
            </a:pPr>
            <a:r>
              <a:rPr lang="en-US" sz="1600" dirty="0"/>
              <a:t>Organize context logically (e.g., separate user turns, bot responses, metadata).</a:t>
            </a:r>
            <a:endParaRPr kumimoji="0" lang="en-US" sz="1600" b="0" i="0" u="none" strike="noStrike" kern="1200" cap="none" spc="0" normalizeH="0" baseline="0" noProof="0" dirty="0">
              <a:ln>
                <a:noFill/>
              </a:ln>
              <a:effectLst/>
              <a:uLnTx/>
              <a:uFillTx/>
              <a:latin typeface="Segoe Sans Display"/>
              <a:ea typeface="+mn-ea"/>
              <a:cs typeface="+mn-cs"/>
            </a:endParaRPr>
          </a:p>
        </p:txBody>
      </p:sp>
      <p:sp>
        <p:nvSpPr>
          <p:cNvPr id="9" name="TextBox 8">
            <a:extLst>
              <a:ext uri="{FF2B5EF4-FFF2-40B4-BE49-F238E27FC236}">
                <a16:creationId xmlns:a16="http://schemas.microsoft.com/office/drawing/2014/main" id="{FCE0A2E5-E014-3340-7579-FD9CAB8A2F2C}"/>
              </a:ext>
            </a:extLst>
          </p:cNvPr>
          <p:cNvSpPr txBox="1"/>
          <p:nvPr/>
        </p:nvSpPr>
        <p:spPr>
          <a:xfrm>
            <a:off x="5674294" y="2421186"/>
            <a:ext cx="5577318" cy="1229054"/>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Relevance &amp;</a:t>
            </a:r>
            <a:r>
              <a:rPr kumimoji="0" lang="en-US" sz="2400" b="1" i="0" u="none" strike="noStrike" kern="1200" cap="none" spc="0" normalizeH="0" noProof="0" dirty="0">
                <a:ln>
                  <a:noFill/>
                </a:ln>
                <a:effectLst/>
                <a:uLnTx/>
                <a:uFillTx/>
                <a:latin typeface="Segoe Sans Display Semibold"/>
                <a:ea typeface="+mn-ea"/>
                <a:cs typeface="+mn-cs"/>
              </a:rPr>
              <a:t> Conciseness</a:t>
            </a:r>
            <a:endParaRPr kumimoji="0" lang="en-US" sz="2400" b="1" i="0" u="none" strike="noStrike" kern="1200" cap="none" spc="0" normalizeH="0" baseline="0" noProof="0" dirty="0">
              <a:ln>
                <a:noFill/>
              </a:ln>
              <a:effectLst/>
              <a:uLnTx/>
              <a:uFillTx/>
              <a:latin typeface="Segoe Sans Display Semibold"/>
              <a:ea typeface="+mn-ea"/>
              <a:cs typeface="+mn-cs"/>
            </a:endParaRPr>
          </a:p>
          <a:p>
            <a:pPr algn="ctr" defTabSz="914400">
              <a:defRPr/>
            </a:pPr>
            <a:r>
              <a:rPr lang="en-US" sz="1600" dirty="0"/>
              <a:t>Include only necessary information for the current turn. Reduce context size (e.g., summarization, truncation).</a:t>
            </a:r>
            <a:endParaRPr lang="en-US" sz="1600" dirty="0">
              <a:latin typeface="Segoe Sans Display"/>
            </a:endParaRPr>
          </a:p>
          <a:p>
            <a:pPr lvl="0" algn="ctr" defTabSz="914400">
              <a:defRPr/>
            </a:pPr>
            <a:endParaRPr kumimoji="0" lang="en-US" sz="1600" b="0" i="0" u="none" strike="noStrike" kern="1200" cap="none" spc="0" normalizeH="0" baseline="0" noProof="0" dirty="0">
              <a:ln>
                <a:noFill/>
              </a:ln>
              <a:effectLst/>
              <a:uLnTx/>
              <a:uFillTx/>
              <a:latin typeface="Segoe Sans Display"/>
              <a:ea typeface="+mn-ea"/>
              <a:cs typeface="+mn-cs"/>
            </a:endParaRPr>
          </a:p>
        </p:txBody>
      </p:sp>
      <p:sp>
        <p:nvSpPr>
          <p:cNvPr id="10" name="TextBox 9">
            <a:extLst>
              <a:ext uri="{FF2B5EF4-FFF2-40B4-BE49-F238E27FC236}">
                <a16:creationId xmlns:a16="http://schemas.microsoft.com/office/drawing/2014/main" id="{6FC40920-51F2-C762-809A-45AA7A200E8E}"/>
              </a:ext>
            </a:extLst>
          </p:cNvPr>
          <p:cNvSpPr txBox="1"/>
          <p:nvPr/>
        </p:nvSpPr>
        <p:spPr>
          <a:xfrm>
            <a:off x="5687582" y="3694745"/>
            <a:ext cx="5577318" cy="736612"/>
          </a:xfrm>
          <a:prstGeom prst="rect">
            <a:avLst/>
          </a:prstGeom>
          <a:noFill/>
          <a:effectLst/>
        </p:spPr>
        <p:txBody>
          <a:bodyPr wrap="square" lIns="0" tIns="0" rIns="0" bIns="18288" rtlCol="0" anchor="t" anchorCtr="0">
            <a:spAutoFit/>
          </a:bodyPr>
          <a:lstStyle/>
          <a:p>
            <a:pPr lvl="0" algn="ctr" defTabSz="914400">
              <a:spcAft>
                <a:spcPts val="800"/>
              </a:spcAft>
              <a:defRPr/>
            </a:pPr>
            <a:r>
              <a:rPr lang="en-US" sz="2400" b="1" dirty="0">
                <a:latin typeface="Segoe Sans Display Semibold"/>
              </a:rPr>
              <a:t>Temporal Awareness</a:t>
            </a:r>
            <a:endParaRPr kumimoji="0" lang="en-US" sz="2400" b="1" i="0" u="none" strike="noStrike" kern="1200" cap="none" spc="0" normalizeH="0" baseline="0" noProof="0" dirty="0">
              <a:ln>
                <a:noFill/>
              </a:ln>
              <a:effectLst/>
              <a:uLnTx/>
              <a:uFillTx/>
              <a:latin typeface="Segoe Sans Display Semibold"/>
              <a:ea typeface="+mn-ea"/>
              <a:cs typeface="+mn-cs"/>
            </a:endParaRPr>
          </a:p>
          <a:p>
            <a:pPr lvl="0" algn="ctr" defTabSz="914400">
              <a:defRPr/>
            </a:pPr>
            <a:r>
              <a:rPr lang="en-US" sz="1600" dirty="0"/>
              <a:t>Strategically manage conversation history</a:t>
            </a:r>
            <a:endParaRPr lang="en-US" sz="1600" dirty="0">
              <a:latin typeface="Segoe Sans Display"/>
            </a:endParaRPr>
          </a:p>
        </p:txBody>
      </p:sp>
      <p:sp>
        <p:nvSpPr>
          <p:cNvPr id="11" name="TextBox 10">
            <a:extLst>
              <a:ext uri="{FF2B5EF4-FFF2-40B4-BE49-F238E27FC236}">
                <a16:creationId xmlns:a16="http://schemas.microsoft.com/office/drawing/2014/main" id="{53A24399-5886-B9F0-B7DB-E0CECA4BE5D3}"/>
              </a:ext>
            </a:extLst>
          </p:cNvPr>
          <p:cNvSpPr txBox="1"/>
          <p:nvPr/>
        </p:nvSpPr>
        <p:spPr>
          <a:xfrm>
            <a:off x="5687582" y="5002896"/>
            <a:ext cx="5577318" cy="1229054"/>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Benefits of MCP</a:t>
            </a:r>
          </a:p>
          <a:p>
            <a:pPr lvl="0" algn="ctr" defTabSz="914400">
              <a:defRPr/>
            </a:pPr>
            <a:r>
              <a:rPr lang="en-US" sz="1600" dirty="0"/>
              <a:t>Improved response quality, reduced token usage (cost savings), better handling of long conversations, increased reliability</a:t>
            </a:r>
            <a:endParaRPr kumimoji="0" lang="en-US" sz="1600" b="0" i="0" u="none" strike="noStrike" kern="1200" cap="none" spc="0" normalizeH="0" baseline="0" noProof="0" dirty="0">
              <a:ln>
                <a:noFill/>
              </a:ln>
              <a:effectLst/>
              <a:uLnTx/>
              <a:uFillTx/>
              <a:latin typeface="Segoe Sans Display"/>
              <a:ea typeface="+mn-ea"/>
              <a:cs typeface="+mn-cs"/>
            </a:endParaRPr>
          </a:p>
        </p:txBody>
      </p:sp>
      <p:pic>
        <p:nvPicPr>
          <p:cNvPr id="6148" name="Picture 4" descr="MCP (Model Context Protocol) Logo Fr... · LobeHub">
            <a:extLst>
              <a:ext uri="{FF2B5EF4-FFF2-40B4-BE49-F238E27FC236}">
                <a16:creationId xmlns:a16="http://schemas.microsoft.com/office/drawing/2014/main" id="{59EF94BC-E873-AE35-799D-A3FDE9446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0" y="2421186"/>
            <a:ext cx="2251004" cy="2251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002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1.25E-6 -4.44444E-6 L 1.25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6.25E-7 -2.96296E-6 L -6.25E-7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2.29167E-6 -1.11111E-6 L -2.29167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0"/>
                                  </p:stCondLst>
                                  <p:childTnLst>
                                    <p:animMotion origin="layout" path="M -2.29167E-6 -1.85185E-6 L -2.29167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0"/>
                                  </p:stCondLst>
                                  <p:childTnLst>
                                    <p:animMotion origin="layout" path="M 6.25E-7 0 L 6.25E-7 0.03542 " pathEditMode="relative" rAng="0" ptsTypes="AA">
                                      <p:cBhvr>
                                        <p:cTn id="29"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P spid="11" grpId="0"/>
      <p:bldP spid="11"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25020-1913-5405-C671-48568507E7FD}"/>
            </a:ext>
          </a:extLst>
        </p:cNvPr>
        <p:cNvGrpSpPr/>
        <p:nvPr/>
      </p:nvGrpSpPr>
      <p:grpSpPr>
        <a:xfrm>
          <a:off x="0" y="0"/>
          <a:ext cx="0" cy="0"/>
          <a:chOff x="0" y="0"/>
          <a:chExt cx="0" cy="0"/>
        </a:xfrm>
      </p:grpSpPr>
      <p:sp>
        <p:nvSpPr>
          <p:cNvPr id="19" name="Rounded Rectangle 62">
            <a:extLst>
              <a:ext uri="{FF2B5EF4-FFF2-40B4-BE49-F238E27FC236}">
                <a16:creationId xmlns:a16="http://schemas.microsoft.com/office/drawing/2014/main" id="{D5D3A2B2-331C-9811-AA3F-55C51C683036}"/>
              </a:ext>
              <a:ext uri="{C183D7F6-B498-43B3-948B-1728B52AA6E4}">
                <adec:decorative xmlns:adec="http://schemas.microsoft.com/office/drawing/2017/decorative" val="1"/>
              </a:ext>
            </a:extLst>
          </p:cNvPr>
          <p:cNvSpPr>
            <a:spLocks noGrp="1"/>
          </p:cNvSpPr>
          <p:nvPr>
            <p:ph type="title" idx="4294967295"/>
          </p:nvPr>
        </p:nvSpPr>
        <p:spPr bwMode="auto">
          <a:xfrm>
            <a:off x="206374" y="130585"/>
            <a:ext cx="11779250" cy="738188"/>
          </a:xfrm>
          <a:prstGeom prst="rect">
            <a:avLst/>
          </a:prstGeom>
          <a:noFill/>
          <a:ln w="9525" cap="flat" cmpd="sng" algn="ctr">
            <a:noFill/>
            <a:prstDash val="solid"/>
            <a:headEnd type="none" w="med" len="med"/>
            <a:tailEnd type="none" w="med" len="med"/>
          </a:ln>
          <a:effectLst>
            <a:softEdge rad="165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22529" fontAlgn="base">
              <a:spcAft>
                <a:spcPct val="0"/>
              </a:spcAft>
              <a:tabLst>
                <a:tab pos="920670" algn="l"/>
              </a:tabLst>
              <a:defRPr/>
            </a:pPr>
            <a:r>
              <a:rPr lang="en-US" sz="4800" b="1" kern="0" spc="0" dirty="0">
                <a:ln>
                  <a:noFill/>
                </a:ln>
                <a:gradFill>
                  <a:gsLst>
                    <a:gs pos="88073">
                      <a:srgbClr val="000000"/>
                    </a:gs>
                    <a:gs pos="68807">
                      <a:srgbClr val="000000"/>
                    </a:gs>
                  </a:gsLst>
                  <a:lin ang="5400000" scaled="1"/>
                </a:gradFill>
                <a:latin typeface="Segoe UI Variable Display Semibold" pitchFamily="2" charset="0"/>
                <a:cs typeface="Segoe Sans Display Semibold" pitchFamily="2" charset="0"/>
              </a:rPr>
              <a:t>Model Context Protocol</a:t>
            </a:r>
            <a:endParaRPr lang="en-CA" sz="4800" b="1" kern="0" spc="0" dirty="0">
              <a:ln>
                <a:noFill/>
              </a:ln>
              <a:gradFill>
                <a:gsLst>
                  <a:gs pos="88073">
                    <a:srgbClr val="000000"/>
                  </a:gs>
                  <a:gs pos="68807">
                    <a:srgbClr val="000000"/>
                  </a:gs>
                </a:gsLst>
                <a:lin ang="5400000" scaled="1"/>
              </a:gradFill>
              <a:latin typeface="Segoe UI Variable Display Semibold" pitchFamily="2" charset="0"/>
              <a:cs typeface="Segoe Sans Display Semibold" pitchFamily="2" charset="0"/>
            </a:endParaRPr>
          </a:p>
        </p:txBody>
      </p:sp>
      <p:sp>
        <p:nvSpPr>
          <p:cNvPr id="40" name="Rounded Rectangle 62">
            <a:extLst>
              <a:ext uri="{FF2B5EF4-FFF2-40B4-BE49-F238E27FC236}">
                <a16:creationId xmlns:a16="http://schemas.microsoft.com/office/drawing/2014/main" id="{832F53D6-1E96-6CDE-44B7-C130E3127E6F}"/>
              </a:ext>
              <a:ext uri="{C183D7F6-B498-43B3-948B-1728B52AA6E4}">
                <adec:decorative xmlns:adec="http://schemas.microsoft.com/office/drawing/2017/decorative" val="1"/>
              </a:ext>
            </a:extLst>
          </p:cNvPr>
          <p:cNvSpPr/>
          <p:nvPr/>
        </p:nvSpPr>
        <p:spPr bwMode="auto">
          <a:xfrm>
            <a:off x="4512074" y="-14385401"/>
            <a:ext cx="3167852" cy="917510"/>
          </a:xfrm>
          <a:prstGeom prst="roundRect">
            <a:avLst>
              <a:gd name="adj" fmla="val 18634"/>
            </a:avLst>
          </a:prstGeom>
          <a:gradFill flip="none" rotWithShape="1">
            <a:gsLst>
              <a:gs pos="0">
                <a:srgbClr val="AC35AF"/>
              </a:gs>
              <a:gs pos="50000">
                <a:srgbClr val="0A6BBA"/>
              </a:gs>
              <a:gs pos="100000">
                <a:srgbClr val="318581"/>
              </a:gs>
            </a:gsLst>
            <a:path path="circle">
              <a:fillToRect l="100000" t="100000"/>
            </a:path>
            <a:tileRect r="-100000" b="-100000"/>
          </a:gradFill>
        </p:spPr>
        <p:txBody>
          <a:bodyPr wrap="square" lIns="183697" tIns="110217" rIns="183697" bIns="165327" anchor="ctr" anchorCtr="0">
            <a:spAutoFit/>
          </a:bodyPr>
          <a:lstStyle/>
          <a:p>
            <a:pPr marL="0" marR="0" lvl="0" indent="0" algn="ctr" defTabSz="717626" rtl="0" eaLnBrk="1" fontAlgn="auto" latinLnBrk="0" hangingPunct="1">
              <a:lnSpc>
                <a:spcPct val="100000"/>
              </a:lnSpc>
              <a:spcBef>
                <a:spcPts val="0"/>
              </a:spcBef>
              <a:spcAft>
                <a:spcPts val="0"/>
              </a:spcAft>
              <a:buClrTx/>
              <a:buSzTx/>
              <a:buFontTx/>
              <a:buNone/>
              <a:tabLst/>
              <a:defRPr/>
            </a:pPr>
            <a:r>
              <a:rPr kumimoji="0" lang="en-US" sz="3534" b="0" i="0" u="none" strike="noStrike" kern="1200" cap="none" spc="0" normalizeH="0" baseline="0" noProof="0">
                <a:ln>
                  <a:noFill/>
                </a:ln>
                <a:gradFill>
                  <a:gsLst>
                    <a:gs pos="62385">
                      <a:srgbClr val="FFFFFF"/>
                    </a:gs>
                    <a:gs pos="46000">
                      <a:srgbClr val="FFFFFF"/>
                    </a:gs>
                  </a:gsLst>
                  <a:path path="circle">
                    <a:fillToRect l="100000" t="100000"/>
                  </a:path>
                </a:gradFill>
                <a:effectLst/>
                <a:uLnTx/>
                <a:uFillTx/>
                <a:latin typeface="Segoe UI Variable Display Semib" pitchFamily="2" charset="0"/>
                <a:ea typeface="+mn-ea"/>
                <a:cs typeface="+mn-cs"/>
              </a:rPr>
              <a:t>Drive growth</a:t>
            </a:r>
            <a:endParaRPr kumimoji="0" lang="en-CA" sz="3534" b="0" i="0" u="none" strike="noStrike" kern="1200" cap="none" spc="0" normalizeH="0" baseline="0" noProof="0">
              <a:ln>
                <a:noFill/>
              </a:ln>
              <a:gradFill>
                <a:gsLst>
                  <a:gs pos="62385">
                    <a:srgbClr val="FFFFFF"/>
                  </a:gs>
                  <a:gs pos="46000">
                    <a:srgbClr val="FFFFFF"/>
                  </a:gs>
                </a:gsLst>
                <a:path path="circle">
                  <a:fillToRect l="100000" t="100000"/>
                </a:path>
              </a:gradFill>
              <a:effectLst/>
              <a:uLnTx/>
              <a:uFillTx/>
              <a:latin typeface="Segoe UI Variable Display Semib" pitchFamily="2" charset="0"/>
              <a:ea typeface="+mn-ea"/>
              <a:cs typeface="+mn-cs"/>
            </a:endParaRPr>
          </a:p>
        </p:txBody>
      </p:sp>
      <p:pic>
        <p:nvPicPr>
          <p:cNvPr id="7" name="Picture 6">
            <a:extLst>
              <a:ext uri="{FF2B5EF4-FFF2-40B4-BE49-F238E27FC236}">
                <a16:creationId xmlns:a16="http://schemas.microsoft.com/office/drawing/2014/main" id="{63081DD1-009C-16E3-5526-63F4747EFAB3}"/>
              </a:ext>
            </a:extLst>
          </p:cNvPr>
          <p:cNvPicPr>
            <a:picLocks noChangeAspect="1"/>
          </p:cNvPicPr>
          <p:nvPr/>
        </p:nvPicPr>
        <p:blipFill>
          <a:blip r:embed="rId3"/>
          <a:stretch>
            <a:fillRect/>
          </a:stretch>
        </p:blipFill>
        <p:spPr>
          <a:xfrm>
            <a:off x="0" y="791323"/>
            <a:ext cx="12192000" cy="6066677"/>
          </a:xfrm>
          <a:prstGeom prst="rect">
            <a:avLst/>
          </a:prstGeom>
        </p:spPr>
      </p:pic>
    </p:spTree>
    <p:extLst>
      <p:ext uri="{BB962C8B-B14F-4D97-AF65-F5344CB8AC3E}">
        <p14:creationId xmlns:p14="http://schemas.microsoft.com/office/powerpoint/2010/main" val="2402340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1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3BFBC-97A1-C6AB-45D7-E2EC72C9A1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61D98B-4FED-115A-5B27-CA131E582A71}"/>
              </a:ext>
            </a:extLst>
          </p:cNvPr>
          <p:cNvSpPr>
            <a:spLocks noGrp="1"/>
          </p:cNvSpPr>
          <p:nvPr>
            <p:ph type="title"/>
          </p:nvPr>
        </p:nvSpPr>
        <p:spPr>
          <a:xfrm>
            <a:off x="585216" y="1872413"/>
            <a:ext cx="9144000" cy="1661993"/>
          </a:xfrm>
        </p:spPr>
        <p:txBody>
          <a:bodyPr/>
          <a:lstStyle/>
          <a:p>
            <a:r>
              <a:rPr lang="en-US" dirty="0"/>
              <a:t>Demos</a:t>
            </a:r>
            <a:br>
              <a:rPr lang="en-US" dirty="0"/>
            </a:br>
            <a:r>
              <a:rPr lang="en-US" dirty="0"/>
              <a:t>1. Multi-Server Setup</a:t>
            </a:r>
            <a:br>
              <a:rPr lang="en-US" dirty="0"/>
            </a:br>
            <a:r>
              <a:rPr lang="en-US" dirty="0"/>
              <a:t>2. Adding MCP tools to VSC</a:t>
            </a:r>
          </a:p>
        </p:txBody>
      </p:sp>
    </p:spTree>
    <p:extLst>
      <p:ext uri="{BB962C8B-B14F-4D97-AF65-F5344CB8AC3E}">
        <p14:creationId xmlns:p14="http://schemas.microsoft.com/office/powerpoint/2010/main" val="380360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D99F-6B6E-5F38-7172-B2766A4CC57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C281A1FC-C619-E989-7E32-3B49041DB49F}"/>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8" name="Group 7">
            <a:extLst>
              <a:ext uri="{FF2B5EF4-FFF2-40B4-BE49-F238E27FC236}">
                <a16:creationId xmlns:a16="http://schemas.microsoft.com/office/drawing/2014/main" id="{C79397A9-66F1-0FB9-4792-3C145A89186A}"/>
              </a:ext>
              <a:ext uri="{C183D7F6-B498-43B3-948B-1728B52AA6E4}">
                <adec:decorative xmlns:adec="http://schemas.microsoft.com/office/drawing/2017/decorative" val="1"/>
              </a:ext>
            </a:extLst>
          </p:cNvPr>
          <p:cNvGrpSpPr/>
          <p:nvPr/>
        </p:nvGrpSpPr>
        <p:grpSpPr>
          <a:xfrm rot="16981742">
            <a:off x="381160" y="5398790"/>
            <a:ext cx="8334992" cy="7408967"/>
            <a:chOff x="-1641318" y="-299489"/>
            <a:chExt cx="8683276" cy="7718554"/>
          </a:xfrm>
        </p:grpSpPr>
        <p:grpSp>
          <p:nvGrpSpPr>
            <p:cNvPr id="9" name="Group 8">
              <a:extLst>
                <a:ext uri="{FF2B5EF4-FFF2-40B4-BE49-F238E27FC236}">
                  <a16:creationId xmlns:a16="http://schemas.microsoft.com/office/drawing/2014/main" id="{991F8B91-20EB-3416-1857-D42503757C77}"/>
                </a:ext>
              </a:extLst>
            </p:cNvPr>
            <p:cNvGrpSpPr/>
            <p:nvPr/>
          </p:nvGrpSpPr>
          <p:grpSpPr>
            <a:xfrm rot="13963223">
              <a:off x="-1235110" y="-252874"/>
              <a:ext cx="7671937" cy="7671942"/>
              <a:chOff x="-13073550" y="260470"/>
              <a:chExt cx="10868115" cy="10868116"/>
            </a:xfrm>
            <a:solidFill>
              <a:schemeClr val="bg1">
                <a:lumMod val="85000"/>
              </a:schemeClr>
            </a:solidFill>
          </p:grpSpPr>
          <p:grpSp>
            <p:nvGrpSpPr>
              <p:cNvPr id="62" name="Group 61">
                <a:extLst>
                  <a:ext uri="{FF2B5EF4-FFF2-40B4-BE49-F238E27FC236}">
                    <a16:creationId xmlns:a16="http://schemas.microsoft.com/office/drawing/2014/main" id="{294BD391-B8D2-FA2B-96B6-5D3ABBAE33D0}"/>
                  </a:ext>
                </a:extLst>
              </p:cNvPr>
              <p:cNvGrpSpPr/>
              <p:nvPr/>
            </p:nvGrpSpPr>
            <p:grpSpPr>
              <a:xfrm>
                <a:off x="-13073550" y="3398292"/>
                <a:ext cx="10868115" cy="4592474"/>
                <a:chOff x="-13073550" y="3398292"/>
                <a:chExt cx="10868115" cy="4592474"/>
              </a:xfrm>
              <a:grpFill/>
            </p:grpSpPr>
            <p:pic>
              <p:nvPicPr>
                <p:cNvPr id="69" name="Graphic 68">
                  <a:extLst>
                    <a:ext uri="{FF2B5EF4-FFF2-40B4-BE49-F238E27FC236}">
                      <a16:creationId xmlns:a16="http://schemas.microsoft.com/office/drawing/2014/main" id="{7AE1E556-1AFD-2B5C-05C5-0D95A1C3EA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70" name="Graphic 69">
                  <a:extLst>
                    <a:ext uri="{FF2B5EF4-FFF2-40B4-BE49-F238E27FC236}">
                      <a16:creationId xmlns:a16="http://schemas.microsoft.com/office/drawing/2014/main" id="{054ABF3B-93FF-2B79-05A2-27C908D250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63" name="Group 62">
                <a:extLst>
                  <a:ext uri="{FF2B5EF4-FFF2-40B4-BE49-F238E27FC236}">
                    <a16:creationId xmlns:a16="http://schemas.microsoft.com/office/drawing/2014/main" id="{77D90D0B-E720-409A-81EF-BF2F148FDC0A}"/>
                  </a:ext>
                </a:extLst>
              </p:cNvPr>
              <p:cNvGrpSpPr/>
              <p:nvPr/>
            </p:nvGrpSpPr>
            <p:grpSpPr>
              <a:xfrm rot="18000000">
                <a:off x="-13073550" y="3398292"/>
                <a:ext cx="10868115" cy="4592474"/>
                <a:chOff x="-13073550" y="3398292"/>
                <a:chExt cx="10868115" cy="4592474"/>
              </a:xfrm>
              <a:grpFill/>
            </p:grpSpPr>
            <p:pic>
              <p:nvPicPr>
                <p:cNvPr id="67" name="Graphic 66">
                  <a:extLst>
                    <a:ext uri="{FF2B5EF4-FFF2-40B4-BE49-F238E27FC236}">
                      <a16:creationId xmlns:a16="http://schemas.microsoft.com/office/drawing/2014/main" id="{A7D57377-AE8B-C9AF-423C-2940257C18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8" name="Graphic 67">
                  <a:extLst>
                    <a:ext uri="{FF2B5EF4-FFF2-40B4-BE49-F238E27FC236}">
                      <a16:creationId xmlns:a16="http://schemas.microsoft.com/office/drawing/2014/main" id="{1F7D6F41-AF8F-5E1D-C263-6787C1D68C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64" name="Group 63">
                <a:extLst>
                  <a:ext uri="{FF2B5EF4-FFF2-40B4-BE49-F238E27FC236}">
                    <a16:creationId xmlns:a16="http://schemas.microsoft.com/office/drawing/2014/main" id="{2D74195B-F224-C7D8-EA83-52399A45EECD}"/>
                  </a:ext>
                </a:extLst>
              </p:cNvPr>
              <p:cNvGrpSpPr/>
              <p:nvPr/>
            </p:nvGrpSpPr>
            <p:grpSpPr>
              <a:xfrm rot="3600000">
                <a:off x="-13073550" y="3398291"/>
                <a:ext cx="10868115" cy="4592474"/>
                <a:chOff x="-13073550" y="3398292"/>
                <a:chExt cx="10868115" cy="4592474"/>
              </a:xfrm>
              <a:grpFill/>
            </p:grpSpPr>
            <p:pic>
              <p:nvPicPr>
                <p:cNvPr id="65" name="Graphic 64">
                  <a:extLst>
                    <a:ext uri="{FF2B5EF4-FFF2-40B4-BE49-F238E27FC236}">
                      <a16:creationId xmlns:a16="http://schemas.microsoft.com/office/drawing/2014/main" id="{5C61675F-FF1C-7E3B-05E5-F1910AC0C3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6" name="Graphic 65">
                  <a:extLst>
                    <a:ext uri="{FF2B5EF4-FFF2-40B4-BE49-F238E27FC236}">
                      <a16:creationId xmlns:a16="http://schemas.microsoft.com/office/drawing/2014/main" id="{D60C2991-4626-11A0-7096-2B54BE95F8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10" name="Graphic 5">
              <a:extLst>
                <a:ext uri="{FF2B5EF4-FFF2-40B4-BE49-F238E27FC236}">
                  <a16:creationId xmlns:a16="http://schemas.microsoft.com/office/drawing/2014/main" id="{06B90234-B232-9A17-9768-52CFF73A0E71}"/>
                </a:ext>
              </a:extLst>
            </p:cNvPr>
            <p:cNvGrpSpPr/>
            <p:nvPr/>
          </p:nvGrpSpPr>
          <p:grpSpPr>
            <a:xfrm rot="15746055">
              <a:off x="-177888" y="1123433"/>
              <a:ext cx="5330696" cy="5499097"/>
              <a:chOff x="4071312" y="2489702"/>
              <a:chExt cx="3527293" cy="3638722"/>
            </a:xfrm>
            <a:noFill/>
          </p:grpSpPr>
          <p:sp>
            <p:nvSpPr>
              <p:cNvPr id="50" name="Freeform: Shape 49">
                <a:extLst>
                  <a:ext uri="{FF2B5EF4-FFF2-40B4-BE49-F238E27FC236}">
                    <a16:creationId xmlns:a16="http://schemas.microsoft.com/office/drawing/2014/main" id="{496ED047-2198-EE44-4ED7-E2EA68FD2690}"/>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7396544C-30D6-C1A2-80F0-B538814BABFC}"/>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B704DA79-8836-D706-0890-D46F73B11181}"/>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78C5E06B-F2A6-D5B9-A5D7-45FCF8139019}"/>
                  </a:ext>
                </a:extLst>
              </p:cNvPr>
              <p:cNvSpPr/>
              <p:nvPr/>
            </p:nvSpPr>
            <p:spPr>
              <a:xfrm>
                <a:off x="4185926" y="2623532"/>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910DCC3B-EAFE-0D5D-E58D-50FFB90885DE}"/>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533B934B-15EF-EEF1-DC90-00DDAD2D94E7}"/>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00B1B72D-58CB-1DB1-997E-DFDD75DC9051}"/>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Freeform: Shape 56">
                <a:extLst>
                  <a:ext uri="{FF2B5EF4-FFF2-40B4-BE49-F238E27FC236}">
                    <a16:creationId xmlns:a16="http://schemas.microsoft.com/office/drawing/2014/main" id="{DF74D084-2D31-CCC1-C3F6-D278E9771422}"/>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Freeform: Shape 57">
                <a:extLst>
                  <a:ext uri="{FF2B5EF4-FFF2-40B4-BE49-F238E27FC236}">
                    <a16:creationId xmlns:a16="http://schemas.microsoft.com/office/drawing/2014/main" id="{510ACC66-BC23-D507-82D2-ADAA05B2D8CE}"/>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9" name="Freeform: Shape 58">
                <a:extLst>
                  <a:ext uri="{FF2B5EF4-FFF2-40B4-BE49-F238E27FC236}">
                    <a16:creationId xmlns:a16="http://schemas.microsoft.com/office/drawing/2014/main" id="{0BDEFDBF-7843-189F-050F-6173B8F4F863}"/>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0" name="Freeform: Shape 59">
                <a:extLst>
                  <a:ext uri="{FF2B5EF4-FFF2-40B4-BE49-F238E27FC236}">
                    <a16:creationId xmlns:a16="http://schemas.microsoft.com/office/drawing/2014/main" id="{646950B1-5DB7-2DD3-D11E-6E7DE0D42587}"/>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1" name="Freeform: Shape 60">
                <a:extLst>
                  <a:ext uri="{FF2B5EF4-FFF2-40B4-BE49-F238E27FC236}">
                    <a16:creationId xmlns:a16="http://schemas.microsoft.com/office/drawing/2014/main" id="{9A125A52-DE86-06CF-680A-75E25C604A4D}"/>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1" name="Graphic 5">
              <a:extLst>
                <a:ext uri="{FF2B5EF4-FFF2-40B4-BE49-F238E27FC236}">
                  <a16:creationId xmlns:a16="http://schemas.microsoft.com/office/drawing/2014/main" id="{5FDD47B5-1E3C-8804-C63F-17EEEB023D7A}"/>
                </a:ext>
              </a:extLst>
            </p:cNvPr>
            <p:cNvGrpSpPr/>
            <p:nvPr/>
          </p:nvGrpSpPr>
          <p:grpSpPr>
            <a:xfrm rot="180525">
              <a:off x="-597053" y="441139"/>
              <a:ext cx="6472770" cy="6313556"/>
              <a:chOff x="4270587" y="2574268"/>
              <a:chExt cx="3544376" cy="3457192"/>
            </a:xfrm>
            <a:noFill/>
          </p:grpSpPr>
          <p:sp>
            <p:nvSpPr>
              <p:cNvPr id="38" name="Freeform: Shape 37">
                <a:extLst>
                  <a:ext uri="{FF2B5EF4-FFF2-40B4-BE49-F238E27FC236}">
                    <a16:creationId xmlns:a16="http://schemas.microsoft.com/office/drawing/2014/main" id="{76509DC1-E10E-CA5F-02C3-BFEEDAEFD2BB}"/>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155B67ED-2313-CD90-F918-5649549E1060}"/>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8C3CA213-2470-86C7-3175-43F16885D53B}"/>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43E84F0F-F583-F3D2-05C7-4A2A49850D96}"/>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926DAEDB-49D9-BD47-C51E-45242F3D9867}"/>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3D7D5BA8-5C26-6487-89E2-0DC0D4D22CF2}"/>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ABF4CF5D-4A9E-244E-E9D8-A44672A593A5}"/>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140B7228-2346-84D2-652D-58D9C448764B}"/>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B591F206-9773-253E-DF35-7989D09E2A74}"/>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E55345DD-88DE-7FE9-3439-52512145E63A}"/>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3E176AFE-2D35-D853-B68F-07A9211CC1D3}"/>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EF115211-CAF9-449D-7E64-25544A2FF83E}"/>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2" name="Graphic 5">
              <a:extLst>
                <a:ext uri="{FF2B5EF4-FFF2-40B4-BE49-F238E27FC236}">
                  <a16:creationId xmlns:a16="http://schemas.microsoft.com/office/drawing/2014/main" id="{4137AB92-797D-3F84-7A9F-C69A0B45AB55}"/>
                </a:ext>
              </a:extLst>
            </p:cNvPr>
            <p:cNvGrpSpPr/>
            <p:nvPr/>
          </p:nvGrpSpPr>
          <p:grpSpPr>
            <a:xfrm rot="20743245">
              <a:off x="-1641318" y="712755"/>
              <a:ext cx="8683276" cy="5650143"/>
              <a:chOff x="3224705" y="2448010"/>
              <a:chExt cx="5745675" cy="3738674"/>
            </a:xfrm>
            <a:noFill/>
          </p:grpSpPr>
          <p:sp>
            <p:nvSpPr>
              <p:cNvPr id="26" name="Freeform: Shape 25">
                <a:extLst>
                  <a:ext uri="{FF2B5EF4-FFF2-40B4-BE49-F238E27FC236}">
                    <a16:creationId xmlns:a16="http://schemas.microsoft.com/office/drawing/2014/main" id="{26E5AD80-C152-4D0C-AF99-EB5182B8403B}"/>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07AF8175-C74D-8AD9-0448-9CDD2CB4AB8D}"/>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DACAA08A-946E-1ECF-56D0-A133C687FD29}"/>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DF89101A-B1DA-25B9-1890-88C4997F0C6C}"/>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EFC15B4E-A6A6-C38E-6DC9-6AF88AAF1274}"/>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B067E41C-AFB5-935B-9E14-53E8CFFAD1C8}"/>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48D01CB7-5BF3-83B3-B028-CABF8ED89ACD}"/>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 name="Freeform: Shape 32">
                <a:extLst>
                  <a:ext uri="{FF2B5EF4-FFF2-40B4-BE49-F238E27FC236}">
                    <a16:creationId xmlns:a16="http://schemas.microsoft.com/office/drawing/2014/main" id="{681FCF9D-B073-9E52-E788-F62B8A242C81}"/>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F0B1E6B1-D745-DFEF-4941-83E2BA4BAA4D}"/>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CA982DF5-907C-480A-F711-F25989E6842B}"/>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A85F2AE0-F4A9-41EB-A233-94C7297FA6DE}"/>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C9630835-DAEB-280D-6EFD-E9652E71D047}"/>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3" name="Graphic 5">
              <a:extLst>
                <a:ext uri="{FF2B5EF4-FFF2-40B4-BE49-F238E27FC236}">
                  <a16:creationId xmlns:a16="http://schemas.microsoft.com/office/drawing/2014/main" id="{EB89AB2C-012C-2950-E3D2-4604D18F8AC9}"/>
                </a:ext>
              </a:extLst>
            </p:cNvPr>
            <p:cNvGrpSpPr/>
            <p:nvPr/>
          </p:nvGrpSpPr>
          <p:grpSpPr>
            <a:xfrm rot="753948">
              <a:off x="-682780" y="-299489"/>
              <a:ext cx="5854605" cy="7484643"/>
              <a:chOff x="4061078" y="1549502"/>
              <a:chExt cx="3873961" cy="4952549"/>
            </a:xfrm>
            <a:noFill/>
          </p:grpSpPr>
          <p:sp>
            <p:nvSpPr>
              <p:cNvPr id="14" name="Freeform: Shape 13">
                <a:extLst>
                  <a:ext uri="{FF2B5EF4-FFF2-40B4-BE49-F238E27FC236}">
                    <a16:creationId xmlns:a16="http://schemas.microsoft.com/office/drawing/2014/main" id="{D921DEA5-7766-DFFB-0C25-AFEAFF1BA104}"/>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51BD090A-EA2E-2F00-6E78-75041EF57651}"/>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60225FBA-D60C-FEF1-4B7D-F5F8833A583C}"/>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F2B5044F-1F37-5011-7446-8749419E49E1}"/>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D939ADFF-3B77-D1F6-098D-1795F326C3D4}"/>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0F6F7726-80C5-9405-F761-3F0E9D60CCDF}"/>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D6A4722F-DAED-0EE4-2073-9134761E58FC}"/>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 name="Freeform: Shape 20">
                <a:extLst>
                  <a:ext uri="{FF2B5EF4-FFF2-40B4-BE49-F238E27FC236}">
                    <a16:creationId xmlns:a16="http://schemas.microsoft.com/office/drawing/2014/main" id="{926FCE27-3ED2-354F-3AA7-582D55BB1D74}"/>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8685EB80-34CB-79AC-B702-F7B8E6DF9B99}"/>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78F1670E-302F-1EC6-F59D-496BED6CEF75}"/>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75A852D1-7A85-73D1-099D-B4D27D9A6F1F}"/>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B6972EEE-3CFB-71F4-37E7-1C60DA51C7CA}"/>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71" name="Group 70">
            <a:extLst>
              <a:ext uri="{FF2B5EF4-FFF2-40B4-BE49-F238E27FC236}">
                <a16:creationId xmlns:a16="http://schemas.microsoft.com/office/drawing/2014/main" id="{80E09266-37D1-FE39-3E2E-8365D108C739}"/>
              </a:ext>
              <a:ext uri="{C183D7F6-B498-43B3-948B-1728B52AA6E4}">
                <adec:decorative xmlns:adec="http://schemas.microsoft.com/office/drawing/2017/decorative" val="1"/>
              </a:ext>
            </a:extLst>
          </p:cNvPr>
          <p:cNvGrpSpPr/>
          <p:nvPr/>
        </p:nvGrpSpPr>
        <p:grpSpPr>
          <a:xfrm rot="16981742">
            <a:off x="8926347" y="-4132406"/>
            <a:ext cx="8334992" cy="7408967"/>
            <a:chOff x="-1641318" y="-299489"/>
            <a:chExt cx="8683276" cy="7718554"/>
          </a:xfrm>
        </p:grpSpPr>
        <p:grpSp>
          <p:nvGrpSpPr>
            <p:cNvPr id="72" name="Group 71">
              <a:extLst>
                <a:ext uri="{FF2B5EF4-FFF2-40B4-BE49-F238E27FC236}">
                  <a16:creationId xmlns:a16="http://schemas.microsoft.com/office/drawing/2014/main" id="{AFA78056-1D47-70A0-164F-5DA10C36388F}"/>
                </a:ext>
              </a:extLst>
            </p:cNvPr>
            <p:cNvGrpSpPr/>
            <p:nvPr/>
          </p:nvGrpSpPr>
          <p:grpSpPr>
            <a:xfrm rot="13963223">
              <a:off x="-1235110" y="-252874"/>
              <a:ext cx="7671937" cy="7671942"/>
              <a:chOff x="-13073550" y="260470"/>
              <a:chExt cx="10868115" cy="10868116"/>
            </a:xfrm>
            <a:solidFill>
              <a:schemeClr val="bg1">
                <a:lumMod val="85000"/>
              </a:schemeClr>
            </a:solidFill>
          </p:grpSpPr>
          <p:grpSp>
            <p:nvGrpSpPr>
              <p:cNvPr id="125" name="Group 124">
                <a:extLst>
                  <a:ext uri="{FF2B5EF4-FFF2-40B4-BE49-F238E27FC236}">
                    <a16:creationId xmlns:a16="http://schemas.microsoft.com/office/drawing/2014/main" id="{F91346E1-B4B5-307D-E937-660BD86BBC15}"/>
                  </a:ext>
                </a:extLst>
              </p:cNvPr>
              <p:cNvGrpSpPr/>
              <p:nvPr/>
            </p:nvGrpSpPr>
            <p:grpSpPr>
              <a:xfrm>
                <a:off x="-13073550" y="3398292"/>
                <a:ext cx="10868115" cy="4592474"/>
                <a:chOff x="-13073550" y="3398292"/>
                <a:chExt cx="10868115" cy="4592474"/>
              </a:xfrm>
              <a:grpFill/>
            </p:grpSpPr>
            <p:pic>
              <p:nvPicPr>
                <p:cNvPr id="132" name="Graphic 131">
                  <a:extLst>
                    <a:ext uri="{FF2B5EF4-FFF2-40B4-BE49-F238E27FC236}">
                      <a16:creationId xmlns:a16="http://schemas.microsoft.com/office/drawing/2014/main" id="{75D7062C-DF08-F47B-FF4C-31ACBF453B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33" name="Graphic 132">
                  <a:extLst>
                    <a:ext uri="{FF2B5EF4-FFF2-40B4-BE49-F238E27FC236}">
                      <a16:creationId xmlns:a16="http://schemas.microsoft.com/office/drawing/2014/main" id="{8A2FB969-07DD-BF00-2BA3-329DBA8342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26" name="Group 125">
                <a:extLst>
                  <a:ext uri="{FF2B5EF4-FFF2-40B4-BE49-F238E27FC236}">
                    <a16:creationId xmlns:a16="http://schemas.microsoft.com/office/drawing/2014/main" id="{18355C2F-F129-6801-FFD1-B458BAA8445D}"/>
                  </a:ext>
                </a:extLst>
              </p:cNvPr>
              <p:cNvGrpSpPr/>
              <p:nvPr/>
            </p:nvGrpSpPr>
            <p:grpSpPr>
              <a:xfrm rot="18000000">
                <a:off x="-13073550" y="3398292"/>
                <a:ext cx="10868115" cy="4592474"/>
                <a:chOff x="-13073550" y="3398292"/>
                <a:chExt cx="10868115" cy="4592474"/>
              </a:xfrm>
              <a:grpFill/>
            </p:grpSpPr>
            <p:pic>
              <p:nvPicPr>
                <p:cNvPr id="130" name="Graphic 129">
                  <a:extLst>
                    <a:ext uri="{FF2B5EF4-FFF2-40B4-BE49-F238E27FC236}">
                      <a16:creationId xmlns:a16="http://schemas.microsoft.com/office/drawing/2014/main" id="{2E3E7F20-3E32-DDE5-CAAD-585B20AEB8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31" name="Graphic 130">
                  <a:extLst>
                    <a:ext uri="{FF2B5EF4-FFF2-40B4-BE49-F238E27FC236}">
                      <a16:creationId xmlns:a16="http://schemas.microsoft.com/office/drawing/2014/main" id="{57F564FA-9CA8-EB69-23B1-5F6FE1A380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27" name="Group 126">
                <a:extLst>
                  <a:ext uri="{FF2B5EF4-FFF2-40B4-BE49-F238E27FC236}">
                    <a16:creationId xmlns:a16="http://schemas.microsoft.com/office/drawing/2014/main" id="{A650DAF9-D077-92AF-D1BF-59CB04573700}"/>
                  </a:ext>
                </a:extLst>
              </p:cNvPr>
              <p:cNvGrpSpPr/>
              <p:nvPr/>
            </p:nvGrpSpPr>
            <p:grpSpPr>
              <a:xfrm rot="3600000">
                <a:off x="-13073550" y="3398291"/>
                <a:ext cx="10868115" cy="4592474"/>
                <a:chOff x="-13073550" y="3398292"/>
                <a:chExt cx="10868115" cy="4592474"/>
              </a:xfrm>
              <a:grpFill/>
            </p:grpSpPr>
            <p:pic>
              <p:nvPicPr>
                <p:cNvPr id="128" name="Graphic 127">
                  <a:extLst>
                    <a:ext uri="{FF2B5EF4-FFF2-40B4-BE49-F238E27FC236}">
                      <a16:creationId xmlns:a16="http://schemas.microsoft.com/office/drawing/2014/main" id="{9BC1DC8E-C7AD-0316-0B46-62CBFCAB17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29" name="Graphic 128">
                  <a:extLst>
                    <a:ext uri="{FF2B5EF4-FFF2-40B4-BE49-F238E27FC236}">
                      <a16:creationId xmlns:a16="http://schemas.microsoft.com/office/drawing/2014/main" id="{FAE5A0D0-6457-C048-362E-AC47A2FAF0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73" name="Graphic 5">
              <a:extLst>
                <a:ext uri="{FF2B5EF4-FFF2-40B4-BE49-F238E27FC236}">
                  <a16:creationId xmlns:a16="http://schemas.microsoft.com/office/drawing/2014/main" id="{AE9DD9EB-2FD3-022F-3715-0CD193D0DB88}"/>
                </a:ext>
              </a:extLst>
            </p:cNvPr>
            <p:cNvGrpSpPr/>
            <p:nvPr/>
          </p:nvGrpSpPr>
          <p:grpSpPr>
            <a:xfrm rot="15746055">
              <a:off x="-177888" y="1123433"/>
              <a:ext cx="5330696" cy="5499097"/>
              <a:chOff x="4071312" y="2489702"/>
              <a:chExt cx="3527293" cy="3638722"/>
            </a:xfrm>
            <a:noFill/>
          </p:grpSpPr>
          <p:sp>
            <p:nvSpPr>
              <p:cNvPr id="113" name="Freeform: Shape 112">
                <a:extLst>
                  <a:ext uri="{FF2B5EF4-FFF2-40B4-BE49-F238E27FC236}">
                    <a16:creationId xmlns:a16="http://schemas.microsoft.com/office/drawing/2014/main" id="{C3C51B53-2840-5E1F-314E-5F9DE6D98B7D}"/>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 name="Freeform: Shape 113">
                <a:extLst>
                  <a:ext uri="{FF2B5EF4-FFF2-40B4-BE49-F238E27FC236}">
                    <a16:creationId xmlns:a16="http://schemas.microsoft.com/office/drawing/2014/main" id="{97AE01C8-6BDB-7A43-0FA9-A33616B1E9FF}"/>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5" name="Freeform: Shape 114">
                <a:extLst>
                  <a:ext uri="{FF2B5EF4-FFF2-40B4-BE49-F238E27FC236}">
                    <a16:creationId xmlns:a16="http://schemas.microsoft.com/office/drawing/2014/main" id="{3CC22857-746C-DA53-F8F9-9C773C328F3F}"/>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6" name="Freeform: Shape 115">
                <a:extLst>
                  <a:ext uri="{FF2B5EF4-FFF2-40B4-BE49-F238E27FC236}">
                    <a16:creationId xmlns:a16="http://schemas.microsoft.com/office/drawing/2014/main" id="{EF94ADAB-6ACA-935E-B025-0A4CAF913B69}"/>
                  </a:ext>
                </a:extLst>
              </p:cNvPr>
              <p:cNvSpPr/>
              <p:nvPr/>
            </p:nvSpPr>
            <p:spPr>
              <a:xfrm>
                <a:off x="4185926" y="2623532"/>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7" name="Freeform: Shape 116">
                <a:extLst>
                  <a:ext uri="{FF2B5EF4-FFF2-40B4-BE49-F238E27FC236}">
                    <a16:creationId xmlns:a16="http://schemas.microsoft.com/office/drawing/2014/main" id="{F2506D0B-D341-AA98-BC0B-C208532B5AAE}"/>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8" name="Freeform: Shape 117">
                <a:extLst>
                  <a:ext uri="{FF2B5EF4-FFF2-40B4-BE49-F238E27FC236}">
                    <a16:creationId xmlns:a16="http://schemas.microsoft.com/office/drawing/2014/main" id="{451C3B57-0EFE-A18C-3EF6-44CB6527BBD1}"/>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9" name="Freeform: Shape 118">
                <a:extLst>
                  <a:ext uri="{FF2B5EF4-FFF2-40B4-BE49-F238E27FC236}">
                    <a16:creationId xmlns:a16="http://schemas.microsoft.com/office/drawing/2014/main" id="{7551A1B5-D822-45AF-7A1E-82D6CBBE8206}"/>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0" name="Freeform: Shape 119">
                <a:extLst>
                  <a:ext uri="{FF2B5EF4-FFF2-40B4-BE49-F238E27FC236}">
                    <a16:creationId xmlns:a16="http://schemas.microsoft.com/office/drawing/2014/main" id="{9AA7AF0F-6A22-98DE-DFD5-36AFD08D077A}"/>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1" name="Freeform: Shape 120">
                <a:extLst>
                  <a:ext uri="{FF2B5EF4-FFF2-40B4-BE49-F238E27FC236}">
                    <a16:creationId xmlns:a16="http://schemas.microsoft.com/office/drawing/2014/main" id="{0FE0A233-1137-A246-9C73-D4E3CDBC19B8}"/>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2" name="Freeform: Shape 121">
                <a:extLst>
                  <a:ext uri="{FF2B5EF4-FFF2-40B4-BE49-F238E27FC236}">
                    <a16:creationId xmlns:a16="http://schemas.microsoft.com/office/drawing/2014/main" id="{E3AD2372-1987-1E67-B5EE-8ECDA508531E}"/>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3" name="Freeform: Shape 122">
                <a:extLst>
                  <a:ext uri="{FF2B5EF4-FFF2-40B4-BE49-F238E27FC236}">
                    <a16:creationId xmlns:a16="http://schemas.microsoft.com/office/drawing/2014/main" id="{EA58329D-811F-1E4A-DC73-48BA3B76E915}"/>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4" name="Freeform: Shape 123">
                <a:extLst>
                  <a:ext uri="{FF2B5EF4-FFF2-40B4-BE49-F238E27FC236}">
                    <a16:creationId xmlns:a16="http://schemas.microsoft.com/office/drawing/2014/main" id="{CB241AE7-433B-D428-0B9A-4C359B3D494B}"/>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4" name="Graphic 5">
              <a:extLst>
                <a:ext uri="{FF2B5EF4-FFF2-40B4-BE49-F238E27FC236}">
                  <a16:creationId xmlns:a16="http://schemas.microsoft.com/office/drawing/2014/main" id="{DCC5B50D-42A2-F1A7-32B2-6830CFEE0B5F}"/>
                </a:ext>
              </a:extLst>
            </p:cNvPr>
            <p:cNvGrpSpPr/>
            <p:nvPr/>
          </p:nvGrpSpPr>
          <p:grpSpPr>
            <a:xfrm rot="180525">
              <a:off x="-597053" y="441139"/>
              <a:ext cx="6472770" cy="6313556"/>
              <a:chOff x="4270587" y="2574268"/>
              <a:chExt cx="3544376" cy="3457192"/>
            </a:xfrm>
            <a:noFill/>
          </p:grpSpPr>
          <p:sp>
            <p:nvSpPr>
              <p:cNvPr id="101" name="Freeform: Shape 100">
                <a:extLst>
                  <a:ext uri="{FF2B5EF4-FFF2-40B4-BE49-F238E27FC236}">
                    <a16:creationId xmlns:a16="http://schemas.microsoft.com/office/drawing/2014/main" id="{A93225A0-36E8-81AE-82FF-75A7C95600DA}"/>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2" name="Freeform: Shape 101">
                <a:extLst>
                  <a:ext uri="{FF2B5EF4-FFF2-40B4-BE49-F238E27FC236}">
                    <a16:creationId xmlns:a16="http://schemas.microsoft.com/office/drawing/2014/main" id="{0D2D11A4-1C8F-FCE2-5819-2FA687FD8D24}"/>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3" name="Freeform: Shape 102">
                <a:extLst>
                  <a:ext uri="{FF2B5EF4-FFF2-40B4-BE49-F238E27FC236}">
                    <a16:creationId xmlns:a16="http://schemas.microsoft.com/office/drawing/2014/main" id="{C62FAA12-2F9F-5C6E-2EB7-26C8D8768F80}"/>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4" name="Freeform: Shape 103">
                <a:extLst>
                  <a:ext uri="{FF2B5EF4-FFF2-40B4-BE49-F238E27FC236}">
                    <a16:creationId xmlns:a16="http://schemas.microsoft.com/office/drawing/2014/main" id="{DBBC23F7-7958-6ED7-EB26-E5643F097705}"/>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5" name="Freeform: Shape 104">
                <a:extLst>
                  <a:ext uri="{FF2B5EF4-FFF2-40B4-BE49-F238E27FC236}">
                    <a16:creationId xmlns:a16="http://schemas.microsoft.com/office/drawing/2014/main" id="{1923399F-6648-B33E-40E7-AFA6E286EB90}"/>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6" name="Freeform: Shape 105">
                <a:extLst>
                  <a:ext uri="{FF2B5EF4-FFF2-40B4-BE49-F238E27FC236}">
                    <a16:creationId xmlns:a16="http://schemas.microsoft.com/office/drawing/2014/main" id="{AE1E2716-C5BB-4F28-995C-AF43F7F47537}"/>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7" name="Freeform: Shape 106">
                <a:extLst>
                  <a:ext uri="{FF2B5EF4-FFF2-40B4-BE49-F238E27FC236}">
                    <a16:creationId xmlns:a16="http://schemas.microsoft.com/office/drawing/2014/main" id="{A175D7F3-527E-0187-B802-444B6DBE2B52}"/>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8" name="Freeform: Shape 107">
                <a:extLst>
                  <a:ext uri="{FF2B5EF4-FFF2-40B4-BE49-F238E27FC236}">
                    <a16:creationId xmlns:a16="http://schemas.microsoft.com/office/drawing/2014/main" id="{695E7520-F033-4D69-B162-863DE856437B}"/>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9" name="Freeform: Shape 108">
                <a:extLst>
                  <a:ext uri="{FF2B5EF4-FFF2-40B4-BE49-F238E27FC236}">
                    <a16:creationId xmlns:a16="http://schemas.microsoft.com/office/drawing/2014/main" id="{829C82D5-FB47-793A-B021-95FEA7720397}"/>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 name="Freeform: Shape 109">
                <a:extLst>
                  <a:ext uri="{FF2B5EF4-FFF2-40B4-BE49-F238E27FC236}">
                    <a16:creationId xmlns:a16="http://schemas.microsoft.com/office/drawing/2014/main" id="{9E229BAE-8967-35BE-F4AC-D6DB0CB4CB90}"/>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 name="Freeform: Shape 110">
                <a:extLst>
                  <a:ext uri="{FF2B5EF4-FFF2-40B4-BE49-F238E27FC236}">
                    <a16:creationId xmlns:a16="http://schemas.microsoft.com/office/drawing/2014/main" id="{17EF8DB1-5346-063A-B9B7-4C87A653F422}"/>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 name="Freeform: Shape 111">
                <a:extLst>
                  <a:ext uri="{FF2B5EF4-FFF2-40B4-BE49-F238E27FC236}">
                    <a16:creationId xmlns:a16="http://schemas.microsoft.com/office/drawing/2014/main" id="{989E80DF-172A-12EF-379C-45CEE08AD35E}"/>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5" name="Graphic 5">
              <a:extLst>
                <a:ext uri="{FF2B5EF4-FFF2-40B4-BE49-F238E27FC236}">
                  <a16:creationId xmlns:a16="http://schemas.microsoft.com/office/drawing/2014/main" id="{90E923E9-3C50-BE01-DD89-EF85E667945B}"/>
                </a:ext>
              </a:extLst>
            </p:cNvPr>
            <p:cNvGrpSpPr/>
            <p:nvPr/>
          </p:nvGrpSpPr>
          <p:grpSpPr>
            <a:xfrm rot="20743245">
              <a:off x="-1641318" y="712755"/>
              <a:ext cx="8683276" cy="5650143"/>
              <a:chOff x="3224705" y="2448010"/>
              <a:chExt cx="5745675" cy="3738674"/>
            </a:xfrm>
            <a:noFill/>
          </p:grpSpPr>
          <p:sp>
            <p:nvSpPr>
              <p:cNvPr id="89" name="Freeform: Shape 88">
                <a:extLst>
                  <a:ext uri="{FF2B5EF4-FFF2-40B4-BE49-F238E27FC236}">
                    <a16:creationId xmlns:a16="http://schemas.microsoft.com/office/drawing/2014/main" id="{5A7D14E7-BFAB-B097-8428-04918BD952C2}"/>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 name="Freeform: Shape 89">
                <a:extLst>
                  <a:ext uri="{FF2B5EF4-FFF2-40B4-BE49-F238E27FC236}">
                    <a16:creationId xmlns:a16="http://schemas.microsoft.com/office/drawing/2014/main" id="{B53D9D78-76D8-7422-E8F8-A276593056E4}"/>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1" name="Freeform: Shape 90">
                <a:extLst>
                  <a:ext uri="{FF2B5EF4-FFF2-40B4-BE49-F238E27FC236}">
                    <a16:creationId xmlns:a16="http://schemas.microsoft.com/office/drawing/2014/main" id="{4CC9114F-F190-A20E-F700-D772C1C1858F}"/>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2" name="Freeform: Shape 91">
                <a:extLst>
                  <a:ext uri="{FF2B5EF4-FFF2-40B4-BE49-F238E27FC236}">
                    <a16:creationId xmlns:a16="http://schemas.microsoft.com/office/drawing/2014/main" id="{9BE16FFB-15AA-FA2A-126F-AF5EF63C0E63}"/>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3" name="Freeform: Shape 92">
                <a:extLst>
                  <a:ext uri="{FF2B5EF4-FFF2-40B4-BE49-F238E27FC236}">
                    <a16:creationId xmlns:a16="http://schemas.microsoft.com/office/drawing/2014/main" id="{6CEF2143-1E94-A27C-6143-41B1A3A39A36}"/>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4" name="Freeform: Shape 93">
                <a:extLst>
                  <a:ext uri="{FF2B5EF4-FFF2-40B4-BE49-F238E27FC236}">
                    <a16:creationId xmlns:a16="http://schemas.microsoft.com/office/drawing/2014/main" id="{930704AD-5583-A145-5BFE-C6B246BE3B07}"/>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5" name="Freeform: Shape 94">
                <a:extLst>
                  <a:ext uri="{FF2B5EF4-FFF2-40B4-BE49-F238E27FC236}">
                    <a16:creationId xmlns:a16="http://schemas.microsoft.com/office/drawing/2014/main" id="{C8BA966D-600A-C805-DAE4-56011CBF0C7D}"/>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6" name="Freeform: Shape 95">
                <a:extLst>
                  <a:ext uri="{FF2B5EF4-FFF2-40B4-BE49-F238E27FC236}">
                    <a16:creationId xmlns:a16="http://schemas.microsoft.com/office/drawing/2014/main" id="{E782C65F-60D3-63A5-F9AB-58D572970E85}"/>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7" name="Freeform: Shape 96">
                <a:extLst>
                  <a:ext uri="{FF2B5EF4-FFF2-40B4-BE49-F238E27FC236}">
                    <a16:creationId xmlns:a16="http://schemas.microsoft.com/office/drawing/2014/main" id="{D236A72C-21AC-E915-8EAE-24EBE4F73B36}"/>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8" name="Freeform: Shape 97">
                <a:extLst>
                  <a:ext uri="{FF2B5EF4-FFF2-40B4-BE49-F238E27FC236}">
                    <a16:creationId xmlns:a16="http://schemas.microsoft.com/office/drawing/2014/main" id="{B3D0192E-56B8-0F22-23D1-B3E8EEEA2DE7}"/>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9" name="Freeform: Shape 98">
                <a:extLst>
                  <a:ext uri="{FF2B5EF4-FFF2-40B4-BE49-F238E27FC236}">
                    <a16:creationId xmlns:a16="http://schemas.microsoft.com/office/drawing/2014/main" id="{2DE1B219-4100-7010-4C6C-F6DCE594658D}"/>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0" name="Freeform: Shape 99">
                <a:extLst>
                  <a:ext uri="{FF2B5EF4-FFF2-40B4-BE49-F238E27FC236}">
                    <a16:creationId xmlns:a16="http://schemas.microsoft.com/office/drawing/2014/main" id="{37760C11-E505-B583-25E5-DCF0D9DB375C}"/>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6" name="Graphic 5">
              <a:extLst>
                <a:ext uri="{FF2B5EF4-FFF2-40B4-BE49-F238E27FC236}">
                  <a16:creationId xmlns:a16="http://schemas.microsoft.com/office/drawing/2014/main" id="{51982B6D-3B0A-A603-4E1C-F61078D68AE9}"/>
                </a:ext>
              </a:extLst>
            </p:cNvPr>
            <p:cNvGrpSpPr/>
            <p:nvPr/>
          </p:nvGrpSpPr>
          <p:grpSpPr>
            <a:xfrm rot="753948">
              <a:off x="-682780" y="-299489"/>
              <a:ext cx="5854605" cy="7484643"/>
              <a:chOff x="4061078" y="1549502"/>
              <a:chExt cx="3873961" cy="4952549"/>
            </a:xfrm>
            <a:noFill/>
          </p:grpSpPr>
          <p:sp>
            <p:nvSpPr>
              <p:cNvPr id="77" name="Freeform: Shape 76">
                <a:extLst>
                  <a:ext uri="{FF2B5EF4-FFF2-40B4-BE49-F238E27FC236}">
                    <a16:creationId xmlns:a16="http://schemas.microsoft.com/office/drawing/2014/main" id="{3BE5AEF2-2545-888A-F993-1F51D66B5E0E}"/>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 name="Freeform: Shape 77">
                <a:extLst>
                  <a:ext uri="{FF2B5EF4-FFF2-40B4-BE49-F238E27FC236}">
                    <a16:creationId xmlns:a16="http://schemas.microsoft.com/office/drawing/2014/main" id="{FA1EFB2A-B0B4-E9EA-A772-AA9C494C01C1}"/>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 name="Freeform: Shape 78">
                <a:extLst>
                  <a:ext uri="{FF2B5EF4-FFF2-40B4-BE49-F238E27FC236}">
                    <a16:creationId xmlns:a16="http://schemas.microsoft.com/office/drawing/2014/main" id="{E1DC42EA-ADCC-EFBA-2984-FE171C297DE7}"/>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 name="Freeform: Shape 79">
                <a:extLst>
                  <a:ext uri="{FF2B5EF4-FFF2-40B4-BE49-F238E27FC236}">
                    <a16:creationId xmlns:a16="http://schemas.microsoft.com/office/drawing/2014/main" id="{A64B3102-CD6A-BB41-1E55-1517456F08D3}"/>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 name="Freeform: Shape 80">
                <a:extLst>
                  <a:ext uri="{FF2B5EF4-FFF2-40B4-BE49-F238E27FC236}">
                    <a16:creationId xmlns:a16="http://schemas.microsoft.com/office/drawing/2014/main" id="{0124C172-A794-86C8-5FED-20040FBC10AD}"/>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 name="Freeform: Shape 81">
                <a:extLst>
                  <a:ext uri="{FF2B5EF4-FFF2-40B4-BE49-F238E27FC236}">
                    <a16:creationId xmlns:a16="http://schemas.microsoft.com/office/drawing/2014/main" id="{16EDEF00-54EB-A966-F7CD-977335A10BC6}"/>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 name="Freeform: Shape 82">
                <a:extLst>
                  <a:ext uri="{FF2B5EF4-FFF2-40B4-BE49-F238E27FC236}">
                    <a16:creationId xmlns:a16="http://schemas.microsoft.com/office/drawing/2014/main" id="{B7D429E3-A582-B22F-05A2-FA214EF3A802}"/>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 name="Freeform: Shape 83">
                <a:extLst>
                  <a:ext uri="{FF2B5EF4-FFF2-40B4-BE49-F238E27FC236}">
                    <a16:creationId xmlns:a16="http://schemas.microsoft.com/office/drawing/2014/main" id="{90BCA811-0E2D-8017-36D9-9A1219C84224}"/>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 name="Freeform: Shape 84">
                <a:extLst>
                  <a:ext uri="{FF2B5EF4-FFF2-40B4-BE49-F238E27FC236}">
                    <a16:creationId xmlns:a16="http://schemas.microsoft.com/office/drawing/2014/main" id="{872FD4E0-F7F8-DE03-8C5F-2679B5723368}"/>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 name="Freeform: Shape 85">
                <a:extLst>
                  <a:ext uri="{FF2B5EF4-FFF2-40B4-BE49-F238E27FC236}">
                    <a16:creationId xmlns:a16="http://schemas.microsoft.com/office/drawing/2014/main" id="{501DE55D-C1E4-7A0C-E204-2F4A47CD8E5F}"/>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 name="Freeform: Shape 86">
                <a:extLst>
                  <a:ext uri="{FF2B5EF4-FFF2-40B4-BE49-F238E27FC236}">
                    <a16:creationId xmlns:a16="http://schemas.microsoft.com/office/drawing/2014/main" id="{D3538D09-1FC6-E66F-1F9F-3920DA1ADB7B}"/>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 name="Freeform: Shape 87">
                <a:extLst>
                  <a:ext uri="{FF2B5EF4-FFF2-40B4-BE49-F238E27FC236}">
                    <a16:creationId xmlns:a16="http://schemas.microsoft.com/office/drawing/2014/main" id="{943C6606-3D1D-E229-A160-0CDE3F2E927D}"/>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2" name="Title 1">
            <a:extLst>
              <a:ext uri="{FF2B5EF4-FFF2-40B4-BE49-F238E27FC236}">
                <a16:creationId xmlns:a16="http://schemas.microsoft.com/office/drawing/2014/main" id="{D5757CA1-61D5-7282-8CE0-5A81818F8F08}"/>
              </a:ext>
            </a:extLst>
          </p:cNvPr>
          <p:cNvSpPr txBox="1">
            <a:spLocks noGrp="1"/>
          </p:cNvSpPr>
          <p:nvPr/>
        </p:nvSpPr>
        <p:spPr>
          <a:xfrm>
            <a:off x="1887136" y="316337"/>
            <a:ext cx="8241078" cy="615553"/>
          </a:xfrm>
          <a:prstGeom prst="rect">
            <a:avLst/>
          </a:prstGeom>
          <a:noFill/>
          <a:ln>
            <a:noFill/>
            <a:prstDash/>
          </a:ln>
          <a:effectLst/>
        </p:spPr>
        <p:txBody>
          <a:bodyPr rot="0" spcFirstLastPara="0"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4000" b="1" i="0" u="none" strike="noStrike" kern="1200" cap="none" spc="0" normalizeH="0" baseline="0" noProof="0" dirty="0">
                <a:ln w="3175">
                  <a:noFill/>
                </a:ln>
                <a:solidFill>
                  <a:srgbClr val="C03BC4"/>
                </a:solidFill>
                <a:effectLst/>
                <a:uLnTx/>
                <a:uFillTx/>
                <a:latin typeface="Segoe Sans Text Semibold"/>
                <a:ea typeface="+mn-ea"/>
                <a:cs typeface="Segoe Sans Text"/>
              </a:rPr>
              <a:t>Agentic AI is a Paradigm Shift</a:t>
            </a:r>
          </a:p>
        </p:txBody>
      </p:sp>
      <p:sp>
        <p:nvSpPr>
          <p:cNvPr id="4" name="Rectangle: Rounded Corners 3">
            <a:extLst>
              <a:ext uri="{FF2B5EF4-FFF2-40B4-BE49-F238E27FC236}">
                <a16:creationId xmlns:a16="http://schemas.microsoft.com/office/drawing/2014/main" id="{CB12BBEF-7AD5-750C-BDDD-40D38BF273A2}"/>
              </a:ext>
            </a:extLst>
          </p:cNvPr>
          <p:cNvSpPr/>
          <p:nvPr/>
        </p:nvSpPr>
        <p:spPr>
          <a:xfrm>
            <a:off x="498528" y="3310432"/>
            <a:ext cx="3337930" cy="590709"/>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3BC4">
                    <a:lumMod val="75000"/>
                  </a:srgbClr>
                </a:solidFill>
                <a:effectLst/>
                <a:uLnTx/>
                <a:uFillTx/>
                <a:latin typeface="Calibri" panose="020F0502020204030204"/>
                <a:ea typeface="+mn-ea"/>
                <a:cs typeface="+mn-cs"/>
              </a:rPr>
              <a:t>Self-Directed Problem Solving</a:t>
            </a:r>
            <a:endParaRPr kumimoji="0" lang="en-CA" sz="1400" b="1" i="0" u="none" strike="noStrike" kern="1200" cap="none" spc="0" normalizeH="0" baseline="0" noProof="0" dirty="0">
              <a:ln>
                <a:noFill/>
              </a:ln>
              <a:solidFill>
                <a:srgbClr val="C03BC4">
                  <a:lumMod val="75000"/>
                </a:srgbClr>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98E5EEBC-4D24-494C-9DF0-FC566DB0074C}"/>
              </a:ext>
            </a:extLst>
          </p:cNvPr>
          <p:cNvSpPr/>
          <p:nvPr/>
        </p:nvSpPr>
        <p:spPr>
          <a:xfrm>
            <a:off x="4330430" y="3310431"/>
            <a:ext cx="3337930" cy="590709"/>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3BC4">
                    <a:lumMod val="75000"/>
                  </a:srgbClr>
                </a:solidFill>
                <a:effectLst/>
                <a:uLnTx/>
                <a:uFillTx/>
                <a:latin typeface="Calibri" panose="020F0502020204030204"/>
                <a:ea typeface="+mn-ea"/>
                <a:cs typeface="+mn-cs"/>
              </a:rPr>
              <a:t>Adaptive Learning</a:t>
            </a:r>
            <a:endParaRPr kumimoji="0" lang="en-CA" sz="1400" b="1" i="0" u="none" strike="noStrike" kern="1200" cap="none" spc="0" normalizeH="0" baseline="0" noProof="0" dirty="0">
              <a:ln>
                <a:noFill/>
              </a:ln>
              <a:solidFill>
                <a:srgbClr val="C03BC4">
                  <a:lumMod val="75000"/>
                </a:srgbClr>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D169AF92-34A5-8DB8-E688-8B6E919B40C6}"/>
              </a:ext>
            </a:extLst>
          </p:cNvPr>
          <p:cNvSpPr/>
          <p:nvPr/>
        </p:nvSpPr>
        <p:spPr>
          <a:xfrm>
            <a:off x="8162332" y="3310430"/>
            <a:ext cx="3337930" cy="590709"/>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3BC4">
                    <a:lumMod val="75000"/>
                  </a:srgbClr>
                </a:solidFill>
                <a:effectLst/>
                <a:uLnTx/>
                <a:uFillTx/>
                <a:latin typeface="Calibri" panose="020F0502020204030204"/>
                <a:ea typeface="+mn-ea"/>
                <a:cs typeface="+mn-cs"/>
              </a:rPr>
              <a:t>Multi-Agent Collaboration</a:t>
            </a:r>
            <a:endParaRPr kumimoji="0" lang="en-CA" sz="1400" b="1" i="0" u="none" strike="noStrike" kern="1200" cap="none" spc="0" normalizeH="0" baseline="0" noProof="0" dirty="0">
              <a:ln>
                <a:noFill/>
              </a:ln>
              <a:solidFill>
                <a:srgbClr val="C03BC4">
                  <a:lumMod val="75000"/>
                </a:srgbClr>
              </a:solidFill>
              <a:effectLst/>
              <a:uLnTx/>
              <a:uFillTx/>
              <a:latin typeface="Calibri" panose="020F0502020204030204"/>
              <a:ea typeface="+mn-ea"/>
              <a:cs typeface="+mn-cs"/>
            </a:endParaRPr>
          </a:p>
        </p:txBody>
      </p:sp>
      <p:cxnSp>
        <p:nvCxnSpPr>
          <p:cNvPr id="134" name="Straight Connector 133">
            <a:extLst>
              <a:ext uri="{FF2B5EF4-FFF2-40B4-BE49-F238E27FC236}">
                <a16:creationId xmlns:a16="http://schemas.microsoft.com/office/drawing/2014/main" id="{C133FE97-E4A7-5212-95BE-A25BAB5F42D5}"/>
              </a:ext>
            </a:extLst>
          </p:cNvPr>
          <p:cNvCxnSpPr>
            <a:cxnSpLocks/>
          </p:cNvCxnSpPr>
          <p:nvPr/>
        </p:nvCxnSpPr>
        <p:spPr>
          <a:xfrm>
            <a:off x="3859206" y="3612738"/>
            <a:ext cx="47122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135" name="Straight Connector 134">
            <a:extLst>
              <a:ext uri="{FF2B5EF4-FFF2-40B4-BE49-F238E27FC236}">
                <a16:creationId xmlns:a16="http://schemas.microsoft.com/office/drawing/2014/main" id="{A76B90FE-E2ED-BD72-281F-C2B18975761D}"/>
              </a:ext>
            </a:extLst>
          </p:cNvPr>
          <p:cNvCxnSpPr>
            <a:cxnSpLocks/>
          </p:cNvCxnSpPr>
          <p:nvPr/>
        </p:nvCxnSpPr>
        <p:spPr>
          <a:xfrm>
            <a:off x="7691108" y="3612738"/>
            <a:ext cx="47122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138" name="Straight Connector 137">
            <a:extLst>
              <a:ext uri="{FF2B5EF4-FFF2-40B4-BE49-F238E27FC236}">
                <a16:creationId xmlns:a16="http://schemas.microsoft.com/office/drawing/2014/main" id="{5CBB509C-73A6-2282-2A91-1470C770087E}"/>
              </a:ext>
            </a:extLst>
          </p:cNvPr>
          <p:cNvCxnSpPr>
            <a:cxnSpLocks/>
          </p:cNvCxnSpPr>
          <p:nvPr/>
        </p:nvCxnSpPr>
        <p:spPr>
          <a:xfrm flipH="1">
            <a:off x="498528" y="5699111"/>
            <a:ext cx="11194943" cy="55357"/>
          </a:xfrm>
          <a:prstGeom prst="line">
            <a:avLst/>
          </a:prstGeom>
          <a:ln>
            <a:solidFill>
              <a:schemeClr val="bg1"/>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EE9C34B9-5F49-B5B7-9F29-1E328B990139}"/>
              </a:ext>
            </a:extLst>
          </p:cNvPr>
          <p:cNvSpPr txBox="1"/>
          <p:nvPr/>
        </p:nvSpPr>
        <p:spPr>
          <a:xfrm>
            <a:off x="401924" y="5293525"/>
            <a:ext cx="2162937"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3BC4"/>
                </a:solidFill>
                <a:effectLst/>
                <a:uLnTx/>
                <a:uFillTx/>
                <a:latin typeface="Bierstadt"/>
                <a:ea typeface="+mn-ea"/>
                <a:cs typeface="+mn-cs"/>
              </a:rPr>
              <a:t>Example Tasks</a:t>
            </a:r>
            <a:endParaRPr kumimoji="0" lang="en-CA" sz="1200" b="0" i="0" u="none" strike="noStrike" kern="1200" cap="none" spc="0" normalizeH="0" baseline="0" noProof="0" dirty="0">
              <a:ln>
                <a:noFill/>
              </a:ln>
              <a:solidFill>
                <a:srgbClr val="C03BC4"/>
              </a:solidFill>
              <a:effectLst/>
              <a:uLnTx/>
              <a:uFillTx/>
              <a:latin typeface="Segoe Sans Text"/>
              <a:ea typeface="+mn-ea"/>
              <a:cs typeface="+mn-cs"/>
            </a:endParaRPr>
          </a:p>
        </p:txBody>
      </p:sp>
      <p:sp>
        <p:nvSpPr>
          <p:cNvPr id="140" name="TextBox 139">
            <a:extLst>
              <a:ext uri="{FF2B5EF4-FFF2-40B4-BE49-F238E27FC236}">
                <a16:creationId xmlns:a16="http://schemas.microsoft.com/office/drawing/2014/main" id="{0958C016-B79C-3DEA-63CB-797BD3A15786}"/>
              </a:ext>
            </a:extLst>
          </p:cNvPr>
          <p:cNvSpPr txBox="1"/>
          <p:nvPr/>
        </p:nvSpPr>
        <p:spPr>
          <a:xfrm>
            <a:off x="852764" y="5914020"/>
            <a:ext cx="274033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C03BC4">
                    <a:lumMod val="75000"/>
                  </a:srgbClr>
                </a:solidFill>
                <a:effectLst/>
                <a:uLnTx/>
                <a:uFillTx/>
                <a:latin typeface="Calibri" panose="020F0502020204030204"/>
                <a:ea typeface="+mn-ea"/>
                <a:cs typeface="+mn-cs"/>
              </a:rPr>
              <a:t>“</a:t>
            </a:r>
            <a:r>
              <a:rPr kumimoji="0" lang="en-US" sz="1200" b="1" i="1" u="none" strike="noStrike" kern="1200" cap="none" spc="0" normalizeH="0" baseline="0" noProof="0">
                <a:ln>
                  <a:noFill/>
                </a:ln>
                <a:solidFill>
                  <a:srgbClr val="C03BC4">
                    <a:lumMod val="75000"/>
                  </a:srgbClr>
                </a:solidFill>
                <a:effectLst/>
                <a:uLnTx/>
                <a:uFillTx/>
                <a:latin typeface="Segoe Sans Text"/>
                <a:ea typeface="+mn-ea"/>
                <a:cs typeface="+mn-cs"/>
              </a:rPr>
              <a:t>What are the ingredients for a Margherita pizza?”</a:t>
            </a:r>
            <a:endParaRPr kumimoji="0" lang="en-CA" sz="1200" b="1" i="1" u="none" strike="noStrike" kern="1200" cap="none" spc="0" normalizeH="0" baseline="0" noProof="0">
              <a:ln>
                <a:noFill/>
              </a:ln>
              <a:solidFill>
                <a:srgbClr val="C03BC4">
                  <a:lumMod val="75000"/>
                </a:srgbClr>
              </a:solidFill>
              <a:effectLst/>
              <a:uLnTx/>
              <a:uFillTx/>
              <a:latin typeface="Calibri" panose="020F0502020204030204"/>
              <a:ea typeface="+mn-ea"/>
              <a:cs typeface="+mn-cs"/>
            </a:endParaRPr>
          </a:p>
        </p:txBody>
      </p:sp>
      <p:sp>
        <p:nvSpPr>
          <p:cNvPr id="142" name="TextBox 141">
            <a:extLst>
              <a:ext uri="{FF2B5EF4-FFF2-40B4-BE49-F238E27FC236}">
                <a16:creationId xmlns:a16="http://schemas.microsoft.com/office/drawing/2014/main" id="{93E6FEA8-AD20-7D97-0650-29163D4601E1}"/>
              </a:ext>
            </a:extLst>
          </p:cNvPr>
          <p:cNvSpPr txBox="1"/>
          <p:nvPr/>
        </p:nvSpPr>
        <p:spPr>
          <a:xfrm>
            <a:off x="501885" y="4184869"/>
            <a:ext cx="3357321"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78D4">
                    <a:lumMod val="75000"/>
                  </a:srgbClr>
                </a:solidFill>
                <a:effectLst/>
                <a:uLnTx/>
                <a:uFillTx/>
                <a:latin typeface="Bierstadt"/>
                <a:ea typeface="+mn-ea"/>
                <a:cs typeface="+mn-cs"/>
              </a:rPr>
              <a:t>LLMs are capable tasks solvers, however, agents can identify issues and fix them without direct human intervention.</a:t>
            </a:r>
          </a:p>
        </p:txBody>
      </p:sp>
      <p:sp>
        <p:nvSpPr>
          <p:cNvPr id="143" name="TextBox 142">
            <a:extLst>
              <a:ext uri="{FF2B5EF4-FFF2-40B4-BE49-F238E27FC236}">
                <a16:creationId xmlns:a16="http://schemas.microsoft.com/office/drawing/2014/main" id="{7D62DF68-3CDF-EA8E-0901-0336BFCAB2A1}"/>
              </a:ext>
            </a:extLst>
          </p:cNvPr>
          <p:cNvSpPr txBox="1"/>
          <p:nvPr/>
        </p:nvSpPr>
        <p:spPr>
          <a:xfrm>
            <a:off x="4333787" y="4184869"/>
            <a:ext cx="3455396"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78D4">
                    <a:lumMod val="75000"/>
                  </a:srgbClr>
                </a:solidFill>
                <a:effectLst/>
                <a:uLnTx/>
                <a:uFillTx/>
                <a:latin typeface="Bierstadt"/>
                <a:ea typeface="+mn-ea"/>
                <a:cs typeface="+mn-cs"/>
              </a:rPr>
              <a:t>Giving agents access to knowledge bases (RAG) + tools (e.g., code execution) allows them to refine code and strategies based on feedback.</a:t>
            </a:r>
          </a:p>
        </p:txBody>
      </p:sp>
      <p:sp>
        <p:nvSpPr>
          <p:cNvPr id="144" name="TextBox 143">
            <a:extLst>
              <a:ext uri="{FF2B5EF4-FFF2-40B4-BE49-F238E27FC236}">
                <a16:creationId xmlns:a16="http://schemas.microsoft.com/office/drawing/2014/main" id="{C2FB62EB-171D-E99D-79C1-3798DB5AA87C}"/>
              </a:ext>
            </a:extLst>
          </p:cNvPr>
          <p:cNvSpPr txBox="1"/>
          <p:nvPr/>
        </p:nvSpPr>
        <p:spPr>
          <a:xfrm>
            <a:off x="8185080" y="4149146"/>
            <a:ext cx="3357321"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78D4">
                    <a:lumMod val="75000"/>
                  </a:srgbClr>
                </a:solidFill>
                <a:effectLst/>
                <a:uLnTx/>
                <a:uFillTx/>
                <a:latin typeface="Bierstadt"/>
                <a:ea typeface="+mn-ea"/>
                <a:cs typeface="+mn-cs"/>
              </a:rPr>
              <a:t>Multiple agents enable an autonomous "separation of concerns” approach that help enforce diverse directives and facilitate complex behaviors.</a:t>
            </a:r>
          </a:p>
        </p:txBody>
      </p:sp>
      <p:sp>
        <p:nvSpPr>
          <p:cNvPr id="145" name="TextBox 144">
            <a:extLst>
              <a:ext uri="{FF2B5EF4-FFF2-40B4-BE49-F238E27FC236}">
                <a16:creationId xmlns:a16="http://schemas.microsoft.com/office/drawing/2014/main" id="{620D48EF-8C77-9182-5E6E-F009A1DEC0D6}"/>
              </a:ext>
            </a:extLst>
          </p:cNvPr>
          <p:cNvSpPr txBox="1"/>
          <p:nvPr/>
        </p:nvSpPr>
        <p:spPr>
          <a:xfrm>
            <a:off x="4725831" y="5821688"/>
            <a:ext cx="274033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C03BC4">
                    <a:lumMod val="75000"/>
                  </a:srgbClr>
                </a:solidFill>
                <a:effectLst/>
                <a:uLnTx/>
                <a:uFillTx/>
                <a:latin typeface="Segoe Sans Text (Body)"/>
                <a:ea typeface="+mn-ea"/>
                <a:cs typeface="+mn-cs"/>
              </a:rPr>
              <a:t>“Find pizza restaurants near me that have Margherita pizza on the menu?”</a:t>
            </a:r>
            <a:endParaRPr kumimoji="0" lang="en-CA" sz="1200" b="1" i="1" u="none" strike="noStrike" kern="1200" cap="none" spc="0" normalizeH="0" baseline="0" noProof="0">
              <a:ln>
                <a:noFill/>
              </a:ln>
              <a:solidFill>
                <a:srgbClr val="C03BC4">
                  <a:lumMod val="75000"/>
                </a:srgbClr>
              </a:solidFill>
              <a:effectLst/>
              <a:uLnTx/>
              <a:uFillTx/>
              <a:latin typeface="Segoe Sans Text (Body)"/>
              <a:ea typeface="+mn-ea"/>
              <a:cs typeface="+mn-cs"/>
            </a:endParaRPr>
          </a:p>
        </p:txBody>
      </p:sp>
      <p:sp>
        <p:nvSpPr>
          <p:cNvPr id="147" name="TextBox 146">
            <a:extLst>
              <a:ext uri="{FF2B5EF4-FFF2-40B4-BE49-F238E27FC236}">
                <a16:creationId xmlns:a16="http://schemas.microsoft.com/office/drawing/2014/main" id="{0E5385A5-5BA2-7531-2490-D3D32F2E64E5}"/>
              </a:ext>
            </a:extLst>
          </p:cNvPr>
          <p:cNvSpPr txBox="1"/>
          <p:nvPr/>
        </p:nvSpPr>
        <p:spPr>
          <a:xfrm>
            <a:off x="8438048" y="5749580"/>
            <a:ext cx="27403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C03BC4">
                    <a:lumMod val="75000"/>
                  </a:srgbClr>
                </a:solidFill>
                <a:effectLst/>
                <a:uLnTx/>
                <a:uFillTx/>
                <a:latin typeface="Segoe Sans Text (Body)"/>
                <a:ea typeface="+mn-ea"/>
                <a:cs typeface="+mn-cs"/>
              </a:rPr>
              <a:t>“ </a:t>
            </a:r>
            <a:r>
              <a:rPr kumimoji="0" lang="en-US" sz="1200" b="1" i="0" u="none" strike="noStrike" kern="1200" cap="none" spc="0" normalizeH="0" baseline="0" noProof="0">
                <a:ln>
                  <a:noFill/>
                </a:ln>
                <a:solidFill>
                  <a:srgbClr val="C03BC4">
                    <a:lumMod val="75000"/>
                  </a:srgbClr>
                </a:solidFill>
                <a:effectLst/>
                <a:uLnTx/>
                <a:uFillTx/>
                <a:latin typeface="Segoe Sans Text"/>
                <a:ea typeface="+mn-ea"/>
                <a:cs typeface="+mn-cs"/>
              </a:rPr>
              <a:t>Plan a pizza party for 10 people, considering dietary restrictions, placing the order, tracking delivery, and managing any last-minute changes.? “</a:t>
            </a:r>
            <a:endParaRPr kumimoji="0" lang="en-CA" sz="1200" b="1" i="1" u="none" strike="noStrike" kern="1200" cap="none" spc="0" normalizeH="0" baseline="0" noProof="0">
              <a:ln>
                <a:noFill/>
              </a:ln>
              <a:solidFill>
                <a:srgbClr val="C03BC4">
                  <a:lumMod val="75000"/>
                </a:srgbClr>
              </a:solidFill>
              <a:effectLst/>
              <a:uLnTx/>
              <a:uFillTx/>
              <a:latin typeface="Segoe Sans Text (Body)"/>
              <a:ea typeface="+mn-ea"/>
              <a:cs typeface="+mn-cs"/>
            </a:endParaRPr>
          </a:p>
        </p:txBody>
      </p:sp>
      <p:pic>
        <p:nvPicPr>
          <p:cNvPr id="141" name="Picture 140">
            <a:extLst>
              <a:ext uri="{FF2B5EF4-FFF2-40B4-BE49-F238E27FC236}">
                <a16:creationId xmlns:a16="http://schemas.microsoft.com/office/drawing/2014/main" id="{378267D1-9B90-D0B4-F5C6-12F083EEC89A}"/>
              </a:ext>
            </a:extLst>
          </p:cNvPr>
          <p:cNvPicPr>
            <a:picLocks noChangeAspect="1"/>
          </p:cNvPicPr>
          <p:nvPr/>
        </p:nvPicPr>
        <p:blipFill>
          <a:blip r:embed="rId5"/>
          <a:stretch>
            <a:fillRect/>
          </a:stretch>
        </p:blipFill>
        <p:spPr>
          <a:xfrm>
            <a:off x="974558" y="1091441"/>
            <a:ext cx="2185202" cy="2060777"/>
          </a:xfrm>
          <a:prstGeom prst="rect">
            <a:avLst/>
          </a:prstGeom>
        </p:spPr>
      </p:pic>
      <p:pic>
        <p:nvPicPr>
          <p:cNvPr id="148" name="Picture 147">
            <a:extLst>
              <a:ext uri="{FF2B5EF4-FFF2-40B4-BE49-F238E27FC236}">
                <a16:creationId xmlns:a16="http://schemas.microsoft.com/office/drawing/2014/main" id="{A2BE7097-F69D-639F-7F2F-66DAB3B3B860}"/>
              </a:ext>
            </a:extLst>
          </p:cNvPr>
          <p:cNvPicPr>
            <a:picLocks noChangeAspect="1"/>
          </p:cNvPicPr>
          <p:nvPr/>
        </p:nvPicPr>
        <p:blipFill>
          <a:blip r:embed="rId6"/>
          <a:stretch>
            <a:fillRect/>
          </a:stretch>
        </p:blipFill>
        <p:spPr>
          <a:xfrm>
            <a:off x="4932947" y="1091442"/>
            <a:ext cx="2095811" cy="2065546"/>
          </a:xfrm>
          <a:prstGeom prst="rect">
            <a:avLst/>
          </a:prstGeom>
        </p:spPr>
      </p:pic>
      <p:pic>
        <p:nvPicPr>
          <p:cNvPr id="150" name="Picture 149">
            <a:extLst>
              <a:ext uri="{FF2B5EF4-FFF2-40B4-BE49-F238E27FC236}">
                <a16:creationId xmlns:a16="http://schemas.microsoft.com/office/drawing/2014/main" id="{99099242-C401-F861-8C5B-7E3C0B66C391}"/>
              </a:ext>
            </a:extLst>
          </p:cNvPr>
          <p:cNvPicPr>
            <a:picLocks noChangeAspect="1"/>
          </p:cNvPicPr>
          <p:nvPr/>
        </p:nvPicPr>
        <p:blipFill>
          <a:blip r:embed="rId7"/>
          <a:stretch>
            <a:fillRect/>
          </a:stretch>
        </p:blipFill>
        <p:spPr>
          <a:xfrm>
            <a:off x="8801946" y="1052887"/>
            <a:ext cx="2030526" cy="2137800"/>
          </a:xfrm>
          <a:prstGeom prst="rect">
            <a:avLst/>
          </a:prstGeom>
        </p:spPr>
      </p:pic>
    </p:spTree>
    <p:extLst>
      <p:ext uri="{BB962C8B-B14F-4D97-AF65-F5344CB8AC3E}">
        <p14:creationId xmlns:p14="http://schemas.microsoft.com/office/powerpoint/2010/main" val="358674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480A2-ED50-A432-044A-17C787C0C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61016-7B56-2151-7584-5F87E211AE56}"/>
              </a:ext>
            </a:extLst>
          </p:cNvPr>
          <p:cNvSpPr>
            <a:spLocks noGrp="1"/>
          </p:cNvSpPr>
          <p:nvPr>
            <p:ph type="title"/>
          </p:nvPr>
        </p:nvSpPr>
        <p:spPr>
          <a:xfrm>
            <a:off x="221423" y="154556"/>
            <a:ext cx="9144000" cy="553998"/>
          </a:xfrm>
        </p:spPr>
        <p:txBody>
          <a:bodyPr/>
          <a:lstStyle/>
          <a:p>
            <a:r>
              <a:rPr lang="en-US" dirty="0"/>
              <a:t>Demo – Multi-Server - Architecture</a:t>
            </a:r>
          </a:p>
        </p:txBody>
      </p:sp>
      <p:pic>
        <p:nvPicPr>
          <p:cNvPr id="12" name="Picture 11">
            <a:extLst>
              <a:ext uri="{FF2B5EF4-FFF2-40B4-BE49-F238E27FC236}">
                <a16:creationId xmlns:a16="http://schemas.microsoft.com/office/drawing/2014/main" id="{8F68BBEB-0F87-DBE9-D858-BC0CB88AA616}"/>
              </a:ext>
            </a:extLst>
          </p:cNvPr>
          <p:cNvPicPr>
            <a:picLocks noChangeAspect="1"/>
          </p:cNvPicPr>
          <p:nvPr/>
        </p:nvPicPr>
        <p:blipFill>
          <a:blip r:embed="rId3"/>
          <a:stretch>
            <a:fillRect/>
          </a:stretch>
        </p:blipFill>
        <p:spPr>
          <a:xfrm>
            <a:off x="-68826" y="0"/>
            <a:ext cx="12260825" cy="6858000"/>
          </a:xfrm>
          <a:prstGeom prst="rect">
            <a:avLst/>
          </a:prstGeom>
        </p:spPr>
      </p:pic>
    </p:spTree>
    <p:extLst>
      <p:ext uri="{BB962C8B-B14F-4D97-AF65-F5344CB8AC3E}">
        <p14:creationId xmlns:p14="http://schemas.microsoft.com/office/powerpoint/2010/main" val="372692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19E02-BD27-A7DA-DAFB-C801337BB6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13D57-391A-CA2B-1496-CFFFFEE33607}"/>
              </a:ext>
            </a:extLst>
          </p:cNvPr>
          <p:cNvSpPr>
            <a:spLocks noGrp="1"/>
          </p:cNvSpPr>
          <p:nvPr>
            <p:ph type="title"/>
          </p:nvPr>
        </p:nvSpPr>
        <p:spPr>
          <a:xfrm>
            <a:off x="221423" y="154556"/>
            <a:ext cx="9144000" cy="553998"/>
          </a:xfrm>
        </p:spPr>
        <p:txBody>
          <a:bodyPr/>
          <a:lstStyle/>
          <a:p>
            <a:r>
              <a:rPr lang="en-US" dirty="0"/>
              <a:t>Demo – Multi-Server - Architecture</a:t>
            </a:r>
          </a:p>
        </p:txBody>
      </p:sp>
      <p:pic>
        <p:nvPicPr>
          <p:cNvPr id="10" name="Picture 9">
            <a:extLst>
              <a:ext uri="{FF2B5EF4-FFF2-40B4-BE49-F238E27FC236}">
                <a16:creationId xmlns:a16="http://schemas.microsoft.com/office/drawing/2014/main" id="{F432A7E0-CB61-7E5E-9CCB-C7685D781A56}"/>
              </a:ext>
            </a:extLst>
          </p:cNvPr>
          <p:cNvPicPr>
            <a:picLocks noChangeAspect="1"/>
          </p:cNvPicPr>
          <p:nvPr/>
        </p:nvPicPr>
        <p:blipFill>
          <a:blip r:embed="rId3"/>
          <a:stretch>
            <a:fillRect/>
          </a:stretch>
        </p:blipFill>
        <p:spPr>
          <a:xfrm>
            <a:off x="0" y="878424"/>
            <a:ext cx="12192000" cy="5979576"/>
          </a:xfrm>
          <a:prstGeom prst="rect">
            <a:avLst/>
          </a:prstGeom>
        </p:spPr>
      </p:pic>
    </p:spTree>
    <p:extLst>
      <p:ext uri="{BB962C8B-B14F-4D97-AF65-F5344CB8AC3E}">
        <p14:creationId xmlns:p14="http://schemas.microsoft.com/office/powerpoint/2010/main" val="387489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8F919-E2D0-5F05-DFE0-1F40C5DC741A}"/>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AD66D727-8F7C-840D-CB09-2049592929D5}"/>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7AE77B21-1139-CD04-32CC-C2FC16F50587}"/>
              </a:ext>
              <a:ext uri="{C183D7F6-B498-43B3-948B-1728B52AA6E4}">
                <adec:decorative xmlns:adec="http://schemas.microsoft.com/office/drawing/2017/decorative" val="0"/>
              </a:ext>
            </a:extLst>
          </p:cNvPr>
          <p:cNvSpPr txBox="1">
            <a:spLocks/>
          </p:cNvSpPr>
          <p:nvPr/>
        </p:nvSpPr>
        <p:spPr>
          <a:xfrm>
            <a:off x="3255498" y="2845771"/>
            <a:ext cx="5681042" cy="2262158"/>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Part 5</a:t>
            </a:r>
          </a:p>
          <a:p>
            <a:pPr defTabSz="2899785">
              <a:spcBef>
                <a:spcPts val="1205"/>
              </a:spcBef>
              <a:buSzPct val="90000"/>
              <a:defRPr/>
            </a:pPr>
            <a:r>
              <a:rPr lang="en-US" sz="3200" b="1" dirty="0">
                <a:gradFill>
                  <a:gsLst>
                    <a:gs pos="16514">
                      <a:srgbClr val="291817"/>
                    </a:gs>
                    <a:gs pos="34862">
                      <a:srgbClr val="291817"/>
                    </a:gs>
                  </a:gsLst>
                  <a:lin ang="5400000" scaled="1"/>
                </a:gradFill>
              </a:rPr>
              <a:t>Azure AI Foundry Agent Service</a:t>
            </a:r>
            <a:br>
              <a:rPr lang="en-US" sz="3200" b="1" dirty="0">
                <a:gradFill>
                  <a:gsLst>
                    <a:gs pos="16514">
                      <a:srgbClr val="291817"/>
                    </a:gs>
                    <a:gs pos="34862">
                      <a:srgbClr val="291817"/>
                    </a:gs>
                  </a:gsLst>
                  <a:lin ang="5400000" scaled="1"/>
                </a:gradFill>
              </a:rPr>
            </a:br>
            <a:r>
              <a:rPr lang="en-US" sz="2400" b="1" dirty="0">
                <a:gradFill>
                  <a:gsLst>
                    <a:gs pos="16514">
                      <a:srgbClr val="291817"/>
                    </a:gs>
                    <a:gs pos="34862">
                      <a:srgbClr val="291817"/>
                    </a:gs>
                  </a:gsLst>
                  <a:lin ang="5400000" scaled="1"/>
                </a:gradFill>
              </a:rPr>
              <a:t>PaaS Host for Your Agents</a:t>
            </a:r>
          </a:p>
        </p:txBody>
      </p:sp>
    </p:spTree>
    <p:extLst>
      <p:ext uri="{BB962C8B-B14F-4D97-AF65-F5344CB8AC3E}">
        <p14:creationId xmlns:p14="http://schemas.microsoft.com/office/powerpoint/2010/main" val="4179684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192BAF4-8C03-67AC-2CDA-E12893FE991D}"/>
              </a:ext>
              <a:ext uri="{C183D7F6-B498-43B3-948B-1728B52AA6E4}">
                <adec:decorative xmlns:adec="http://schemas.microsoft.com/office/drawing/2017/decorative" val="1"/>
              </a:ext>
            </a:extLst>
          </p:cNvPr>
          <p:cNvGrpSpPr/>
          <p:nvPr/>
        </p:nvGrpSpPr>
        <p:grpSpPr>
          <a:xfrm>
            <a:off x="5314951" y="585788"/>
            <a:ext cx="6294438" cy="5683249"/>
            <a:chOff x="5314951" y="585788"/>
            <a:chExt cx="6294438" cy="5683249"/>
          </a:xfrm>
        </p:grpSpPr>
        <p:cxnSp>
          <p:nvCxnSpPr>
            <p:cNvPr id="3" name="Straight Connector 2">
              <a:extLst>
                <a:ext uri="{FF2B5EF4-FFF2-40B4-BE49-F238E27FC236}">
                  <a16:creationId xmlns:a16="http://schemas.microsoft.com/office/drawing/2014/main" id="{419A4D44-E6FE-3262-37C1-5A6DB58D0CED}"/>
                </a:ext>
                <a:ext uri="{C183D7F6-B498-43B3-948B-1728B52AA6E4}">
                  <adec:decorative xmlns:adec="http://schemas.microsoft.com/office/drawing/2017/decorative" val="1"/>
                </a:ext>
              </a:extLst>
            </p:cNvPr>
            <p:cNvCxnSpPr/>
            <p:nvPr/>
          </p:nvCxnSpPr>
          <p:spPr>
            <a:xfrm>
              <a:off x="5594164" y="2114768"/>
              <a:ext cx="5706586" cy="0"/>
            </a:xfrm>
            <a:prstGeom prst="line">
              <a:avLst/>
            </a:prstGeom>
            <a:ln w="6350">
              <a:solidFill>
                <a:schemeClr val="bg1">
                  <a:lumMod val="50000"/>
                </a:schemeClr>
              </a:solidFill>
            </a:ln>
          </p:spPr>
        </p:cxnSp>
        <p:cxnSp>
          <p:nvCxnSpPr>
            <p:cNvPr id="4" name="Straight Connector 3">
              <a:extLst>
                <a:ext uri="{FF2B5EF4-FFF2-40B4-BE49-F238E27FC236}">
                  <a16:creationId xmlns:a16="http://schemas.microsoft.com/office/drawing/2014/main" id="{7225BC09-C26D-EA03-8053-1DD0042C1263}"/>
                </a:ext>
                <a:ext uri="{C183D7F6-B498-43B3-948B-1728B52AA6E4}">
                  <adec:decorative xmlns:adec="http://schemas.microsoft.com/office/drawing/2017/decorative" val="1"/>
                </a:ext>
              </a:extLst>
            </p:cNvPr>
            <p:cNvCxnSpPr/>
            <p:nvPr/>
          </p:nvCxnSpPr>
          <p:spPr>
            <a:xfrm>
              <a:off x="5609326" y="3383881"/>
              <a:ext cx="5706586" cy="0"/>
            </a:xfrm>
            <a:prstGeom prst="line">
              <a:avLst/>
            </a:prstGeom>
            <a:ln w="6350">
              <a:solidFill>
                <a:schemeClr val="bg1">
                  <a:lumMod val="50000"/>
                </a:schemeClr>
              </a:solidFill>
            </a:ln>
          </p:spPr>
        </p:cxnSp>
        <p:cxnSp>
          <p:nvCxnSpPr>
            <p:cNvPr id="5" name="Straight Connector 4">
              <a:extLst>
                <a:ext uri="{FF2B5EF4-FFF2-40B4-BE49-F238E27FC236}">
                  <a16:creationId xmlns:a16="http://schemas.microsoft.com/office/drawing/2014/main" id="{50DDF4F9-BB35-8861-43A4-668E72ADBF60}"/>
                </a:ext>
                <a:ext uri="{C183D7F6-B498-43B3-948B-1728B52AA6E4}">
                  <adec:decorative xmlns:adec="http://schemas.microsoft.com/office/drawing/2017/decorative" val="1"/>
                </a:ext>
              </a:extLst>
            </p:cNvPr>
            <p:cNvCxnSpPr/>
            <p:nvPr/>
          </p:nvCxnSpPr>
          <p:spPr>
            <a:xfrm>
              <a:off x="5634514" y="4778443"/>
              <a:ext cx="5706586" cy="0"/>
            </a:xfrm>
            <a:prstGeom prst="line">
              <a:avLst/>
            </a:prstGeom>
            <a:ln w="6350">
              <a:solidFill>
                <a:schemeClr val="bg1">
                  <a:lumMod val="50000"/>
                </a:schemeClr>
              </a:solidFill>
            </a:ln>
          </p:spPr>
        </p:cxnSp>
        <p:sp>
          <p:nvSpPr>
            <p:cNvPr id="6" name="Rectangle: Rounded Corners 5">
              <a:extLst>
                <a:ext uri="{FF2B5EF4-FFF2-40B4-BE49-F238E27FC236}">
                  <a16:creationId xmlns:a16="http://schemas.microsoft.com/office/drawing/2014/main" id="{07411D9E-3DA4-5C53-70D1-C759FA4888B2}"/>
                </a:ext>
                <a:ext uri="{C183D7F6-B498-43B3-948B-1728B52AA6E4}">
                  <adec:decorative xmlns:adec="http://schemas.microsoft.com/office/drawing/2017/decorative" val="1"/>
                </a:ext>
              </a:extLst>
            </p:cNvPr>
            <p:cNvSpPr/>
            <p:nvPr/>
          </p:nvSpPr>
          <p:spPr bwMode="auto">
            <a:xfrm>
              <a:off x="5314951" y="585788"/>
              <a:ext cx="6294438" cy="5683249"/>
            </a:xfrm>
            <a:prstGeom prst="roundRect">
              <a:avLst>
                <a:gd name="adj" fmla="val 3309"/>
              </a:avLst>
            </a:prstGeom>
            <a:ln w="12700" cap="rnd">
              <a:gradFill flip="none" rotWithShape="1">
                <a:gsLst>
                  <a:gs pos="0">
                    <a:srgbClr val="F65567"/>
                  </a:gs>
                  <a:gs pos="80000">
                    <a:srgbClr val="AC35AF"/>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algn="ctr" defTabSz="811500">
                <a:spcBef>
                  <a:spcPts val="174"/>
                </a:spcBef>
              </a:pPr>
              <a:endParaRPr lang="en-US" sz="3200" b="1">
                <a:gradFill>
                  <a:gsLst>
                    <a:gs pos="0">
                      <a:srgbClr val="FF5C39"/>
                    </a:gs>
                    <a:gs pos="75000">
                      <a:srgbClr val="C03BC4"/>
                    </a:gs>
                  </a:gsLst>
                  <a:path path="circle">
                    <a:fillToRect l="100000" t="100000"/>
                  </a:path>
                </a:gradFill>
                <a:latin typeface="Segoe UI Variable Display Semibold" pitchFamily="2" charset="0"/>
                <a:ea typeface="+mj-lt"/>
                <a:cs typeface="Segoe UI Semibold"/>
              </a:endParaRPr>
            </a:p>
          </p:txBody>
        </p:sp>
      </p:grpSp>
      <p:sp>
        <p:nvSpPr>
          <p:cNvPr id="7" name="Title 2">
            <a:extLst>
              <a:ext uri="{FF2B5EF4-FFF2-40B4-BE49-F238E27FC236}">
                <a16:creationId xmlns:a16="http://schemas.microsoft.com/office/drawing/2014/main" id="{3A9B82BD-BF59-9EE5-BB27-22A4284819B0}"/>
              </a:ext>
            </a:extLst>
          </p:cNvPr>
          <p:cNvSpPr txBox="1">
            <a:spLocks/>
          </p:cNvSpPr>
          <p:nvPr/>
        </p:nvSpPr>
        <p:spPr>
          <a:xfrm>
            <a:off x="1867037" y="2074784"/>
            <a:ext cx="2724011" cy="270843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742" rtl="0" eaLnBrk="1" latinLnBrk="0" hangingPunct="1">
              <a:lnSpc>
                <a:spcPct val="100000"/>
              </a:lnSpc>
              <a:spcBef>
                <a:spcPct val="0"/>
              </a:spcBef>
              <a:buNone/>
              <a:defRPr lang="en-US" sz="3200" b="0" kern="1200" cap="none" spc="0" baseline="0">
                <a:ln w="3175">
                  <a:noFill/>
                </a:ln>
                <a:gradFill>
                  <a:gsLst>
                    <a:gs pos="6897">
                      <a:schemeClr val="tx1"/>
                    </a:gs>
                    <a:gs pos="22000">
                      <a:schemeClr val="tx1"/>
                    </a:gs>
                  </a:gsLst>
                  <a:path path="circle">
                    <a:fillToRect l="100000" t="100000"/>
                  </a:path>
                </a:gradFill>
                <a:effectLst/>
                <a:latin typeface="+mj-lt"/>
                <a:ea typeface="+mn-ea"/>
                <a:cs typeface="Segoe UI" pitchFamily="34" charset="0"/>
              </a:defRPr>
            </a:lvl1pPr>
          </a:lstStyle>
          <a:p>
            <a:pPr algn="l">
              <a:defRPr/>
            </a:pPr>
            <a:r>
              <a:rPr lang="en-US" sz="4400" spc="-19" dirty="0">
                <a:solidFill>
                  <a:schemeClr val="tx1"/>
                </a:solidFill>
                <a:latin typeface="Segoe UI Semibold"/>
              </a:rPr>
              <a:t>Azure AI Foundry -</a:t>
            </a:r>
            <a:br>
              <a:rPr lang="en-US" sz="4400" spc="-19" dirty="0">
                <a:solidFill>
                  <a:schemeClr val="tx1"/>
                </a:solidFill>
                <a:latin typeface="Segoe UI Semibold"/>
              </a:rPr>
            </a:br>
            <a:r>
              <a:rPr lang="en-US" sz="4400" spc="-19" dirty="0">
                <a:solidFill>
                  <a:schemeClr val="tx1"/>
                </a:solidFill>
                <a:latin typeface="Segoe UI Semibold"/>
              </a:rPr>
              <a:t>AI Agent Service</a:t>
            </a:r>
          </a:p>
        </p:txBody>
      </p:sp>
      <p:sp>
        <p:nvSpPr>
          <p:cNvPr id="8" name="TextBox 7">
            <a:extLst>
              <a:ext uri="{FF2B5EF4-FFF2-40B4-BE49-F238E27FC236}">
                <a16:creationId xmlns:a16="http://schemas.microsoft.com/office/drawing/2014/main" id="{3A478783-2660-0106-63B0-985FB498AC7E}"/>
              </a:ext>
            </a:extLst>
          </p:cNvPr>
          <p:cNvSpPr txBox="1">
            <a:spLocks/>
          </p:cNvSpPr>
          <p:nvPr/>
        </p:nvSpPr>
        <p:spPr>
          <a:xfrm>
            <a:off x="5660142" y="928198"/>
            <a:ext cx="5577318" cy="982833"/>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Production Readiness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Sans Display"/>
                <a:ea typeface="+mn-ea"/>
                <a:cs typeface="+mn-cs"/>
              </a:rPr>
              <a:t>AAS provides the managed environment for your agents to operate at</a:t>
            </a:r>
            <a:r>
              <a:rPr kumimoji="0" lang="en-US" sz="1600" b="0" i="0" u="none" strike="noStrike" kern="1200" cap="none" spc="0" normalizeH="0" noProof="0" dirty="0">
                <a:ln>
                  <a:noFill/>
                </a:ln>
                <a:effectLst/>
                <a:uLnTx/>
                <a:uFillTx/>
                <a:latin typeface="Segoe Sans Display"/>
                <a:ea typeface="+mn-ea"/>
                <a:cs typeface="+mn-cs"/>
              </a:rPr>
              <a:t> scale</a:t>
            </a:r>
            <a:endParaRPr kumimoji="0" lang="en-US" sz="1600" b="0" i="0" u="none" strike="noStrike" kern="1200" cap="none" spc="0" normalizeH="0" baseline="0" noProof="0" dirty="0">
              <a:ln>
                <a:noFill/>
              </a:ln>
              <a:effectLst/>
              <a:uLnTx/>
              <a:uFillTx/>
              <a:latin typeface="Segoe Sans Display"/>
              <a:ea typeface="+mn-ea"/>
              <a:cs typeface="+mn-cs"/>
            </a:endParaRPr>
          </a:p>
        </p:txBody>
      </p:sp>
      <p:sp>
        <p:nvSpPr>
          <p:cNvPr id="9" name="TextBox 8">
            <a:extLst>
              <a:ext uri="{FF2B5EF4-FFF2-40B4-BE49-F238E27FC236}">
                <a16:creationId xmlns:a16="http://schemas.microsoft.com/office/drawing/2014/main" id="{EAE0BBD4-C3EE-C4B2-061E-6F8C1DEB694F}"/>
              </a:ext>
            </a:extLst>
          </p:cNvPr>
          <p:cNvSpPr txBox="1"/>
          <p:nvPr/>
        </p:nvSpPr>
        <p:spPr>
          <a:xfrm>
            <a:off x="5674294" y="2421186"/>
            <a:ext cx="5577318" cy="982833"/>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Unified AI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Sans Display"/>
                <a:ea typeface="+mn-ea"/>
                <a:cs typeface="+mn-cs"/>
              </a:rPr>
              <a:t>Part of Azure AI Foundry, which</a:t>
            </a:r>
            <a:r>
              <a:rPr kumimoji="0" lang="en-US" sz="1600" b="0" i="0" u="none" strike="noStrike" kern="1200" cap="none" spc="0" normalizeH="0" noProof="0" dirty="0">
                <a:ln>
                  <a:noFill/>
                </a:ln>
                <a:effectLst/>
                <a:uLnTx/>
                <a:uFillTx/>
                <a:latin typeface="Segoe Sans Display"/>
                <a:ea typeface="+mn-ea"/>
                <a:cs typeface="+mn-cs"/>
              </a:rPr>
              <a:t> brings together models, tools, frameworks, and governance into one system</a:t>
            </a:r>
            <a:endParaRPr kumimoji="0" lang="en-US" sz="1600" b="0" i="0" u="none" strike="noStrike" kern="1200" cap="none" spc="0" normalizeH="0" baseline="0" noProof="0" dirty="0">
              <a:ln>
                <a:noFill/>
              </a:ln>
              <a:effectLst/>
              <a:uLnTx/>
              <a:uFillTx/>
              <a:latin typeface="Segoe Sans Display"/>
              <a:ea typeface="+mn-ea"/>
              <a:cs typeface="+mn-cs"/>
            </a:endParaRPr>
          </a:p>
        </p:txBody>
      </p:sp>
      <p:sp>
        <p:nvSpPr>
          <p:cNvPr id="10" name="TextBox 9">
            <a:extLst>
              <a:ext uri="{FF2B5EF4-FFF2-40B4-BE49-F238E27FC236}">
                <a16:creationId xmlns:a16="http://schemas.microsoft.com/office/drawing/2014/main" id="{1CA9B3FC-372E-CB63-A2E7-511864280008}"/>
              </a:ext>
            </a:extLst>
          </p:cNvPr>
          <p:cNvSpPr txBox="1"/>
          <p:nvPr/>
        </p:nvSpPr>
        <p:spPr>
          <a:xfrm>
            <a:off x="5687582" y="3694745"/>
            <a:ext cx="5577318" cy="982833"/>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Focus</a:t>
            </a:r>
            <a:r>
              <a:rPr kumimoji="0" lang="en-US" sz="2400" b="1" i="0" u="none" strike="noStrike" kern="1200" cap="none" spc="0" normalizeH="0" noProof="0" dirty="0">
                <a:ln>
                  <a:noFill/>
                </a:ln>
                <a:effectLst/>
                <a:uLnTx/>
                <a:uFillTx/>
                <a:latin typeface="Segoe Sans Display Semibold"/>
                <a:ea typeface="+mn-ea"/>
                <a:cs typeface="+mn-cs"/>
              </a:rPr>
              <a:t> on Logic, Not Infrastructure</a:t>
            </a:r>
            <a:endParaRPr kumimoji="0" lang="en-US" sz="2400" b="1" i="0" u="none" strike="noStrike" kern="1200" cap="none" spc="0" normalizeH="0" baseline="0" noProof="0" dirty="0">
              <a:ln>
                <a:noFill/>
              </a:ln>
              <a:effectLst/>
              <a:uLnTx/>
              <a:uFillTx/>
              <a:latin typeface="Segoe Sans Display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latin typeface="Segoe Sans Display"/>
              </a:rPr>
              <a:t>Focus on agent logic and tools, offloading the complexities of hosting, scaling, &amp; managing the AI runtime</a:t>
            </a:r>
            <a:endParaRPr kumimoji="0" lang="en-US" sz="1600" b="0" i="0" u="none" strike="noStrike" kern="1200" cap="none" spc="0" normalizeH="0" baseline="0" noProof="0" dirty="0">
              <a:ln>
                <a:noFill/>
              </a:ln>
              <a:effectLst/>
              <a:uLnTx/>
              <a:uFillTx/>
              <a:latin typeface="Segoe Sans Display"/>
              <a:ea typeface="+mn-ea"/>
              <a:cs typeface="+mn-cs"/>
            </a:endParaRPr>
          </a:p>
        </p:txBody>
      </p:sp>
      <p:sp>
        <p:nvSpPr>
          <p:cNvPr id="11" name="TextBox 10">
            <a:extLst>
              <a:ext uri="{FF2B5EF4-FFF2-40B4-BE49-F238E27FC236}">
                <a16:creationId xmlns:a16="http://schemas.microsoft.com/office/drawing/2014/main" id="{3E8D0602-0A8F-5C69-C20B-9AD1F33F1FF3}"/>
              </a:ext>
            </a:extLst>
          </p:cNvPr>
          <p:cNvSpPr txBox="1"/>
          <p:nvPr/>
        </p:nvSpPr>
        <p:spPr>
          <a:xfrm>
            <a:off x="5687582" y="5002896"/>
            <a:ext cx="5577318" cy="736612"/>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Security &amp; Compliance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Sans Display"/>
                <a:ea typeface="+mn-ea"/>
                <a:cs typeface="+mn-cs"/>
              </a:rPr>
              <a:t>Built-in features like governance, observability,</a:t>
            </a:r>
            <a:r>
              <a:rPr kumimoji="0" lang="en-US" sz="1600" b="0" i="0" u="none" strike="noStrike" kern="1200" cap="none" spc="0" normalizeH="0" noProof="0" dirty="0">
                <a:ln>
                  <a:noFill/>
                </a:ln>
                <a:effectLst/>
                <a:uLnTx/>
                <a:uFillTx/>
                <a:latin typeface="Segoe Sans Display"/>
                <a:ea typeface="+mn-ea"/>
                <a:cs typeface="+mn-cs"/>
              </a:rPr>
              <a:t> and security</a:t>
            </a:r>
            <a:endParaRPr kumimoji="0" lang="en-US" sz="1600" b="0" i="0" u="none" strike="noStrike" kern="1200" cap="none" spc="0" normalizeH="0" baseline="0" noProof="0" dirty="0">
              <a:ln>
                <a:noFill/>
              </a:ln>
              <a:effectLst/>
              <a:uLnTx/>
              <a:uFillTx/>
              <a:latin typeface="Segoe Sans Display"/>
              <a:ea typeface="+mn-ea"/>
              <a:cs typeface="+mn-cs"/>
            </a:endParaRPr>
          </a:p>
        </p:txBody>
      </p:sp>
      <p:pic>
        <p:nvPicPr>
          <p:cNvPr id="12" name="Picture 11" descr="Azure AIAgent Service logo">
            <a:extLst>
              <a:ext uri="{FF2B5EF4-FFF2-40B4-BE49-F238E27FC236}">
                <a16:creationId xmlns:a16="http://schemas.microsoft.com/office/drawing/2014/main" id="{1476AED1-8390-936C-0AD2-4CB59636D205}"/>
              </a:ext>
            </a:extLst>
          </p:cNvPr>
          <p:cNvPicPr>
            <a:picLocks noChangeAspect="1"/>
          </p:cNvPicPr>
          <p:nvPr/>
        </p:nvPicPr>
        <p:blipFill>
          <a:blip r:embed="rId3"/>
          <a:stretch>
            <a:fillRect/>
          </a:stretch>
        </p:blipFill>
        <p:spPr>
          <a:xfrm>
            <a:off x="77646" y="2562779"/>
            <a:ext cx="1642204" cy="1642204"/>
          </a:xfrm>
          <a:prstGeom prst="rect">
            <a:avLst/>
          </a:prstGeom>
        </p:spPr>
      </p:pic>
    </p:spTree>
    <p:extLst>
      <p:ext uri="{BB962C8B-B14F-4D97-AF65-F5344CB8AC3E}">
        <p14:creationId xmlns:p14="http://schemas.microsoft.com/office/powerpoint/2010/main" val="3965308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1.25E-6 -4.44444E-6 L 1.25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6.25E-7 -2.96296E-6 L -6.25E-7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2.29167E-6 -1.11111E-6 L -2.29167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0"/>
                                  </p:stCondLst>
                                  <p:childTnLst>
                                    <p:animMotion origin="layout" path="M -2.29167E-6 -1.85185E-6 L -2.29167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0"/>
                                  </p:stCondLst>
                                  <p:childTnLst>
                                    <p:animMotion origin="layout" path="M 6.25E-7 0 L 6.25E-7 0.03542 " pathEditMode="relative" rAng="0" ptsTypes="AA">
                                      <p:cBhvr>
                                        <p:cTn id="29" dur="700" spd="-100000" fill="hold"/>
                                        <p:tgtEl>
                                          <p:spTgt spid="7"/>
                                        </p:tgtEl>
                                        <p:attrNameLst>
                                          <p:attrName>ppt_x</p:attrName>
                                          <p:attrName>ppt_y</p:attrName>
                                        </p:attrNameLst>
                                      </p:cBhvr>
                                      <p:rCtr x="0" y="1759"/>
                                    </p:animMotion>
                                  </p:childTnLst>
                                </p:cTn>
                              </p:par>
                              <p:par>
                                <p:cTn id="30" presetID="10" presetClass="entr" presetSubtype="0" fill="hold" nodeType="withEffect">
                                  <p:stCondLst>
                                    <p:cond delay="5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nodeType="withEffect">
                                  <p:stCondLst>
                                    <p:cond delay="500"/>
                                  </p:stCondLst>
                                  <p:childTnLst>
                                    <p:animMotion origin="layout" path="M 4.77183E-6 2.2619E-6 L 4.77183E-6 0.03543 " pathEditMode="relative" rAng="0" ptsTypes="AA">
                                      <p:cBhvr>
                                        <p:cTn id="34" dur="700" spd="-100000" fill="hold"/>
                                        <p:tgtEl>
                                          <p:spTgt spid="12"/>
                                        </p:tgtEl>
                                        <p:attrNameLst>
                                          <p:attrName>ppt_x</p:attrName>
                                          <p:attrName>ppt_y</p:attrName>
                                        </p:attrNameLst>
                                      </p:cBhvr>
                                      <p:rCtr x="0" y="17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P spid="11" grpId="0"/>
      <p:bldP spid="11"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7">
            <a:extLst>
              <a:ext uri="{FF2B5EF4-FFF2-40B4-BE49-F238E27FC236}">
                <a16:creationId xmlns:a16="http://schemas.microsoft.com/office/drawing/2014/main" id="{44714B00-69A6-1F07-EA2B-D39DFB5BBBBB}"/>
              </a:ext>
            </a:extLst>
          </p:cNvPr>
          <p:cNvSpPr txBox="1">
            <a:spLocks/>
          </p:cNvSpPr>
          <p:nvPr/>
        </p:nvSpPr>
        <p:spPr>
          <a:xfrm>
            <a:off x="585788" y="954088"/>
            <a:ext cx="11020425" cy="553998"/>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62" rtl="0" eaLnBrk="1" fontAlgn="auto" latinLnBrk="0" hangingPunct="1">
              <a:lnSpc>
                <a:spcPct val="100000"/>
              </a:lnSpc>
              <a:spcBef>
                <a:spcPct val="0"/>
              </a:spcBef>
              <a:spcAft>
                <a:spcPts val="0"/>
              </a:spcAft>
              <a:buClrTx/>
              <a:buSzTx/>
              <a:buFontTx/>
              <a:buNone/>
              <a:tabLst/>
              <a:defRPr/>
            </a:pPr>
            <a:r>
              <a:rPr kumimoji="0" lang="en-US" sz="3599"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Core Components</a:t>
            </a:r>
          </a:p>
        </p:txBody>
      </p:sp>
      <p:sp>
        <p:nvSpPr>
          <p:cNvPr id="3" name="Rectangle: Rounded Corners 2">
            <a:extLst>
              <a:ext uri="{FF2B5EF4-FFF2-40B4-BE49-F238E27FC236}">
                <a16:creationId xmlns:a16="http://schemas.microsoft.com/office/drawing/2014/main" id="{582AFD2E-181D-1E74-61B4-E5A3C36D5B7B}"/>
              </a:ext>
              <a:ext uri="{C183D7F6-B498-43B3-948B-1728B52AA6E4}">
                <adec:decorative xmlns:adec="http://schemas.microsoft.com/office/drawing/2017/decorative" val="1"/>
              </a:ext>
            </a:extLst>
          </p:cNvPr>
          <p:cNvSpPr/>
          <p:nvPr/>
        </p:nvSpPr>
        <p:spPr bwMode="auto">
          <a:xfrm>
            <a:off x="449944" y="2064170"/>
            <a:ext cx="11292113" cy="3229725"/>
          </a:xfrm>
          <a:prstGeom prst="roundRect">
            <a:avLst>
              <a:gd name="adj" fmla="val 3085"/>
            </a:avLst>
          </a:prstGeom>
          <a:ln w="12700" cap="rnd">
            <a:gradFill flip="none" rotWithShape="1">
              <a:gsLst>
                <a:gs pos="0">
                  <a:srgbClr val="F65567"/>
                </a:gs>
                <a:gs pos="80000">
                  <a:srgbClr val="AC35AF"/>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811500" rtl="0" eaLnBrk="1" fontAlgn="auto" latinLnBrk="0" hangingPunct="1">
              <a:lnSpc>
                <a:spcPct val="100000"/>
              </a:lnSpc>
              <a:spcBef>
                <a:spcPts val="174"/>
              </a:spcBef>
              <a:spcAft>
                <a:spcPts val="0"/>
              </a:spcAft>
              <a:buClrTx/>
              <a:buSzTx/>
              <a:buFontTx/>
              <a:buNone/>
              <a:tabLst/>
              <a:defRPr/>
            </a:pPr>
            <a:endParaRPr kumimoji="0" lang="en-IN" sz="3200" b="1" i="0" u="none" strike="noStrike" kern="1200" cap="none" spc="0" normalizeH="0" baseline="0" noProof="0" err="1">
              <a:ln>
                <a:noFill/>
              </a:ln>
              <a:gradFill>
                <a:gsLst>
                  <a:gs pos="0">
                    <a:srgbClr val="FF5C39"/>
                  </a:gs>
                  <a:gs pos="75000">
                    <a:srgbClr val="C03BC4"/>
                  </a:gs>
                </a:gsLst>
                <a:path path="circle">
                  <a:fillToRect l="100000" t="100000"/>
                </a:path>
              </a:gradFill>
              <a:effectLst/>
              <a:uLnTx/>
              <a:uFillTx/>
              <a:latin typeface="Segoe UI Variable Display Semibold" pitchFamily="2" charset="0"/>
              <a:ea typeface="+mj-lt"/>
              <a:cs typeface="Segoe UI Semibold"/>
            </a:endParaRPr>
          </a:p>
        </p:txBody>
      </p:sp>
      <p:sp>
        <p:nvSpPr>
          <p:cNvPr id="4" name="Rectangle: Rounded Corners 3">
            <a:extLst>
              <a:ext uri="{FF2B5EF4-FFF2-40B4-BE49-F238E27FC236}">
                <a16:creationId xmlns:a16="http://schemas.microsoft.com/office/drawing/2014/main" id="{D8480CFF-039C-F334-4718-AAB721F944AF}"/>
              </a:ext>
              <a:ext uri="{C183D7F6-B498-43B3-948B-1728B52AA6E4}">
                <adec:decorative xmlns:adec="http://schemas.microsoft.com/office/drawing/2017/decorative" val="1"/>
              </a:ext>
            </a:extLst>
          </p:cNvPr>
          <p:cNvSpPr/>
          <p:nvPr/>
        </p:nvSpPr>
        <p:spPr bwMode="auto">
          <a:xfrm>
            <a:off x="584503" y="3118584"/>
            <a:ext cx="2656238" cy="1851032"/>
          </a:xfrm>
          <a:prstGeom prst="roundRect">
            <a:avLst>
              <a:gd name="adj" fmla="val 4800"/>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marL="0" marR="0" lvl="0" indent="0" algn="ctr" defTabSz="721425" rtl="0" eaLnBrk="1" fontAlgn="auto" latinLnBrk="0" hangingPunct="1">
              <a:lnSpc>
                <a:spcPct val="100000"/>
              </a:lnSpc>
              <a:spcBef>
                <a:spcPts val="155"/>
              </a:spcBef>
              <a:spcAft>
                <a:spcPts val="0"/>
              </a:spcAft>
              <a:buClrTx/>
              <a:buSzTx/>
              <a:buFontTx/>
              <a:buNone/>
              <a:tabLst/>
              <a:defRPr/>
            </a:pPr>
            <a:endParaRPr kumimoji="0" lang="en-IN" sz="1400" b="1" i="0" u="none" strike="noStrike" kern="1200" cap="none" spc="0" normalizeH="0" baseline="0" noProof="0" err="1">
              <a:ln>
                <a:noFill/>
              </a:ln>
              <a:gradFill>
                <a:gsLst>
                  <a:gs pos="88073">
                    <a:srgbClr val="000000"/>
                  </a:gs>
                  <a:gs pos="68807">
                    <a:srgbClr val="000000"/>
                  </a:gs>
                </a:gsLst>
                <a:lin ang="5400000" scaled="1"/>
              </a:gradFill>
              <a:effectLst/>
              <a:uLnTx/>
              <a:uFillTx/>
              <a:latin typeface="Segoe UI Variable Display Semibold" pitchFamily="2" charset="0"/>
              <a:ea typeface="+mn-ea"/>
              <a:cs typeface="Segoe Sans Display Semibold" pitchFamily="2" charset="0"/>
            </a:endParaRPr>
          </a:p>
        </p:txBody>
      </p:sp>
      <p:sp>
        <p:nvSpPr>
          <p:cNvPr id="5" name="Rectangle: Rounded Corners 4">
            <a:extLst>
              <a:ext uri="{FF2B5EF4-FFF2-40B4-BE49-F238E27FC236}">
                <a16:creationId xmlns:a16="http://schemas.microsoft.com/office/drawing/2014/main" id="{4CD60960-98E5-230E-77A1-3B31E994193A}"/>
              </a:ext>
              <a:ext uri="{C183D7F6-B498-43B3-948B-1728B52AA6E4}">
                <adec:decorative xmlns:adec="http://schemas.microsoft.com/office/drawing/2017/decorative" val="1"/>
              </a:ext>
            </a:extLst>
          </p:cNvPr>
          <p:cNvSpPr/>
          <p:nvPr/>
        </p:nvSpPr>
        <p:spPr bwMode="auto">
          <a:xfrm>
            <a:off x="3375300" y="3118584"/>
            <a:ext cx="2656238" cy="1851032"/>
          </a:xfrm>
          <a:prstGeom prst="roundRect">
            <a:avLst>
              <a:gd name="adj" fmla="val 4800"/>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marL="0" marR="0" lvl="0" indent="0" algn="ctr" defTabSz="721425" rtl="0" eaLnBrk="1" fontAlgn="auto" latinLnBrk="0" hangingPunct="1">
              <a:lnSpc>
                <a:spcPct val="100000"/>
              </a:lnSpc>
              <a:spcBef>
                <a:spcPts val="155"/>
              </a:spcBef>
              <a:spcAft>
                <a:spcPts val="0"/>
              </a:spcAft>
              <a:buClrTx/>
              <a:buSzTx/>
              <a:buFontTx/>
              <a:buNone/>
              <a:tabLst/>
              <a:defRPr/>
            </a:pPr>
            <a:endParaRPr kumimoji="0" lang="en-IN" sz="1400" b="1" i="0" u="none" strike="noStrike" kern="1200" cap="none" spc="0" normalizeH="0" baseline="0" noProof="0" err="1">
              <a:ln>
                <a:noFill/>
              </a:ln>
              <a:gradFill>
                <a:gsLst>
                  <a:gs pos="88073">
                    <a:srgbClr val="000000"/>
                  </a:gs>
                  <a:gs pos="68807">
                    <a:srgbClr val="000000"/>
                  </a:gs>
                </a:gsLst>
                <a:lin ang="5400000" scaled="1"/>
              </a:gradFill>
              <a:effectLst/>
              <a:uLnTx/>
              <a:uFillTx/>
              <a:latin typeface="Segoe UI Variable Display Semibold" pitchFamily="2" charset="0"/>
              <a:ea typeface="+mn-ea"/>
              <a:cs typeface="Segoe Sans Display Semibold" pitchFamily="2" charset="0"/>
            </a:endParaRPr>
          </a:p>
        </p:txBody>
      </p:sp>
      <p:sp>
        <p:nvSpPr>
          <p:cNvPr id="6" name="Rectangle: Rounded Corners 5">
            <a:extLst>
              <a:ext uri="{FF2B5EF4-FFF2-40B4-BE49-F238E27FC236}">
                <a16:creationId xmlns:a16="http://schemas.microsoft.com/office/drawing/2014/main" id="{27EB55C4-B4A8-5D50-9DEB-58575271D252}"/>
              </a:ext>
              <a:ext uri="{C183D7F6-B498-43B3-948B-1728B52AA6E4}">
                <adec:decorative xmlns:adec="http://schemas.microsoft.com/office/drawing/2017/decorative" val="1"/>
              </a:ext>
            </a:extLst>
          </p:cNvPr>
          <p:cNvSpPr/>
          <p:nvPr/>
        </p:nvSpPr>
        <p:spPr bwMode="auto">
          <a:xfrm>
            <a:off x="6160464" y="3118584"/>
            <a:ext cx="2656238" cy="1851032"/>
          </a:xfrm>
          <a:prstGeom prst="roundRect">
            <a:avLst>
              <a:gd name="adj" fmla="val 4800"/>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marL="0" marR="0" lvl="0" indent="0" algn="ctr" defTabSz="721425" rtl="0" eaLnBrk="1" fontAlgn="auto" latinLnBrk="0" hangingPunct="1">
              <a:lnSpc>
                <a:spcPct val="100000"/>
              </a:lnSpc>
              <a:spcBef>
                <a:spcPts val="155"/>
              </a:spcBef>
              <a:spcAft>
                <a:spcPts val="0"/>
              </a:spcAft>
              <a:buClrTx/>
              <a:buSzTx/>
              <a:buFontTx/>
              <a:buNone/>
              <a:tabLst/>
              <a:defRPr/>
            </a:pPr>
            <a:endParaRPr kumimoji="0" lang="en-IN" sz="1400" b="1" i="0" u="none" strike="noStrike" kern="1200" cap="none" spc="0" normalizeH="0" baseline="0" noProof="0" err="1">
              <a:ln>
                <a:noFill/>
              </a:ln>
              <a:gradFill>
                <a:gsLst>
                  <a:gs pos="88073">
                    <a:srgbClr val="000000"/>
                  </a:gs>
                  <a:gs pos="68807">
                    <a:srgbClr val="000000"/>
                  </a:gs>
                </a:gsLst>
                <a:lin ang="5400000" scaled="1"/>
              </a:gradFill>
              <a:effectLst/>
              <a:uLnTx/>
              <a:uFillTx/>
              <a:latin typeface="Segoe UI Variable Display Semibold" pitchFamily="2" charset="0"/>
              <a:ea typeface="+mn-ea"/>
              <a:cs typeface="Segoe Sans Display Semibold" pitchFamily="2" charset="0"/>
            </a:endParaRPr>
          </a:p>
        </p:txBody>
      </p:sp>
      <p:sp>
        <p:nvSpPr>
          <p:cNvPr id="7" name="Rectangle: Rounded Corners 6">
            <a:extLst>
              <a:ext uri="{FF2B5EF4-FFF2-40B4-BE49-F238E27FC236}">
                <a16:creationId xmlns:a16="http://schemas.microsoft.com/office/drawing/2014/main" id="{8D507265-D6C9-7E78-9BA6-6349B468AF41}"/>
              </a:ext>
              <a:ext uri="{C183D7F6-B498-43B3-948B-1728B52AA6E4}">
                <adec:decorative xmlns:adec="http://schemas.microsoft.com/office/drawing/2017/decorative" val="1"/>
              </a:ext>
            </a:extLst>
          </p:cNvPr>
          <p:cNvSpPr/>
          <p:nvPr/>
        </p:nvSpPr>
        <p:spPr bwMode="auto">
          <a:xfrm>
            <a:off x="8945628" y="3118584"/>
            <a:ext cx="2656238" cy="1851032"/>
          </a:xfrm>
          <a:prstGeom prst="roundRect">
            <a:avLst>
              <a:gd name="adj" fmla="val 4800"/>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marL="0" marR="0" lvl="0" indent="0" algn="ctr" defTabSz="721425" rtl="0" eaLnBrk="1" fontAlgn="auto" latinLnBrk="0" hangingPunct="1">
              <a:lnSpc>
                <a:spcPct val="100000"/>
              </a:lnSpc>
              <a:spcBef>
                <a:spcPts val="155"/>
              </a:spcBef>
              <a:spcAft>
                <a:spcPts val="0"/>
              </a:spcAft>
              <a:buClrTx/>
              <a:buSzTx/>
              <a:buFontTx/>
              <a:buNone/>
              <a:tabLst/>
              <a:defRPr/>
            </a:pPr>
            <a:endParaRPr kumimoji="0" lang="en-IN" sz="1400" b="1" i="0" u="none" strike="noStrike" kern="1200" cap="none" spc="0" normalizeH="0" baseline="0" noProof="0" err="1">
              <a:ln>
                <a:noFill/>
              </a:ln>
              <a:gradFill>
                <a:gsLst>
                  <a:gs pos="88073">
                    <a:srgbClr val="000000"/>
                  </a:gs>
                  <a:gs pos="68807">
                    <a:srgbClr val="000000"/>
                  </a:gs>
                </a:gsLst>
                <a:lin ang="5400000" scaled="1"/>
              </a:gradFill>
              <a:effectLst/>
              <a:uLnTx/>
              <a:uFillTx/>
              <a:latin typeface="Segoe UI Variable Display Semibold" pitchFamily="2" charset="0"/>
              <a:ea typeface="+mn-ea"/>
              <a:cs typeface="Segoe Sans Display Semibold" pitchFamily="2" charset="0"/>
            </a:endParaRPr>
          </a:p>
        </p:txBody>
      </p:sp>
      <p:sp>
        <p:nvSpPr>
          <p:cNvPr id="8" name="TextBox 7">
            <a:extLst>
              <a:ext uri="{FF2B5EF4-FFF2-40B4-BE49-F238E27FC236}">
                <a16:creationId xmlns:a16="http://schemas.microsoft.com/office/drawing/2014/main" id="{FE939764-01C6-216B-9D08-1CB2A046551E}"/>
              </a:ext>
            </a:extLst>
          </p:cNvPr>
          <p:cNvSpPr txBox="1"/>
          <p:nvPr/>
        </p:nvSpPr>
        <p:spPr>
          <a:xfrm>
            <a:off x="759183" y="2300935"/>
            <a:ext cx="230017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Models &amp; Customization</a:t>
            </a:r>
          </a:p>
        </p:txBody>
      </p:sp>
      <p:sp>
        <p:nvSpPr>
          <p:cNvPr id="9" name="TextBox 8">
            <a:extLst>
              <a:ext uri="{FF2B5EF4-FFF2-40B4-BE49-F238E27FC236}">
                <a16:creationId xmlns:a16="http://schemas.microsoft.com/office/drawing/2014/main" id="{22A5BA2C-E8EB-AB2E-A7E3-98BF5F104315}"/>
              </a:ext>
            </a:extLst>
          </p:cNvPr>
          <p:cNvSpPr txBox="1"/>
          <p:nvPr/>
        </p:nvSpPr>
        <p:spPr>
          <a:xfrm>
            <a:off x="3553331" y="2300935"/>
            <a:ext cx="230017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AI Tools</a:t>
            </a:r>
          </a:p>
        </p:txBody>
      </p:sp>
      <p:sp>
        <p:nvSpPr>
          <p:cNvPr id="10" name="TextBox 9">
            <a:extLst>
              <a:ext uri="{FF2B5EF4-FFF2-40B4-BE49-F238E27FC236}">
                <a16:creationId xmlns:a16="http://schemas.microsoft.com/office/drawing/2014/main" id="{72DEFDB8-919C-7DB5-E258-E10964AB1BC9}"/>
              </a:ext>
            </a:extLst>
          </p:cNvPr>
          <p:cNvSpPr txBox="1"/>
          <p:nvPr/>
        </p:nvSpPr>
        <p:spPr>
          <a:xfrm>
            <a:off x="6338495" y="2300935"/>
            <a:ext cx="230017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Orchestration</a:t>
            </a:r>
          </a:p>
        </p:txBody>
      </p:sp>
      <p:sp>
        <p:nvSpPr>
          <p:cNvPr id="11" name="TextBox 10">
            <a:extLst>
              <a:ext uri="{FF2B5EF4-FFF2-40B4-BE49-F238E27FC236}">
                <a16:creationId xmlns:a16="http://schemas.microsoft.com/office/drawing/2014/main" id="{A4E3F00D-868A-227F-A0C7-39C790F5C24C}"/>
              </a:ext>
            </a:extLst>
          </p:cNvPr>
          <p:cNvSpPr txBox="1"/>
          <p:nvPr/>
        </p:nvSpPr>
        <p:spPr>
          <a:xfrm>
            <a:off x="9123659" y="2300935"/>
            <a:ext cx="230017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Safety &amp; Observability</a:t>
            </a:r>
          </a:p>
        </p:txBody>
      </p:sp>
      <p:sp>
        <p:nvSpPr>
          <p:cNvPr id="12" name="TextBox 11">
            <a:extLst>
              <a:ext uri="{FF2B5EF4-FFF2-40B4-BE49-F238E27FC236}">
                <a16:creationId xmlns:a16="http://schemas.microsoft.com/office/drawing/2014/main" id="{3E08F31F-0E5B-6970-719B-4C5466AAD827}"/>
              </a:ext>
            </a:extLst>
          </p:cNvPr>
          <p:cNvSpPr txBox="1"/>
          <p:nvPr/>
        </p:nvSpPr>
        <p:spPr>
          <a:xfrm>
            <a:off x="913673" y="3505491"/>
            <a:ext cx="1991196" cy="129266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a:rPr>
              <a:t>Integrate with various LLMs (OpenAI, Llama, Mistral, Cohere, </a:t>
            </a:r>
            <a:r>
              <a:rPr lang="en-US" sz="1400" dirty="0" err="1">
                <a:solidFill>
                  <a:srgbClr val="000000"/>
                </a:solidFill>
                <a:latin typeface="Segoe UI"/>
              </a:rPr>
              <a:t>etc</a:t>
            </a:r>
            <a:r>
              <a:rPr lang="en-US" sz="1400" dirty="0">
                <a:solidFill>
                  <a:srgbClr val="000000"/>
                </a:solidFill>
                <a:latin typeface="Segoe UI"/>
              </a:rPr>
              <a:t>). Fine tune and prompt engineering for specific behaviors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E6382F2A-A8F5-B541-0B24-375C6951E011}"/>
              </a:ext>
            </a:extLst>
          </p:cNvPr>
          <p:cNvSpPr txBox="1"/>
          <p:nvPr/>
        </p:nvSpPr>
        <p:spPr>
          <a:xfrm>
            <a:off x="3707821" y="3429000"/>
            <a:ext cx="1991196" cy="1292662"/>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Connect agents to enterprise knowledge (Azure AI Search, SharePoint, Bing, Azure Functions, Logic Apps, more)</a:t>
            </a:r>
          </a:p>
        </p:txBody>
      </p:sp>
      <p:sp>
        <p:nvSpPr>
          <p:cNvPr id="14" name="TextBox 13">
            <a:extLst>
              <a:ext uri="{FF2B5EF4-FFF2-40B4-BE49-F238E27FC236}">
                <a16:creationId xmlns:a16="http://schemas.microsoft.com/office/drawing/2014/main" id="{7C25A529-69DA-66B6-E266-8A4BDA0B92CA}"/>
              </a:ext>
            </a:extLst>
          </p:cNvPr>
          <p:cNvSpPr txBox="1"/>
          <p:nvPr/>
        </p:nvSpPr>
        <p:spPr>
          <a:xfrm>
            <a:off x="6492985" y="3429000"/>
            <a:ext cx="1991196"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Manage tool calls, thread state, retries, and logging automatically</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ACE2C0AD-E233-CA13-291A-4E999523DBDD}"/>
              </a:ext>
            </a:extLst>
          </p:cNvPr>
          <p:cNvSpPr txBox="1"/>
          <p:nvPr/>
        </p:nvSpPr>
        <p:spPr>
          <a:xfrm>
            <a:off x="9278149" y="3429000"/>
            <a:ext cx="1991196"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Full thread-level visibility, logging, tracing, Application Insights integration</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94958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54A81-BADC-3FF0-3210-0C1CBDCF10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41F3A5-21A0-107D-6B81-D1B8C33153DD}"/>
              </a:ext>
            </a:extLst>
          </p:cNvPr>
          <p:cNvSpPr>
            <a:spLocks noGrp="1"/>
          </p:cNvSpPr>
          <p:nvPr>
            <p:ph type="title"/>
          </p:nvPr>
        </p:nvSpPr>
        <p:spPr>
          <a:xfrm>
            <a:off x="297069" y="3867044"/>
            <a:ext cx="11330559" cy="2659190"/>
          </a:xfrm>
        </p:spPr>
        <p:txBody>
          <a:bodyPr/>
          <a:lstStyle/>
          <a:p>
            <a:r>
              <a:rPr lang="en-US" sz="3200" dirty="0"/>
              <a:t>Demo CA Service Chatbot</a:t>
            </a:r>
            <a:br>
              <a:rPr lang="en-US" dirty="0"/>
            </a:br>
            <a:br>
              <a:rPr lang="en-US" dirty="0"/>
            </a:br>
            <a:r>
              <a:rPr lang="en-US" sz="2000" dirty="0"/>
              <a:t>Requirements:</a:t>
            </a:r>
            <a:br>
              <a:rPr lang="en-US" sz="2000" dirty="0"/>
            </a:br>
            <a:r>
              <a:rPr lang="en-US" sz="2000" dirty="0"/>
              <a:t> - Web/Mobile App</a:t>
            </a:r>
            <a:br>
              <a:rPr lang="en-US" sz="2000" dirty="0"/>
            </a:br>
            <a:r>
              <a:rPr lang="en-US" sz="2000" dirty="0"/>
              <a:t> - Users can ask any question related to services offered</a:t>
            </a:r>
            <a:br>
              <a:rPr lang="en-US" sz="2000" dirty="0"/>
            </a:br>
            <a:r>
              <a:rPr lang="en-US" sz="2000" dirty="0"/>
              <a:t> - Results are sourced from ca.gov website data</a:t>
            </a:r>
            <a:br>
              <a:rPr lang="en-US" sz="2000" dirty="0"/>
            </a:br>
            <a:r>
              <a:rPr lang="en-US" sz="2000" dirty="0"/>
              <a:t> - Users are provided accurate, up-to-date, results</a:t>
            </a:r>
            <a:br>
              <a:rPr lang="en-US" sz="2000" dirty="0"/>
            </a:br>
            <a:r>
              <a:rPr lang="en-US" sz="2000" dirty="0"/>
              <a:t> - Results are accompanied by any applicable links</a:t>
            </a:r>
          </a:p>
        </p:txBody>
      </p:sp>
      <p:grpSp>
        <p:nvGrpSpPr>
          <p:cNvPr id="22" name="Group 21">
            <a:extLst>
              <a:ext uri="{FF2B5EF4-FFF2-40B4-BE49-F238E27FC236}">
                <a16:creationId xmlns:a16="http://schemas.microsoft.com/office/drawing/2014/main" id="{A3CB241C-517A-D5E8-6BDE-3D2696DFA99A}"/>
              </a:ext>
            </a:extLst>
          </p:cNvPr>
          <p:cNvGrpSpPr/>
          <p:nvPr/>
        </p:nvGrpSpPr>
        <p:grpSpPr>
          <a:xfrm>
            <a:off x="804041" y="149772"/>
            <a:ext cx="9412014" cy="3736428"/>
            <a:chOff x="2120463" y="149772"/>
            <a:chExt cx="8095592" cy="3279228"/>
          </a:xfrm>
        </p:grpSpPr>
        <p:pic>
          <p:nvPicPr>
            <p:cNvPr id="4" name="Graphic 3" descr="Questions outline">
              <a:extLst>
                <a:ext uri="{FF2B5EF4-FFF2-40B4-BE49-F238E27FC236}">
                  <a16:creationId xmlns:a16="http://schemas.microsoft.com/office/drawing/2014/main" id="{E8F8EC45-0168-B557-942F-2EA49E7B88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20463" y="149772"/>
              <a:ext cx="1554902" cy="1753220"/>
            </a:xfrm>
            <a:prstGeom prst="rect">
              <a:avLst/>
            </a:prstGeom>
          </p:spPr>
        </p:pic>
        <p:grpSp>
          <p:nvGrpSpPr>
            <p:cNvPr id="21" name="Group 20">
              <a:extLst>
                <a:ext uri="{FF2B5EF4-FFF2-40B4-BE49-F238E27FC236}">
                  <a16:creationId xmlns:a16="http://schemas.microsoft.com/office/drawing/2014/main" id="{A1BB5EBE-32F7-C024-5B70-AF51D15F1EEE}"/>
                </a:ext>
              </a:extLst>
            </p:cNvPr>
            <p:cNvGrpSpPr/>
            <p:nvPr/>
          </p:nvGrpSpPr>
          <p:grpSpPr>
            <a:xfrm>
              <a:off x="2148680" y="269116"/>
              <a:ext cx="8067375" cy="3159884"/>
              <a:chOff x="2148680" y="269116"/>
              <a:chExt cx="8067375" cy="3159884"/>
            </a:xfrm>
          </p:grpSpPr>
          <p:sp>
            <p:nvSpPr>
              <p:cNvPr id="3" name="Rectangle: Rounded Corners 2">
                <a:extLst>
                  <a:ext uri="{FF2B5EF4-FFF2-40B4-BE49-F238E27FC236}">
                    <a16:creationId xmlns:a16="http://schemas.microsoft.com/office/drawing/2014/main" id="{44C61041-2098-30D8-0634-BAB5E62E51AA}"/>
                  </a:ext>
                </a:extLst>
              </p:cNvPr>
              <p:cNvSpPr/>
              <p:nvPr/>
            </p:nvSpPr>
            <p:spPr>
              <a:xfrm>
                <a:off x="6459480" y="830119"/>
                <a:ext cx="1787861" cy="654046"/>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LLM</a:t>
                </a:r>
              </a:p>
            </p:txBody>
          </p:sp>
          <p:pic>
            <p:nvPicPr>
              <p:cNvPr id="5" name="Graphic 4" descr="List outline">
                <a:extLst>
                  <a:ext uri="{FF2B5EF4-FFF2-40B4-BE49-F238E27FC236}">
                    <a16:creationId xmlns:a16="http://schemas.microsoft.com/office/drawing/2014/main" id="{D57BD778-8F58-19E9-BBCF-3A338D74AF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81335" y="269116"/>
                <a:ext cx="1634720" cy="1843218"/>
              </a:xfrm>
              <a:prstGeom prst="rect">
                <a:avLst/>
              </a:prstGeom>
            </p:spPr>
          </p:pic>
          <p:cxnSp>
            <p:nvCxnSpPr>
              <p:cNvPr id="6" name="Straight Arrow Connector 5">
                <a:extLst>
                  <a:ext uri="{FF2B5EF4-FFF2-40B4-BE49-F238E27FC236}">
                    <a16:creationId xmlns:a16="http://schemas.microsoft.com/office/drawing/2014/main" id="{AEBC599C-7748-794E-59F2-7825C1C21FA6}"/>
                  </a:ext>
                </a:extLst>
              </p:cNvPr>
              <p:cNvCxnSpPr>
                <a:cxnSpLocks/>
                <a:endCxn id="13" idx="1"/>
              </p:cNvCxnSpPr>
              <p:nvPr/>
            </p:nvCxnSpPr>
            <p:spPr>
              <a:xfrm>
                <a:off x="3391287" y="1157141"/>
                <a:ext cx="694501" cy="27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BB4A139-5775-22B5-CD42-6044F56881A4}"/>
                  </a:ext>
                </a:extLst>
              </p:cNvPr>
              <p:cNvCxnSpPr>
                <a:cxnSpLocks/>
              </p:cNvCxnSpPr>
              <p:nvPr/>
            </p:nvCxnSpPr>
            <p:spPr>
              <a:xfrm>
                <a:off x="8247342" y="1157141"/>
                <a:ext cx="6157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3290569-3B6B-68A4-1562-F942BC126C49}"/>
                  </a:ext>
                </a:extLst>
              </p:cNvPr>
              <p:cNvCxnSpPr>
                <a:cxnSpLocks/>
              </p:cNvCxnSpPr>
              <p:nvPr/>
            </p:nvCxnSpPr>
            <p:spPr>
              <a:xfrm flipV="1">
                <a:off x="5285361" y="1479263"/>
                <a:ext cx="0" cy="8474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9EA6FC-7877-7C38-4AD1-EECFD3C31F21}"/>
                  </a:ext>
                </a:extLst>
              </p:cNvPr>
              <p:cNvSpPr txBox="1"/>
              <p:nvPr/>
            </p:nvSpPr>
            <p:spPr>
              <a:xfrm>
                <a:off x="9064920" y="2053833"/>
                <a:ext cx="1151135"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a:ea typeface="+mn-ea"/>
                    <a:cs typeface="+mn-cs"/>
                  </a:rPr>
                  <a:t>answer</a:t>
                </a:r>
              </a:p>
            </p:txBody>
          </p:sp>
          <p:sp>
            <p:nvSpPr>
              <p:cNvPr id="10" name="TextBox 9">
                <a:extLst>
                  <a:ext uri="{FF2B5EF4-FFF2-40B4-BE49-F238E27FC236}">
                    <a16:creationId xmlns:a16="http://schemas.microsoft.com/office/drawing/2014/main" id="{D1AC21B0-EFAB-13F8-76C3-70E3BCADCE93}"/>
                  </a:ext>
                </a:extLst>
              </p:cNvPr>
              <p:cNvSpPr txBox="1"/>
              <p:nvPr/>
            </p:nvSpPr>
            <p:spPr>
              <a:xfrm>
                <a:off x="2148680" y="1700843"/>
                <a:ext cx="1371707" cy="5737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question</a:t>
                </a:r>
              </a:p>
            </p:txBody>
          </p:sp>
          <p:sp>
            <p:nvSpPr>
              <p:cNvPr id="11" name="Rectangle: Rounded Corners 10">
                <a:extLst>
                  <a:ext uri="{FF2B5EF4-FFF2-40B4-BE49-F238E27FC236}">
                    <a16:creationId xmlns:a16="http://schemas.microsoft.com/office/drawing/2014/main" id="{43F8620C-840E-7DEF-0C81-F3A985C55BE0}"/>
                  </a:ext>
                </a:extLst>
              </p:cNvPr>
              <p:cNvSpPr/>
              <p:nvPr/>
            </p:nvSpPr>
            <p:spPr>
              <a:xfrm>
                <a:off x="4104562" y="2389093"/>
                <a:ext cx="1787866" cy="654046"/>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Semibold"/>
                    <a:ea typeface="Open Sans"/>
                    <a:cs typeface="Open Sans"/>
                  </a:rPr>
                  <a:t>Ca.gov</a:t>
                </a:r>
              </a:p>
            </p:txBody>
          </p:sp>
          <p:cxnSp>
            <p:nvCxnSpPr>
              <p:cNvPr id="12" name="Straight Arrow Connector 11">
                <a:extLst>
                  <a:ext uri="{FF2B5EF4-FFF2-40B4-BE49-F238E27FC236}">
                    <a16:creationId xmlns:a16="http://schemas.microsoft.com/office/drawing/2014/main" id="{3F8B8B12-3CFA-5004-68DE-132C50E7566E}"/>
                  </a:ext>
                </a:extLst>
              </p:cNvPr>
              <p:cNvCxnSpPr>
                <a:cxnSpLocks/>
              </p:cNvCxnSpPr>
              <p:nvPr/>
            </p:nvCxnSpPr>
            <p:spPr>
              <a:xfrm>
                <a:off x="4727780" y="1486868"/>
                <a:ext cx="0" cy="872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C96027F-3B83-2C90-9A3E-4720EAE23054}"/>
                  </a:ext>
                </a:extLst>
              </p:cNvPr>
              <p:cNvSpPr/>
              <p:nvPr/>
            </p:nvSpPr>
            <p:spPr>
              <a:xfrm>
                <a:off x="4085788" y="832823"/>
                <a:ext cx="1787863" cy="654046"/>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Agent</a:t>
                </a:r>
              </a:p>
            </p:txBody>
          </p:sp>
          <p:cxnSp>
            <p:nvCxnSpPr>
              <p:cNvPr id="14" name="Straight Arrow Connector 13">
                <a:extLst>
                  <a:ext uri="{FF2B5EF4-FFF2-40B4-BE49-F238E27FC236}">
                    <a16:creationId xmlns:a16="http://schemas.microsoft.com/office/drawing/2014/main" id="{EC2283F4-10B7-B401-64D6-F52B50ABA155}"/>
                  </a:ext>
                </a:extLst>
              </p:cNvPr>
              <p:cNvCxnSpPr>
                <a:cxnSpLocks/>
              </p:cNvCxnSpPr>
              <p:nvPr/>
            </p:nvCxnSpPr>
            <p:spPr>
              <a:xfrm>
                <a:off x="5905358" y="1159846"/>
                <a:ext cx="529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915A854-3500-751C-2883-89079DD179C2}"/>
                  </a:ext>
                </a:extLst>
              </p:cNvPr>
              <p:cNvSpPr txBox="1"/>
              <p:nvPr/>
            </p:nvSpPr>
            <p:spPr>
              <a:xfrm>
                <a:off x="5243475" y="1705545"/>
                <a:ext cx="898218" cy="5737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a:ea typeface="+mn-ea"/>
                    <a:cs typeface="+mn-cs"/>
                  </a:rPr>
                  <a:t>data</a:t>
                </a:r>
              </a:p>
            </p:txBody>
          </p:sp>
          <p:sp>
            <p:nvSpPr>
              <p:cNvPr id="16" name="TextBox 15">
                <a:extLst>
                  <a:ext uri="{FF2B5EF4-FFF2-40B4-BE49-F238E27FC236}">
                    <a16:creationId xmlns:a16="http://schemas.microsoft.com/office/drawing/2014/main" id="{1C1DA2DB-0A98-730E-3CF9-1BAA2C707EB7}"/>
                  </a:ext>
                </a:extLst>
              </p:cNvPr>
              <p:cNvSpPr txBox="1"/>
              <p:nvPr/>
            </p:nvSpPr>
            <p:spPr>
              <a:xfrm>
                <a:off x="4154932" y="1784187"/>
                <a:ext cx="1025424" cy="5737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a:ea typeface="+mn-ea"/>
                    <a:cs typeface="+mn-cs"/>
                  </a:rPr>
                  <a:t>query</a:t>
                </a:r>
              </a:p>
            </p:txBody>
          </p:sp>
          <p:sp>
            <p:nvSpPr>
              <p:cNvPr id="17" name="TextBox 16">
                <a:extLst>
                  <a:ext uri="{FF2B5EF4-FFF2-40B4-BE49-F238E27FC236}">
                    <a16:creationId xmlns:a16="http://schemas.microsoft.com/office/drawing/2014/main" id="{92E81FEB-B10B-A8F6-7B37-D98E1926939E}"/>
                  </a:ext>
                </a:extLst>
              </p:cNvPr>
              <p:cNvSpPr txBox="1"/>
              <p:nvPr/>
            </p:nvSpPr>
            <p:spPr>
              <a:xfrm>
                <a:off x="6757799" y="1579060"/>
                <a:ext cx="1212699" cy="12621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prompt</a:t>
                </a:r>
                <a:br>
                  <a:rPr kumimoji="0" lang="en-US" sz="900" b="0" i="0" u="none" strike="noStrike" kern="1200" cap="none" spc="0" normalizeH="0" baseline="0" noProof="0">
                    <a:ln>
                      <a:noFill/>
                    </a:ln>
                    <a:solidFill>
                      <a:srgbClr val="000000"/>
                    </a:solidFill>
                    <a:effectLst/>
                    <a:uLnTx/>
                    <a:uFillTx/>
                    <a:latin typeface="Segoe Sans Text"/>
                    <a:ea typeface="+mn-ea"/>
                    <a:cs typeface="+mn-cs"/>
                  </a:rPr>
                </a:br>
                <a:r>
                  <a:rPr kumimoji="0" lang="en-US" sz="900" b="0" i="0" u="none" strike="noStrike" kern="1200" cap="none" spc="0" normalizeH="0" baseline="0" noProof="0">
                    <a:ln>
                      <a:noFill/>
                    </a:ln>
                    <a:solidFill>
                      <a:srgbClr val="000000"/>
                    </a:solidFill>
                    <a:effectLst/>
                    <a:uLnTx/>
                    <a:uFillTx/>
                    <a:latin typeface="Segoe Sans Tex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data</a:t>
                </a:r>
              </a:p>
            </p:txBody>
          </p:sp>
          <p:sp>
            <p:nvSpPr>
              <p:cNvPr id="19" name="TextBox 18">
                <a:extLst>
                  <a:ext uri="{FF2B5EF4-FFF2-40B4-BE49-F238E27FC236}">
                    <a16:creationId xmlns:a16="http://schemas.microsoft.com/office/drawing/2014/main" id="{D1226F7D-D45C-12A7-369A-4F514F48E3D1}"/>
                  </a:ext>
                </a:extLst>
              </p:cNvPr>
              <p:cNvSpPr txBox="1"/>
              <p:nvPr/>
            </p:nvSpPr>
            <p:spPr>
              <a:xfrm>
                <a:off x="4667644" y="3198168"/>
                <a:ext cx="57259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rgbClr val="000000"/>
                    </a:solidFill>
                    <a:latin typeface="Segoe Sans Text"/>
                  </a:rPr>
                  <a:t>website</a:t>
                </a:r>
                <a:endParaRPr kumimoji="0" lang="en-US" sz="900" b="0" i="0" u="none" strike="noStrike" kern="1200" cap="none" spc="0" normalizeH="0" baseline="0" noProof="0" dirty="0">
                  <a:ln>
                    <a:noFill/>
                  </a:ln>
                  <a:solidFill>
                    <a:srgbClr val="000000"/>
                  </a:solidFill>
                  <a:effectLst/>
                  <a:uLnTx/>
                  <a:uFillTx/>
                  <a:latin typeface="Segoe Sans Text"/>
                  <a:ea typeface="+mn-ea"/>
                  <a:cs typeface="+mn-cs"/>
                </a:endParaRPr>
              </a:p>
            </p:txBody>
          </p:sp>
        </p:grpSp>
      </p:grpSp>
    </p:spTree>
    <p:extLst>
      <p:ext uri="{BB962C8B-B14F-4D97-AF65-F5344CB8AC3E}">
        <p14:creationId xmlns:p14="http://schemas.microsoft.com/office/powerpoint/2010/main" val="54307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2EA3B-E5C4-3D25-5585-9FB3C8977CB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1FED231-427B-D0B8-F589-905DD7D98D43}"/>
              </a:ext>
            </a:extLst>
          </p:cNvPr>
          <p:cNvPicPr>
            <a:picLocks noChangeAspect="1"/>
          </p:cNvPicPr>
          <p:nvPr/>
        </p:nvPicPr>
        <p:blipFill>
          <a:blip r:embed="rId3"/>
          <a:stretch>
            <a:fillRect/>
          </a:stretch>
        </p:blipFill>
        <p:spPr>
          <a:xfrm>
            <a:off x="1" y="971550"/>
            <a:ext cx="12192000" cy="5886450"/>
          </a:xfrm>
          <a:prstGeom prst="rect">
            <a:avLst/>
          </a:prstGeom>
        </p:spPr>
      </p:pic>
      <p:sp>
        <p:nvSpPr>
          <p:cNvPr id="7" name="Title 1">
            <a:extLst>
              <a:ext uri="{FF2B5EF4-FFF2-40B4-BE49-F238E27FC236}">
                <a16:creationId xmlns:a16="http://schemas.microsoft.com/office/drawing/2014/main" id="{89F67926-C104-7C84-64BE-47BB446B8869}"/>
              </a:ext>
            </a:extLst>
          </p:cNvPr>
          <p:cNvSpPr>
            <a:spLocks noGrp="1"/>
          </p:cNvSpPr>
          <p:nvPr>
            <p:ph type="title"/>
          </p:nvPr>
        </p:nvSpPr>
        <p:spPr>
          <a:xfrm>
            <a:off x="156591" y="170533"/>
            <a:ext cx="9144000" cy="553998"/>
          </a:xfrm>
        </p:spPr>
        <p:txBody>
          <a:bodyPr/>
          <a:lstStyle/>
          <a:p>
            <a:r>
              <a:rPr lang="en-US" dirty="0"/>
              <a:t>Demo - CA Service Chatbot - Flow</a:t>
            </a:r>
          </a:p>
        </p:txBody>
      </p:sp>
    </p:spTree>
    <p:extLst>
      <p:ext uri="{BB962C8B-B14F-4D97-AF65-F5344CB8AC3E}">
        <p14:creationId xmlns:p14="http://schemas.microsoft.com/office/powerpoint/2010/main" val="284857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0FF8C-903E-A8A5-57CD-3F47BFF05E9B}"/>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C973B90C-03B9-020D-FBE4-0615BF3653EA}"/>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58154B57-20AE-3D3B-4E70-A27A55D262A9}"/>
              </a:ext>
              <a:ext uri="{C183D7F6-B498-43B3-948B-1728B52AA6E4}">
                <adec:decorative xmlns:adec="http://schemas.microsoft.com/office/drawing/2017/decorative" val="0"/>
              </a:ext>
            </a:extLst>
          </p:cNvPr>
          <p:cNvSpPr txBox="1">
            <a:spLocks/>
          </p:cNvSpPr>
          <p:nvPr/>
        </p:nvSpPr>
        <p:spPr>
          <a:xfrm>
            <a:off x="3950396" y="2845771"/>
            <a:ext cx="4291239" cy="1892826"/>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Part 5</a:t>
            </a:r>
          </a:p>
          <a:p>
            <a:pPr defTabSz="2899785">
              <a:spcBef>
                <a:spcPts val="1205"/>
              </a:spcBef>
              <a:buSzPct val="90000"/>
              <a:defRPr/>
            </a:pPr>
            <a:r>
              <a:rPr lang="en-US" sz="3200" b="1" dirty="0">
                <a:gradFill>
                  <a:gsLst>
                    <a:gs pos="16514">
                      <a:srgbClr val="291817"/>
                    </a:gs>
                    <a:gs pos="34862">
                      <a:srgbClr val="291817"/>
                    </a:gs>
                  </a:gsLst>
                  <a:lin ang="5400000" scaled="1"/>
                </a:gradFill>
              </a:rPr>
              <a:t>Resources &amp; Next Steps</a:t>
            </a:r>
          </a:p>
        </p:txBody>
      </p:sp>
    </p:spTree>
    <p:extLst>
      <p:ext uri="{BB962C8B-B14F-4D97-AF65-F5344CB8AC3E}">
        <p14:creationId xmlns:p14="http://schemas.microsoft.com/office/powerpoint/2010/main" val="933691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6885A-D243-5363-BF74-1B983221077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F4475C0-C3EB-A82B-8F9A-48E2DD8AAB10}"/>
              </a:ext>
            </a:extLst>
          </p:cNvPr>
          <p:cNvSpPr txBox="1"/>
          <p:nvPr/>
        </p:nvSpPr>
        <p:spPr>
          <a:xfrm>
            <a:off x="476865" y="834441"/>
            <a:ext cx="11312012" cy="2246769"/>
          </a:xfrm>
          <a:prstGeom prst="rect">
            <a:avLst/>
          </a:prstGeom>
          <a:noFill/>
        </p:spPr>
        <p:txBody>
          <a:bodyPr wrap="square">
            <a:spAutoFit/>
          </a:bodyPr>
          <a:lstStyle/>
          <a:p>
            <a:pPr marL="285750" indent="-285750">
              <a:buFont typeface="Arial" panose="020B0604020202020204" pitchFamily="34" charset="0"/>
              <a:buChar char="•"/>
            </a:pPr>
            <a:r>
              <a:rPr lang="en-US" sz="2000" dirty="0">
                <a:hlinkClick r:id="rId3"/>
              </a:rPr>
              <a:t>Microsoft SLG Webinar - Modernizing Government Services with AI Powered Agents</a:t>
            </a:r>
            <a:endParaRPr lang="en-US" sz="2000" dirty="0"/>
          </a:p>
          <a:p>
            <a:pPr marL="285750" indent="-285750">
              <a:buFont typeface="Arial" panose="020B0604020202020204" pitchFamily="34" charset="0"/>
              <a:buChar char="•"/>
              <a:defRPr sz="1800"/>
            </a:pPr>
            <a:r>
              <a:rPr lang="en-US" sz="2000" dirty="0">
                <a:hlinkClick r:id="rId4" action="ppaction://hlinkfile"/>
              </a:rPr>
              <a:t>Semantic Kernel – docs &amp; GitHub</a:t>
            </a:r>
            <a:endParaRPr lang="en-US" sz="2000" dirty="0"/>
          </a:p>
          <a:p>
            <a:pPr marL="285750" indent="-285750">
              <a:buFont typeface="Arial" panose="020B0604020202020204" pitchFamily="34" charset="0"/>
              <a:buChar char="•"/>
              <a:defRPr sz="1800"/>
            </a:pPr>
            <a:r>
              <a:rPr lang="en-US" sz="2000" dirty="0">
                <a:hlinkClick r:id="rId5" action="ppaction://hlinkfile"/>
              </a:rPr>
              <a:t>Model Context Protocol – spec &amp; samples</a:t>
            </a:r>
            <a:endParaRPr lang="en-US" sz="2000" dirty="0"/>
          </a:p>
          <a:p>
            <a:pPr marL="285750" indent="-285750">
              <a:buFont typeface="Arial" panose="020B0604020202020204" pitchFamily="34" charset="0"/>
              <a:buChar char="•"/>
              <a:defRPr sz="1800"/>
            </a:pPr>
            <a:r>
              <a:rPr lang="en-US" sz="2000" dirty="0">
                <a:hlinkClick r:id="rId6" action="ppaction://hlinkfile"/>
              </a:rPr>
              <a:t>Azure AI Agent Service – preview docs</a:t>
            </a:r>
            <a:endParaRPr lang="en-US" sz="2000" dirty="0"/>
          </a:p>
          <a:p>
            <a:pPr marL="285750" indent="-285750">
              <a:buFont typeface="Arial" panose="020B0604020202020204" pitchFamily="34" charset="0"/>
              <a:buChar char="•"/>
              <a:defRPr sz="1800"/>
            </a:pPr>
            <a:r>
              <a:rPr lang="en-US" sz="2000" dirty="0">
                <a:hlinkClick r:id="rId7"/>
              </a:rPr>
              <a:t>These Demos</a:t>
            </a:r>
            <a:endParaRPr lang="en-US" sz="2000" dirty="0"/>
          </a:p>
          <a:p>
            <a:pPr marL="285750" indent="-285750">
              <a:buFont typeface="Arial" panose="020B0604020202020204" pitchFamily="34" charset="0"/>
              <a:buChar char="•"/>
              <a:defRPr sz="1800"/>
            </a:pPr>
            <a:r>
              <a:rPr lang="en-US" sz="2000" dirty="0">
                <a:hlinkClick r:id="rId8" action="ppaction://hlinkfile"/>
              </a:rPr>
              <a:t>Microsoft Learn – Build AI Agents with .NET</a:t>
            </a:r>
            <a:endParaRPr lang="en-US" sz="2000" dirty="0"/>
          </a:p>
          <a:p>
            <a:pPr marL="285750" indent="-285750">
              <a:buFont typeface="Arial" panose="020B0604020202020204" pitchFamily="34" charset="0"/>
              <a:buChar char="•"/>
              <a:defRPr sz="1800"/>
            </a:pPr>
            <a:r>
              <a:rPr lang="en-US" sz="2000" dirty="0">
                <a:hlinkClick r:id="rId9"/>
              </a:rPr>
              <a:t>John Savill - MCP Overview</a:t>
            </a:r>
            <a:endParaRPr lang="en-US" sz="2000" dirty="0"/>
          </a:p>
        </p:txBody>
      </p:sp>
      <p:sp>
        <p:nvSpPr>
          <p:cNvPr id="4" name="Title 1">
            <a:extLst>
              <a:ext uri="{FF2B5EF4-FFF2-40B4-BE49-F238E27FC236}">
                <a16:creationId xmlns:a16="http://schemas.microsoft.com/office/drawing/2014/main" id="{5882B16D-074D-230F-3405-D968BB4DF860}"/>
              </a:ext>
            </a:extLst>
          </p:cNvPr>
          <p:cNvSpPr txBox="1">
            <a:spLocks/>
          </p:cNvSpPr>
          <p:nvPr/>
        </p:nvSpPr>
        <p:spPr>
          <a:xfrm>
            <a:off x="575690" y="152400"/>
            <a:ext cx="11330559" cy="68204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t>Resources</a:t>
            </a:r>
            <a:endParaRPr lang="en-US" sz="3200" dirty="0"/>
          </a:p>
        </p:txBody>
      </p:sp>
      <p:sp>
        <p:nvSpPr>
          <p:cNvPr id="5" name="Title 1">
            <a:extLst>
              <a:ext uri="{FF2B5EF4-FFF2-40B4-BE49-F238E27FC236}">
                <a16:creationId xmlns:a16="http://schemas.microsoft.com/office/drawing/2014/main" id="{95A0D8EB-8094-D5E7-82B8-8798EE05C732}"/>
              </a:ext>
            </a:extLst>
          </p:cNvPr>
          <p:cNvSpPr txBox="1">
            <a:spLocks/>
          </p:cNvSpPr>
          <p:nvPr/>
        </p:nvSpPr>
        <p:spPr>
          <a:xfrm>
            <a:off x="575690" y="3429000"/>
            <a:ext cx="11330559" cy="68204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t>Next Steps</a:t>
            </a:r>
          </a:p>
          <a:p>
            <a:pPr marL="285750" indent="-285750" defTabSz="914367">
              <a:buFont typeface="Arial" panose="020B0604020202020204" pitchFamily="34" charset="0"/>
              <a:buChar char="•"/>
              <a:defRPr sz="1800"/>
            </a:pPr>
            <a:r>
              <a:rPr lang="en-US" sz="2000" dirty="0">
                <a:latin typeface="+mn-lt"/>
                <a:cs typeface="+mn-cs"/>
              </a:rPr>
              <a:t>Deploy a model and run the demos locally</a:t>
            </a:r>
          </a:p>
          <a:p>
            <a:pPr marL="285750" indent="-285750" defTabSz="914367">
              <a:buFont typeface="Arial" panose="020B0604020202020204" pitchFamily="34" charset="0"/>
              <a:buChar char="•"/>
              <a:defRPr sz="1800"/>
            </a:pPr>
            <a:r>
              <a:rPr lang="en-US" sz="2000" dirty="0">
                <a:latin typeface="+mn-lt"/>
                <a:cs typeface="+mn-cs"/>
              </a:rPr>
              <a:t>Attend a Webinar</a:t>
            </a:r>
          </a:p>
          <a:p>
            <a:pPr marL="285750" indent="-285750" defTabSz="914367">
              <a:buFont typeface="Arial" panose="020B0604020202020204" pitchFamily="34" charset="0"/>
              <a:buChar char="•"/>
              <a:defRPr sz="1800"/>
            </a:pPr>
            <a:r>
              <a:rPr lang="en-US" sz="2000" dirty="0">
                <a:latin typeface="+mn-lt"/>
                <a:cs typeface="+mn-cs"/>
              </a:rPr>
              <a:t>Contact Us</a:t>
            </a:r>
          </a:p>
          <a:p>
            <a:pPr marL="285750" indent="-285750" defTabSz="914367">
              <a:buFont typeface="Arial" panose="020B0604020202020204" pitchFamily="34" charset="0"/>
              <a:buChar char="•"/>
              <a:defRPr sz="1800"/>
            </a:pPr>
            <a:r>
              <a:rPr lang="en-US" sz="2000" dirty="0">
                <a:latin typeface="+mn-lt"/>
                <a:cs typeface="+mn-cs"/>
              </a:rPr>
              <a:t>Let us know what you want to see</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17096837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0E03D60-41B6-2133-C36F-3ED2F347F5E1}"/>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22980984-45F4-3475-D412-8E3E63637D2F}"/>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9C4587B1-A96B-2232-1F51-155DECC3CFE1}"/>
              </a:ext>
              <a:ext uri="{C183D7F6-B498-43B3-948B-1728B52AA6E4}">
                <adec:decorative xmlns:adec="http://schemas.microsoft.com/office/drawing/2017/decorative" val="0"/>
              </a:ext>
            </a:extLst>
          </p:cNvPr>
          <p:cNvSpPr txBox="1">
            <a:spLocks/>
          </p:cNvSpPr>
          <p:nvPr/>
        </p:nvSpPr>
        <p:spPr>
          <a:xfrm>
            <a:off x="4272599" y="2845771"/>
            <a:ext cx="3646832" cy="1892826"/>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Appendix</a:t>
            </a:r>
          </a:p>
          <a:p>
            <a:pPr defTabSz="2899785">
              <a:spcBef>
                <a:spcPts val="1205"/>
              </a:spcBef>
              <a:buSzPct val="90000"/>
              <a:defRPr/>
            </a:pPr>
            <a:r>
              <a:rPr lang="en-US" sz="3200" b="1" dirty="0">
                <a:gradFill>
                  <a:gsLst>
                    <a:gs pos="16514">
                      <a:srgbClr val="291817"/>
                    </a:gs>
                    <a:gs pos="34862">
                      <a:srgbClr val="291817"/>
                    </a:gs>
                  </a:gsLst>
                  <a:lin ang="5400000" scaled="1"/>
                </a:gradFill>
              </a:rPr>
              <a:t>Backup Slides</a:t>
            </a:r>
          </a:p>
        </p:txBody>
      </p:sp>
    </p:spTree>
    <p:extLst>
      <p:ext uri="{BB962C8B-B14F-4D97-AF65-F5344CB8AC3E}">
        <p14:creationId xmlns:p14="http://schemas.microsoft.com/office/powerpoint/2010/main" val="1177106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CD434-AB3C-7A48-6BE8-1DBB4A76B334}"/>
            </a:ext>
          </a:extLst>
        </p:cNvPr>
        <p:cNvGrpSpPr/>
        <p:nvPr/>
      </p:nvGrpSpPr>
      <p:grpSpPr>
        <a:xfrm>
          <a:off x="0" y="0"/>
          <a:ext cx="0" cy="0"/>
          <a:chOff x="0" y="0"/>
          <a:chExt cx="0" cy="0"/>
        </a:xfrm>
      </p:grpSpPr>
      <p:sp>
        <p:nvSpPr>
          <p:cNvPr id="199" name="Graphic 197">
            <a:extLst>
              <a:ext uri="{FF2B5EF4-FFF2-40B4-BE49-F238E27FC236}">
                <a16:creationId xmlns:a16="http://schemas.microsoft.com/office/drawing/2014/main" id="{102F646E-09F9-2821-BE4D-FB474312F09E}"/>
              </a:ext>
              <a:ext uri="{C183D7F6-B498-43B3-948B-1728B52AA6E4}">
                <adec:decorative xmlns:adec="http://schemas.microsoft.com/office/drawing/2017/decorative" val="1"/>
              </a:ext>
            </a:extLst>
          </p:cNvPr>
          <p:cNvSpPr>
            <a:spLocks/>
          </p:cNvSpPr>
          <p:nvPr/>
        </p:nvSpPr>
        <p:spPr>
          <a:xfrm>
            <a:off x="171450" y="1687547"/>
            <a:ext cx="11846451" cy="698294"/>
          </a:xfrm>
          <a:custGeom>
            <a:avLst/>
            <a:gdLst>
              <a:gd name="connsiteX0" fmla="*/ 18288 w 11846451"/>
              <a:gd name="connsiteY0" fmla="*/ 304176 h 698294"/>
              <a:gd name="connsiteX1" fmla="*/ 315665 w 11846451"/>
              <a:gd name="connsiteY1" fmla="*/ 6796 h 698294"/>
              <a:gd name="connsiteX2" fmla="*/ 352278 w 11846451"/>
              <a:gd name="connsiteY2" fmla="*/ 6796 h 698294"/>
              <a:gd name="connsiteX3" fmla="*/ 359861 w 11846451"/>
              <a:gd name="connsiteY3" fmla="*/ 25103 h 698294"/>
              <a:gd name="connsiteX4" fmla="*/ 359861 w 11846451"/>
              <a:gd name="connsiteY4" fmla="*/ 92978 h 698294"/>
              <a:gd name="connsiteX5" fmla="*/ 422364 w 11846451"/>
              <a:gd name="connsiteY5" fmla="*/ 155481 h 698294"/>
              <a:gd name="connsiteX6" fmla="*/ 11412665 w 11846451"/>
              <a:gd name="connsiteY6" fmla="*/ 155481 h 698294"/>
              <a:gd name="connsiteX7" fmla="*/ 11494580 w 11846451"/>
              <a:gd name="connsiteY7" fmla="*/ 73585 h 698294"/>
              <a:gd name="connsiteX8" fmla="*/ 11494580 w 11846451"/>
              <a:gd name="connsiteY8" fmla="*/ 44496 h 698294"/>
              <a:gd name="connsiteX9" fmla="*/ 11528489 w 11846451"/>
              <a:gd name="connsiteY9" fmla="*/ 10577 h 698294"/>
              <a:gd name="connsiteX10" fmla="*/ 11552491 w 11846451"/>
              <a:gd name="connsiteY10" fmla="*/ 20512 h 698294"/>
              <a:gd name="connsiteX11" fmla="*/ 11822431 w 11846451"/>
              <a:gd name="connsiteY11" fmla="*/ 290460 h 698294"/>
              <a:gd name="connsiteX12" fmla="*/ 11822431 w 11846451"/>
              <a:gd name="connsiteY12" fmla="*/ 406284 h 698294"/>
              <a:gd name="connsiteX13" fmla="*/ 11552491 w 11846451"/>
              <a:gd name="connsiteY13" fmla="*/ 676213 h 698294"/>
              <a:gd name="connsiteX14" fmla="*/ 11504486 w 11846451"/>
              <a:gd name="connsiteY14" fmla="*/ 676213 h 698294"/>
              <a:gd name="connsiteX15" fmla="*/ 11494580 w 11846451"/>
              <a:gd name="connsiteY15" fmla="*/ 652229 h 698294"/>
              <a:gd name="connsiteX16" fmla="*/ 11494580 w 11846451"/>
              <a:gd name="connsiteY16" fmla="*/ 623140 h 698294"/>
              <a:gd name="connsiteX17" fmla="*/ 11412665 w 11846451"/>
              <a:gd name="connsiteY17" fmla="*/ 541244 h 698294"/>
              <a:gd name="connsiteX18" fmla="*/ 422364 w 11846451"/>
              <a:gd name="connsiteY18" fmla="*/ 541244 h 698294"/>
              <a:gd name="connsiteX19" fmla="*/ 359861 w 11846451"/>
              <a:gd name="connsiteY19" fmla="*/ 603747 h 698294"/>
              <a:gd name="connsiteX20" fmla="*/ 359861 w 11846451"/>
              <a:gd name="connsiteY20" fmla="*/ 671622 h 698294"/>
              <a:gd name="connsiteX21" fmla="*/ 333970 w 11846451"/>
              <a:gd name="connsiteY21" fmla="*/ 697511 h 698294"/>
              <a:gd name="connsiteX22" fmla="*/ 315664 w 11846451"/>
              <a:gd name="connsiteY22" fmla="*/ 689929 h 698294"/>
              <a:gd name="connsiteX23" fmla="*/ 18289 w 11846451"/>
              <a:gd name="connsiteY23" fmla="*/ 392568 h 698294"/>
              <a:gd name="connsiteX24" fmla="*/ 18288 w 11846451"/>
              <a:gd name="connsiteY24" fmla="*/ 304176 h 698294"/>
              <a:gd name="connsiteX25" fmla="*/ 18288 w 11846451"/>
              <a:gd name="connsiteY25" fmla="*/ 304176 h 69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846451" h="698294">
                <a:moveTo>
                  <a:pt x="18288" y="304176"/>
                </a:moveTo>
                <a:lnTo>
                  <a:pt x="315665" y="6796"/>
                </a:lnTo>
                <a:cubicBezTo>
                  <a:pt x="325774" y="-3310"/>
                  <a:pt x="342167" y="-3310"/>
                  <a:pt x="352278" y="6796"/>
                </a:cubicBezTo>
                <a:cubicBezTo>
                  <a:pt x="357133" y="11654"/>
                  <a:pt x="359861" y="18235"/>
                  <a:pt x="359861" y="25103"/>
                </a:cubicBezTo>
                <a:lnTo>
                  <a:pt x="359861" y="92978"/>
                </a:lnTo>
                <a:cubicBezTo>
                  <a:pt x="359861" y="127497"/>
                  <a:pt x="387844" y="155481"/>
                  <a:pt x="422364" y="155481"/>
                </a:cubicBezTo>
                <a:lnTo>
                  <a:pt x="11412665" y="155481"/>
                </a:lnTo>
                <a:cubicBezTo>
                  <a:pt x="11457909" y="155481"/>
                  <a:pt x="11494580" y="118819"/>
                  <a:pt x="11494580" y="73585"/>
                </a:cubicBezTo>
                <a:lnTo>
                  <a:pt x="11494580" y="44496"/>
                </a:lnTo>
                <a:cubicBezTo>
                  <a:pt x="11494580" y="25760"/>
                  <a:pt x="11509724" y="10577"/>
                  <a:pt x="11528489" y="10577"/>
                </a:cubicBezTo>
                <a:cubicBezTo>
                  <a:pt x="11537538" y="10577"/>
                  <a:pt x="11546110" y="14149"/>
                  <a:pt x="11552491" y="20512"/>
                </a:cubicBezTo>
                <a:lnTo>
                  <a:pt x="11822431" y="290460"/>
                </a:lnTo>
                <a:cubicBezTo>
                  <a:pt x="11854435" y="322445"/>
                  <a:pt x="11854435" y="374299"/>
                  <a:pt x="11822431" y="406284"/>
                </a:cubicBezTo>
                <a:lnTo>
                  <a:pt x="11552491" y="676213"/>
                </a:lnTo>
                <a:cubicBezTo>
                  <a:pt x="11539252" y="689462"/>
                  <a:pt x="11517726" y="689462"/>
                  <a:pt x="11504486" y="676213"/>
                </a:cubicBezTo>
                <a:cubicBezTo>
                  <a:pt x="11498199" y="669850"/>
                  <a:pt x="11494580" y="661221"/>
                  <a:pt x="11494580" y="652229"/>
                </a:cubicBezTo>
                <a:lnTo>
                  <a:pt x="11494580" y="623140"/>
                </a:lnTo>
                <a:cubicBezTo>
                  <a:pt x="11494580" y="577905"/>
                  <a:pt x="11457909" y="541244"/>
                  <a:pt x="11412665" y="541244"/>
                </a:cubicBezTo>
                <a:lnTo>
                  <a:pt x="422364" y="541244"/>
                </a:lnTo>
                <a:cubicBezTo>
                  <a:pt x="387844" y="541244"/>
                  <a:pt x="359861" y="569228"/>
                  <a:pt x="359861" y="603747"/>
                </a:cubicBezTo>
                <a:lnTo>
                  <a:pt x="359861" y="671622"/>
                </a:lnTo>
                <a:cubicBezTo>
                  <a:pt x="359861" y="685919"/>
                  <a:pt x="348269" y="697511"/>
                  <a:pt x="333970" y="697511"/>
                </a:cubicBezTo>
                <a:cubicBezTo>
                  <a:pt x="327104" y="697511"/>
                  <a:pt x="320519" y="694787"/>
                  <a:pt x="315664" y="689929"/>
                </a:cubicBezTo>
                <a:lnTo>
                  <a:pt x="18289" y="392568"/>
                </a:lnTo>
                <a:cubicBezTo>
                  <a:pt x="-6119" y="368155"/>
                  <a:pt x="-6120" y="328589"/>
                  <a:pt x="18288" y="304176"/>
                </a:cubicBezTo>
                <a:cubicBezTo>
                  <a:pt x="18288" y="304176"/>
                  <a:pt x="18288" y="304176"/>
                  <a:pt x="18288" y="304176"/>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endParaRPr>
          </a:p>
        </p:txBody>
      </p:sp>
      <p:pic>
        <p:nvPicPr>
          <p:cNvPr id="65" name="Picture 64">
            <a:extLst>
              <a:ext uri="{FF2B5EF4-FFF2-40B4-BE49-F238E27FC236}">
                <a16:creationId xmlns:a16="http://schemas.microsoft.com/office/drawing/2014/main" id="{3C4767D1-C1C5-A782-DB97-6711C3613ACC}"/>
              </a:ext>
              <a:ext uri="{C183D7F6-B498-43B3-948B-1728B52AA6E4}">
                <adec:decorative xmlns:adec="http://schemas.microsoft.com/office/drawing/2017/decorative" val="1"/>
              </a:ext>
            </a:extLst>
          </p:cNvPr>
          <p:cNvPicPr>
            <a:picLocks/>
          </p:cNvPicPr>
          <p:nvPr/>
        </p:nvPicPr>
        <p:blipFill rotWithShape="1">
          <a:blip r:embed="rId4">
            <a:alphaModFix amt="45000"/>
          </a:blip>
          <a:srcRect l="7533" t="35613" r="65955" b="15124"/>
          <a:stretch/>
        </p:blipFill>
        <p:spPr>
          <a:xfrm>
            <a:off x="587374" y="2347804"/>
            <a:ext cx="11017254" cy="3690067"/>
          </a:xfrm>
          <a:prstGeom prst="roundRect">
            <a:avLst>
              <a:gd name="adj" fmla="val 47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pic>
      <p:sp>
        <p:nvSpPr>
          <p:cNvPr id="68" name="Rectangle: Rounded Corners 67">
            <a:extLst>
              <a:ext uri="{FF2B5EF4-FFF2-40B4-BE49-F238E27FC236}">
                <a16:creationId xmlns:a16="http://schemas.microsoft.com/office/drawing/2014/main" id="{2885EA01-7762-028A-0E79-561F1760FA38}"/>
              </a:ext>
              <a:ext uri="{C183D7F6-B498-43B3-948B-1728B52AA6E4}">
                <adec:decorative xmlns:adec="http://schemas.microsoft.com/office/drawing/2017/decorative" val="1"/>
              </a:ext>
            </a:extLst>
          </p:cNvPr>
          <p:cNvSpPr>
            <a:spLocks/>
          </p:cNvSpPr>
          <p:nvPr/>
        </p:nvSpPr>
        <p:spPr bwMode="auto">
          <a:xfrm>
            <a:off x="754914" y="2744483"/>
            <a:ext cx="10682172" cy="460605"/>
          </a:xfrm>
          <a:prstGeom prst="roundRect">
            <a:avLst>
              <a:gd name="adj" fmla="val 12430"/>
            </a:avLst>
          </a:prstGeom>
          <a:noFill/>
          <a:ln w="12700">
            <a:gradFill flip="none" rotWithShape="1">
              <a:gsLst>
                <a:gs pos="25000">
                  <a:srgbClr val="F4364C"/>
                </a:gs>
                <a:gs pos="0">
                  <a:srgbClr val="FF5C39"/>
                </a:gs>
                <a:gs pos="50000">
                  <a:srgbClr val="C03BC4"/>
                </a:gs>
                <a:gs pos="75000">
                  <a:srgbClr val="0078D4"/>
                </a:gs>
                <a:gs pos="100000">
                  <a:srgbClr val="14938C"/>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DD74F033-6BB8-F11C-41E9-7E2FFE472BD5}"/>
              </a:ext>
              <a:ext uri="{C183D7F6-B498-43B3-948B-1728B52AA6E4}">
                <adec:decorative xmlns:adec="http://schemas.microsoft.com/office/drawing/2017/decorative" val="1"/>
              </a:ext>
            </a:extLst>
          </p:cNvPr>
          <p:cNvSpPr txBox="1">
            <a:spLocks/>
          </p:cNvSpPr>
          <p:nvPr/>
        </p:nvSpPr>
        <p:spPr>
          <a:xfrm>
            <a:off x="838683" y="3677255"/>
            <a:ext cx="3448992" cy="2109308"/>
          </a:xfrm>
          <a:prstGeom prst="roundRect">
            <a:avLst>
              <a:gd name="adj" fmla="val 4700"/>
            </a:avLst>
          </a:prstGeom>
          <a:solidFill>
            <a:schemeClr val="bg1"/>
          </a:solid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2400" b="0" i="0" u="none" strike="noStrike" kern="0" cap="none" spc="0" normalizeH="0" baseline="0">
                <a:ln>
                  <a:noFill/>
                </a:ln>
                <a:solidFill>
                  <a:srgbClr val="FFFFFF"/>
                </a:solidFill>
                <a:effectLst/>
                <a:uLnTx/>
                <a:uFillTx/>
                <a:latin typeface="Segoe UI Semibold"/>
                <a:cs typeface="Segoe UI" pitchFamily="34" charset="0"/>
              </a:defRPr>
            </a:lvl1p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71" name="TextBox 70">
            <a:extLst>
              <a:ext uri="{FF2B5EF4-FFF2-40B4-BE49-F238E27FC236}">
                <a16:creationId xmlns:a16="http://schemas.microsoft.com/office/drawing/2014/main" id="{A2EE5D42-5FE6-69B8-466C-065A269D1214}"/>
              </a:ext>
              <a:ext uri="{C183D7F6-B498-43B3-948B-1728B52AA6E4}">
                <adec:decorative xmlns:adec="http://schemas.microsoft.com/office/drawing/2017/decorative" val="1"/>
              </a:ext>
            </a:extLst>
          </p:cNvPr>
          <p:cNvSpPr txBox="1">
            <a:spLocks/>
          </p:cNvSpPr>
          <p:nvPr/>
        </p:nvSpPr>
        <p:spPr>
          <a:xfrm>
            <a:off x="4371503" y="3677255"/>
            <a:ext cx="3448992" cy="2109308"/>
          </a:xfrm>
          <a:prstGeom prst="roundRect">
            <a:avLst>
              <a:gd name="adj" fmla="val 4700"/>
            </a:avLst>
          </a:prstGeom>
          <a:solidFill>
            <a:schemeClr val="bg1"/>
          </a:solid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742" fontAlgn="base">
              <a:lnSpc>
                <a:spcPct val="100000"/>
              </a:lnSpc>
              <a:spcBef>
                <a:spcPct val="0"/>
              </a:spcBef>
              <a:spcAft>
                <a:spcPct val="0"/>
              </a:spcAft>
              <a:buClrTx/>
              <a:buSzTx/>
              <a:buFontTx/>
              <a:buNone/>
              <a:tabLst/>
              <a:defRPr kumimoji="0" sz="2000" b="0" i="0" u="none" strike="noStrike" cap="none" spc="-50" normalizeH="0" baseline="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uLnTx/>
                <a:uFillTx/>
                <a:latin typeface="+mj-lt"/>
                <a:cs typeface="Segoe UI" pitchFamily="34" charset="0"/>
              </a:defRPr>
            </a:lvl1p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72" name="TextBox 71">
            <a:extLst>
              <a:ext uri="{FF2B5EF4-FFF2-40B4-BE49-F238E27FC236}">
                <a16:creationId xmlns:a16="http://schemas.microsoft.com/office/drawing/2014/main" id="{53ADD63A-FB92-26B6-B578-0B644D9E3E55}"/>
              </a:ext>
              <a:ext uri="{C183D7F6-B498-43B3-948B-1728B52AA6E4}">
                <adec:decorative xmlns:adec="http://schemas.microsoft.com/office/drawing/2017/decorative" val="1"/>
              </a:ext>
            </a:extLst>
          </p:cNvPr>
          <p:cNvSpPr txBox="1">
            <a:spLocks/>
          </p:cNvSpPr>
          <p:nvPr/>
        </p:nvSpPr>
        <p:spPr>
          <a:xfrm>
            <a:off x="7904325" y="3677256"/>
            <a:ext cx="3448992" cy="2109308"/>
          </a:xfrm>
          <a:prstGeom prst="roundRect">
            <a:avLst>
              <a:gd name="adj" fmla="val 4700"/>
            </a:avLst>
          </a:prstGeom>
          <a:solidFill>
            <a:schemeClr val="bg1"/>
          </a:solid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742" fontAlgn="base">
              <a:lnSpc>
                <a:spcPct val="100000"/>
              </a:lnSpc>
              <a:spcBef>
                <a:spcPct val="0"/>
              </a:spcBef>
              <a:spcAft>
                <a:spcPct val="0"/>
              </a:spcAft>
              <a:buClrTx/>
              <a:buSzTx/>
              <a:buFontTx/>
              <a:buNone/>
              <a:tabLst/>
              <a:defRPr kumimoji="0" sz="2000" b="0" i="0" u="none" strike="noStrike" cap="none" spc="-50" normalizeH="0" baseline="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uLnTx/>
                <a:uFillTx/>
                <a:latin typeface="+mj-lt"/>
                <a:cs typeface="Segoe UI" pitchFamily="34" charset="0"/>
              </a:defRPr>
            </a:lvl1p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190" name="Rectangle: Top Corners Rounded 189">
            <a:extLst>
              <a:ext uri="{FF2B5EF4-FFF2-40B4-BE49-F238E27FC236}">
                <a16:creationId xmlns:a16="http://schemas.microsoft.com/office/drawing/2014/main" id="{1F0D58DA-F521-57D2-068D-EBD130069590}"/>
              </a:ext>
              <a:ext uri="{C183D7F6-B498-43B3-948B-1728B52AA6E4}">
                <adec:decorative xmlns:adec="http://schemas.microsoft.com/office/drawing/2017/decorative" val="1"/>
              </a:ext>
            </a:extLst>
          </p:cNvPr>
          <p:cNvSpPr/>
          <p:nvPr/>
        </p:nvSpPr>
        <p:spPr bwMode="auto">
          <a:xfrm>
            <a:off x="2193966" y="3602854"/>
            <a:ext cx="738426" cy="67806"/>
          </a:xfrm>
          <a:prstGeom prst="round2SameRect">
            <a:avLst>
              <a:gd name="adj1" fmla="val 50000"/>
              <a:gd name="adj2" fmla="val 0"/>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1" name="Rectangle: Top Corners Rounded 190">
            <a:extLst>
              <a:ext uri="{FF2B5EF4-FFF2-40B4-BE49-F238E27FC236}">
                <a16:creationId xmlns:a16="http://schemas.microsoft.com/office/drawing/2014/main" id="{5088A004-3DBD-3533-EC13-413804A862C9}"/>
              </a:ext>
              <a:ext uri="{C183D7F6-B498-43B3-948B-1728B52AA6E4}">
                <adec:decorative xmlns:adec="http://schemas.microsoft.com/office/drawing/2017/decorative" val="1"/>
              </a:ext>
            </a:extLst>
          </p:cNvPr>
          <p:cNvSpPr/>
          <p:nvPr/>
        </p:nvSpPr>
        <p:spPr bwMode="auto">
          <a:xfrm>
            <a:off x="5726786" y="3602854"/>
            <a:ext cx="738426" cy="67806"/>
          </a:xfrm>
          <a:prstGeom prst="round2SameRect">
            <a:avLst>
              <a:gd name="adj1" fmla="val 50000"/>
              <a:gd name="adj2" fmla="val 0"/>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2" name="Rectangle: Top Corners Rounded 191">
            <a:extLst>
              <a:ext uri="{FF2B5EF4-FFF2-40B4-BE49-F238E27FC236}">
                <a16:creationId xmlns:a16="http://schemas.microsoft.com/office/drawing/2014/main" id="{F50FA9C4-2EAC-35F4-919E-C15CA1DC423F}"/>
              </a:ext>
              <a:ext uri="{C183D7F6-B498-43B3-948B-1728B52AA6E4}">
                <adec:decorative xmlns:adec="http://schemas.microsoft.com/office/drawing/2017/decorative" val="1"/>
              </a:ext>
            </a:extLst>
          </p:cNvPr>
          <p:cNvSpPr>
            <a:spLocks/>
          </p:cNvSpPr>
          <p:nvPr/>
        </p:nvSpPr>
        <p:spPr bwMode="auto">
          <a:xfrm>
            <a:off x="9259608" y="3602854"/>
            <a:ext cx="738426" cy="67806"/>
          </a:xfrm>
          <a:prstGeom prst="round2SameRect">
            <a:avLst>
              <a:gd name="adj1" fmla="val 50000"/>
              <a:gd name="adj2" fmla="val 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3" name="Freeform: Shape 33">
            <a:extLst>
              <a:ext uri="{FF2B5EF4-FFF2-40B4-BE49-F238E27FC236}">
                <a16:creationId xmlns:a16="http://schemas.microsoft.com/office/drawing/2014/main" id="{E95BD2E0-D133-CFB5-3A4B-9BCE88D2100E}"/>
              </a:ext>
              <a:ext uri="{C183D7F6-B498-43B3-948B-1728B52AA6E4}">
                <adec:decorative xmlns:adec="http://schemas.microsoft.com/office/drawing/2017/decorative" val="1"/>
              </a:ext>
            </a:extLst>
          </p:cNvPr>
          <p:cNvSpPr>
            <a:spLocks/>
          </p:cNvSpPr>
          <p:nvPr/>
        </p:nvSpPr>
        <p:spPr bwMode="auto">
          <a:xfrm>
            <a:off x="5667429" y="2546215"/>
            <a:ext cx="857140" cy="857140"/>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itle 7">
            <a:extLst>
              <a:ext uri="{FF2B5EF4-FFF2-40B4-BE49-F238E27FC236}">
                <a16:creationId xmlns:a16="http://schemas.microsoft.com/office/drawing/2014/main" id="{8CF4DC31-EAC3-1EF8-79C3-B2F1903B93CE}"/>
              </a:ext>
            </a:extLst>
          </p:cNvPr>
          <p:cNvSpPr>
            <a:spLocks noGrp="1"/>
          </p:cNvSpPr>
          <p:nvPr>
            <p:ph type="title"/>
          </p:nvPr>
        </p:nvSpPr>
        <p:spPr>
          <a:xfrm>
            <a:off x="586740" y="457200"/>
            <a:ext cx="11018520" cy="461665"/>
          </a:xfrm>
        </p:spPr>
        <p:txBody>
          <a:bodyPr/>
          <a:lstStyle/>
          <a:p>
            <a:pPr algn="ctr"/>
            <a:r>
              <a:rPr lang="en-GB">
                <a:solidFill>
                  <a:schemeClr val="tx1"/>
                </a:solidFill>
                <a:cs typeface="Segoe UI"/>
              </a:rPr>
              <a:t>What are agents?</a:t>
            </a:r>
            <a:endParaRPr lang="en-US">
              <a:solidFill>
                <a:schemeClr val="tx1"/>
              </a:solidFill>
              <a:cs typeface="Segoe UI"/>
            </a:endParaRPr>
          </a:p>
        </p:txBody>
      </p:sp>
      <p:sp>
        <p:nvSpPr>
          <p:cNvPr id="16" name="Title 7">
            <a:extLst>
              <a:ext uri="{FF2B5EF4-FFF2-40B4-BE49-F238E27FC236}">
                <a16:creationId xmlns:a16="http://schemas.microsoft.com/office/drawing/2014/main" id="{A3D79504-AF40-9B67-52B9-CE9D16E90838}"/>
              </a:ext>
            </a:extLst>
          </p:cNvPr>
          <p:cNvSpPr txBox="1">
            <a:spLocks/>
          </p:cNvSpPr>
          <p:nvPr/>
        </p:nvSpPr>
        <p:spPr>
          <a:xfrm>
            <a:off x="587375" y="1048051"/>
            <a:ext cx="110172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dirty="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rgbClr val="000000"/>
                </a:solidFill>
                <a:effectLst/>
                <a:uLnTx/>
                <a:uFillTx/>
                <a:latin typeface="Segoe UI" panose="020B0502040204020203" pitchFamily="34" charset="0"/>
                <a:ea typeface="+mj-lt"/>
                <a:cs typeface="Segoe UI" pitchFamily="34" charset="0"/>
              </a:rPr>
              <a:t>AI designed to perform a task</a:t>
            </a:r>
            <a:endParaRPr kumimoji="0" lang="en-US" sz="3600" b="0" i="0" u="none" strike="noStrike" kern="1200" cap="none" spc="-50" normalizeH="0" baseline="0" noProof="0">
              <a:ln w="3175">
                <a:noFill/>
              </a:ln>
              <a:gradFill flip="none" rotWithShape="1">
                <a:gsLst>
                  <a:gs pos="0">
                    <a:srgbClr val="FF5C39"/>
                  </a:gs>
                  <a:gs pos="25000">
                    <a:srgbClr val="F4364C"/>
                  </a:gs>
                  <a:gs pos="50000">
                    <a:srgbClr val="C03BC4"/>
                  </a:gs>
                  <a:gs pos="75000">
                    <a:srgbClr val="0078D4"/>
                  </a:gs>
                  <a:gs pos="100000">
                    <a:srgbClr val="14938C"/>
                  </a:gs>
                </a:gsLst>
                <a:lin ang="0" scaled="1"/>
                <a:tileRect/>
              </a:gradFill>
              <a:effectLst/>
              <a:uLnTx/>
              <a:uFillTx/>
              <a:latin typeface="Segoe UI" panose="020B0502040204020203" pitchFamily="34" charset="0"/>
              <a:ea typeface="+mj-lt"/>
              <a:cs typeface="Segoe UI" pitchFamily="34" charset="0"/>
            </a:endParaRPr>
          </a:p>
        </p:txBody>
      </p:sp>
      <p:sp>
        <p:nvSpPr>
          <p:cNvPr id="61" name="Title 7">
            <a:extLst>
              <a:ext uri="{FF2B5EF4-FFF2-40B4-BE49-F238E27FC236}">
                <a16:creationId xmlns:a16="http://schemas.microsoft.com/office/drawing/2014/main" id="{CEF96AAE-3241-529D-DEEE-811E21E98230}"/>
              </a:ext>
            </a:extLst>
          </p:cNvPr>
          <p:cNvSpPr txBox="1">
            <a:spLocks/>
          </p:cNvSpPr>
          <p:nvPr/>
        </p:nvSpPr>
        <p:spPr>
          <a:xfrm>
            <a:off x="587375" y="1882806"/>
            <a:ext cx="11017250" cy="30777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000" b="0" kern="1200" cap="none" spc="-50" baseline="0" dirty="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a:rPr>
              <a:t>Tasks can vary in level of complexity and capabilities depending on your need</a:t>
            </a:r>
          </a:p>
        </p:txBody>
      </p:sp>
      <p:sp>
        <p:nvSpPr>
          <p:cNvPr id="6" name="Rectangle 5" descr="arrow showing a that retrieval, task and autonomous undergoes a flow from core to advanced">
            <a:extLst>
              <a:ext uri="{FF2B5EF4-FFF2-40B4-BE49-F238E27FC236}">
                <a16:creationId xmlns:a16="http://schemas.microsoft.com/office/drawing/2014/main" id="{4296EFE6-FC72-9EA5-6F6F-007C92FA8C7E}"/>
              </a:ext>
            </a:extLst>
          </p:cNvPr>
          <p:cNvSpPr/>
          <p:nvPr/>
        </p:nvSpPr>
        <p:spPr bwMode="auto">
          <a:xfrm>
            <a:off x="6007589" y="2574534"/>
            <a:ext cx="174171" cy="1238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1A7F3805-CA66-62DC-AF35-912D86433D9F}"/>
              </a:ext>
            </a:extLst>
          </p:cNvPr>
          <p:cNvSpPr txBox="1">
            <a:spLocks/>
          </p:cNvSpPr>
          <p:nvPr/>
        </p:nvSpPr>
        <p:spPr>
          <a:xfrm>
            <a:off x="838683" y="2851675"/>
            <a:ext cx="727567" cy="246221"/>
          </a:xfrm>
          <a:prstGeom prst="rect">
            <a:avLst/>
          </a:prstGeom>
        </p:spPr>
        <p:txBody>
          <a:bodyPr vert="horz" wrap="square" lIns="0" tIns="0" rIns="0" bIns="0" rtlCol="0" anchor="ctr">
            <a:spAutoFit/>
          </a:bodyPr>
          <a:lstStyle>
            <a:defPPr>
              <a:defRPr lang="en-US"/>
            </a:defPPr>
            <a:lvl1pPr defTabSz="932742">
              <a:lnSpc>
                <a:spcPct val="100000"/>
              </a:lnSpc>
              <a:spcBef>
                <a:spcPct val="0"/>
              </a:spcBef>
              <a:buNone/>
              <a:defRPr sz="2000" b="0" cap="none" spc="-50" baseline="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FF5C39"/>
                </a:solidFill>
                <a:effectLst/>
                <a:uLnTx/>
                <a:uFillTx/>
                <a:latin typeface="Segoe UI Semibold"/>
                <a:ea typeface="+mn-ea"/>
                <a:cs typeface="Segoe UI" pitchFamily="34" charset="0"/>
              </a:rPr>
              <a:t>Simple</a:t>
            </a:r>
          </a:p>
        </p:txBody>
      </p:sp>
      <p:sp>
        <p:nvSpPr>
          <p:cNvPr id="75" name="TextBox 74">
            <a:extLst>
              <a:ext uri="{FF2B5EF4-FFF2-40B4-BE49-F238E27FC236}">
                <a16:creationId xmlns:a16="http://schemas.microsoft.com/office/drawing/2014/main" id="{AF57D67F-5C9A-60B5-689C-A70477662D94}"/>
              </a:ext>
              <a:ext uri="{C183D7F6-B498-43B3-948B-1728B52AA6E4}">
                <adec:decorative xmlns:adec="http://schemas.microsoft.com/office/drawing/2017/decorative" val="1"/>
              </a:ext>
            </a:extLst>
          </p:cNvPr>
          <p:cNvSpPr txBox="1">
            <a:spLocks/>
          </p:cNvSpPr>
          <p:nvPr/>
        </p:nvSpPr>
        <p:spPr>
          <a:xfrm>
            <a:off x="10363252" y="2851675"/>
            <a:ext cx="990066" cy="246221"/>
          </a:xfrm>
          <a:prstGeom prst="rect">
            <a:avLst/>
          </a:prstGeom>
        </p:spPr>
        <p:txBody>
          <a:bodyPr vert="horz" wrap="square" lIns="0" tIns="0" rIns="0" bIns="0" rtlCol="0" anchor="ctr">
            <a:spAutoFit/>
          </a:bodyPr>
          <a:lstStyle>
            <a:defPPr>
              <a:defRPr lang="en-US"/>
            </a:defPPr>
            <a:lvl1pPr defTabSz="932742">
              <a:lnSpc>
                <a:spcPct val="100000"/>
              </a:lnSpc>
              <a:spcBef>
                <a:spcPct val="0"/>
              </a:spcBef>
              <a:buNone/>
              <a:defRPr sz="2000" b="0" cap="none" spc="-50" baseline="0">
                <a:ln w="3175">
                  <a:noFill/>
                </a:ln>
                <a:effectLst/>
                <a:latin typeface="+mj-lt"/>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14938C"/>
                </a:solidFill>
                <a:effectLst/>
                <a:uLnTx/>
                <a:uFillTx/>
                <a:latin typeface="Segoe UI Semibold"/>
                <a:ea typeface="+mn-ea"/>
                <a:cs typeface="Segoe UI" pitchFamily="34" charset="0"/>
              </a:rPr>
              <a:t>Advanced</a:t>
            </a:r>
          </a:p>
        </p:txBody>
      </p:sp>
      <p:grpSp>
        <p:nvGrpSpPr>
          <p:cNvPr id="10" name="Group 9">
            <a:extLst>
              <a:ext uri="{FF2B5EF4-FFF2-40B4-BE49-F238E27FC236}">
                <a16:creationId xmlns:a16="http://schemas.microsoft.com/office/drawing/2014/main" id="{128122F2-6C1F-135F-56EE-525D51BBF24B}"/>
              </a:ext>
            </a:extLst>
          </p:cNvPr>
          <p:cNvGrpSpPr/>
          <p:nvPr/>
        </p:nvGrpSpPr>
        <p:grpSpPr>
          <a:xfrm>
            <a:off x="2102644" y="2546215"/>
            <a:ext cx="857140" cy="857140"/>
            <a:chOff x="2102644" y="2546215"/>
            <a:chExt cx="857140" cy="857140"/>
          </a:xfrm>
        </p:grpSpPr>
        <p:sp>
          <p:nvSpPr>
            <p:cNvPr id="189" name="Freeform: Shape 33">
              <a:extLst>
                <a:ext uri="{FF2B5EF4-FFF2-40B4-BE49-F238E27FC236}">
                  <a16:creationId xmlns:a16="http://schemas.microsoft.com/office/drawing/2014/main" id="{769AE0BE-C0A9-48EB-AFBE-73D48A54DE8C}"/>
                </a:ext>
                <a:ext uri="{C183D7F6-B498-43B3-948B-1728B52AA6E4}">
                  <adec:decorative xmlns:adec="http://schemas.microsoft.com/office/drawing/2017/decorative" val="1"/>
                </a:ext>
              </a:extLst>
            </p:cNvPr>
            <p:cNvSpPr>
              <a:spLocks/>
            </p:cNvSpPr>
            <p:nvPr/>
          </p:nvSpPr>
          <p:spPr bwMode="auto">
            <a:xfrm>
              <a:off x="2102644" y="2546215"/>
              <a:ext cx="857140" cy="857140"/>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Graphic 21" descr="Icon of a computer chip">
              <a:extLst>
                <a:ext uri="{FF2B5EF4-FFF2-40B4-BE49-F238E27FC236}">
                  <a16:creationId xmlns:a16="http://schemas.microsoft.com/office/drawing/2014/main" id="{A90BE0D0-DD94-4A8C-6311-7D88CE9B7F42}"/>
                </a:ext>
              </a:extLst>
            </p:cNvPr>
            <p:cNvSpPr>
              <a:spLocks/>
            </p:cNvSpPr>
            <p:nvPr/>
          </p:nvSpPr>
          <p:spPr>
            <a:xfrm>
              <a:off x="2331134" y="2774698"/>
              <a:ext cx="400160" cy="400174"/>
            </a:xfrm>
            <a:custGeom>
              <a:avLst/>
              <a:gdLst>
                <a:gd name="connsiteX0" fmla="*/ 126206 w 190500"/>
                <a:gd name="connsiteY0" fmla="*/ 0 h 190500"/>
                <a:gd name="connsiteX1" fmla="*/ 133283 w 190500"/>
                <a:gd name="connsiteY1" fmla="*/ 6172 h 190500"/>
                <a:gd name="connsiteX2" fmla="*/ 133350 w 190500"/>
                <a:gd name="connsiteY2" fmla="*/ 7144 h 190500"/>
                <a:gd name="connsiteX3" fmla="*/ 133350 w 190500"/>
                <a:gd name="connsiteY3" fmla="*/ 29289 h 190500"/>
                <a:gd name="connsiteX4" fmla="*/ 161220 w 190500"/>
                <a:gd name="connsiteY4" fmla="*/ 57198 h 190500"/>
                <a:gd name="connsiteX5" fmla="*/ 183356 w 190500"/>
                <a:gd name="connsiteY5" fmla="*/ 57198 h 190500"/>
                <a:gd name="connsiteX6" fmla="*/ 190498 w 190500"/>
                <a:gd name="connsiteY6" fmla="*/ 64344 h 190500"/>
                <a:gd name="connsiteX7" fmla="*/ 184328 w 190500"/>
                <a:gd name="connsiteY7" fmla="*/ 71418 h 190500"/>
                <a:gd name="connsiteX8" fmla="*/ 183356 w 190500"/>
                <a:gd name="connsiteY8" fmla="*/ 71485 h 190500"/>
                <a:gd name="connsiteX9" fmla="*/ 161925 w 190500"/>
                <a:gd name="connsiteY9" fmla="*/ 71476 h 190500"/>
                <a:gd name="connsiteX10" fmla="*/ 161925 w 190500"/>
                <a:gd name="connsiteY10" fmla="*/ 88144 h 190500"/>
                <a:gd name="connsiteX11" fmla="*/ 183356 w 190500"/>
                <a:gd name="connsiteY11" fmla="*/ 88144 h 190500"/>
                <a:gd name="connsiteX12" fmla="*/ 190433 w 190500"/>
                <a:gd name="connsiteY12" fmla="*/ 94336 h 190500"/>
                <a:gd name="connsiteX13" fmla="*/ 190500 w 190500"/>
                <a:gd name="connsiteY13" fmla="*/ 95288 h 190500"/>
                <a:gd name="connsiteX14" fmla="*/ 184328 w 190500"/>
                <a:gd name="connsiteY14" fmla="*/ 102375 h 190500"/>
                <a:gd name="connsiteX15" fmla="*/ 183356 w 190500"/>
                <a:gd name="connsiteY15" fmla="*/ 102441 h 190500"/>
                <a:gd name="connsiteX16" fmla="*/ 161925 w 190500"/>
                <a:gd name="connsiteY16" fmla="*/ 102432 h 190500"/>
                <a:gd name="connsiteX17" fmla="*/ 161925 w 190500"/>
                <a:gd name="connsiteY17" fmla="*/ 119101 h 190500"/>
                <a:gd name="connsiteX18" fmla="*/ 183356 w 190500"/>
                <a:gd name="connsiteY18" fmla="*/ 119101 h 190500"/>
                <a:gd name="connsiteX19" fmla="*/ 190433 w 190500"/>
                <a:gd name="connsiteY19" fmla="*/ 125292 h 190500"/>
                <a:gd name="connsiteX20" fmla="*/ 190500 w 190500"/>
                <a:gd name="connsiteY20" fmla="*/ 126244 h 190500"/>
                <a:gd name="connsiteX21" fmla="*/ 184328 w 190500"/>
                <a:gd name="connsiteY21" fmla="*/ 133331 h 190500"/>
                <a:gd name="connsiteX22" fmla="*/ 183356 w 190500"/>
                <a:gd name="connsiteY22" fmla="*/ 133398 h 190500"/>
                <a:gd name="connsiteX23" fmla="*/ 161201 w 190500"/>
                <a:gd name="connsiteY23" fmla="*/ 133398 h 190500"/>
                <a:gd name="connsiteX24" fmla="*/ 133350 w 190500"/>
                <a:gd name="connsiteY24" fmla="*/ 161211 h 190500"/>
                <a:gd name="connsiteX25" fmla="*/ 133350 w 190500"/>
                <a:gd name="connsiteY25" fmla="*/ 183356 h 190500"/>
                <a:gd name="connsiteX26" fmla="*/ 126204 w 190500"/>
                <a:gd name="connsiteY26" fmla="*/ 190498 h 190500"/>
                <a:gd name="connsiteX27" fmla="*/ 119129 w 190500"/>
                <a:gd name="connsiteY27" fmla="*/ 184328 h 190500"/>
                <a:gd name="connsiteX28" fmla="*/ 119063 w 190500"/>
                <a:gd name="connsiteY28" fmla="*/ 183356 h 190500"/>
                <a:gd name="connsiteX29" fmla="*/ 119063 w 190500"/>
                <a:gd name="connsiteY29" fmla="*/ 161915 h 190500"/>
                <a:gd name="connsiteX30" fmla="*/ 102384 w 190500"/>
                <a:gd name="connsiteY30" fmla="*/ 161915 h 190500"/>
                <a:gd name="connsiteX31" fmla="*/ 102394 w 190500"/>
                <a:gd name="connsiteY31" fmla="*/ 183356 h 190500"/>
                <a:gd name="connsiteX32" fmla="*/ 96222 w 190500"/>
                <a:gd name="connsiteY32" fmla="*/ 190433 h 190500"/>
                <a:gd name="connsiteX33" fmla="*/ 95250 w 190500"/>
                <a:gd name="connsiteY33" fmla="*/ 190500 h 190500"/>
                <a:gd name="connsiteX34" fmla="*/ 88173 w 190500"/>
                <a:gd name="connsiteY34" fmla="*/ 184328 h 190500"/>
                <a:gd name="connsiteX35" fmla="*/ 88106 w 190500"/>
                <a:gd name="connsiteY35" fmla="*/ 183356 h 190500"/>
                <a:gd name="connsiteX36" fmla="*/ 88097 w 190500"/>
                <a:gd name="connsiteY36" fmla="*/ 161915 h 190500"/>
                <a:gd name="connsiteX37" fmla="*/ 71438 w 190500"/>
                <a:gd name="connsiteY37" fmla="*/ 161915 h 190500"/>
                <a:gd name="connsiteX38" fmla="*/ 71438 w 190500"/>
                <a:gd name="connsiteY38" fmla="*/ 183356 h 190500"/>
                <a:gd name="connsiteX39" fmla="*/ 65265 w 190500"/>
                <a:gd name="connsiteY39" fmla="*/ 190433 h 190500"/>
                <a:gd name="connsiteX40" fmla="*/ 64294 w 190500"/>
                <a:gd name="connsiteY40" fmla="*/ 190500 h 190500"/>
                <a:gd name="connsiteX41" fmla="*/ 57217 w 190500"/>
                <a:gd name="connsiteY41" fmla="*/ 184328 h 190500"/>
                <a:gd name="connsiteX42" fmla="*/ 57150 w 190500"/>
                <a:gd name="connsiteY42" fmla="*/ 183356 h 190500"/>
                <a:gd name="connsiteX43" fmla="*/ 57150 w 190500"/>
                <a:gd name="connsiteY43" fmla="*/ 161211 h 190500"/>
                <a:gd name="connsiteX44" fmla="*/ 29289 w 190500"/>
                <a:gd name="connsiteY44" fmla="*/ 133350 h 190500"/>
                <a:gd name="connsiteX45" fmla="*/ 7144 w 190500"/>
                <a:gd name="connsiteY45" fmla="*/ 133350 h 190500"/>
                <a:gd name="connsiteX46" fmla="*/ 2 w 190500"/>
                <a:gd name="connsiteY46" fmla="*/ 126204 h 190500"/>
                <a:gd name="connsiteX47" fmla="*/ 6172 w 190500"/>
                <a:gd name="connsiteY47" fmla="*/ 119129 h 190500"/>
                <a:gd name="connsiteX48" fmla="*/ 7144 w 190500"/>
                <a:gd name="connsiteY48" fmla="*/ 119063 h 190500"/>
                <a:gd name="connsiteX49" fmla="*/ 28575 w 190500"/>
                <a:gd name="connsiteY49" fmla="*/ 119053 h 190500"/>
                <a:gd name="connsiteX50" fmla="*/ 28575 w 190500"/>
                <a:gd name="connsiteY50" fmla="*/ 102384 h 190500"/>
                <a:gd name="connsiteX51" fmla="*/ 7144 w 190500"/>
                <a:gd name="connsiteY51" fmla="*/ 102394 h 190500"/>
                <a:gd name="connsiteX52" fmla="*/ 67 w 190500"/>
                <a:gd name="connsiteY52" fmla="*/ 96222 h 190500"/>
                <a:gd name="connsiteX53" fmla="*/ 0 w 190500"/>
                <a:gd name="connsiteY53" fmla="*/ 95250 h 190500"/>
                <a:gd name="connsiteX54" fmla="*/ 6172 w 190500"/>
                <a:gd name="connsiteY54" fmla="*/ 88173 h 190500"/>
                <a:gd name="connsiteX55" fmla="*/ 7144 w 190500"/>
                <a:gd name="connsiteY55" fmla="*/ 88106 h 190500"/>
                <a:gd name="connsiteX56" fmla="*/ 28575 w 190500"/>
                <a:gd name="connsiteY56" fmla="*/ 88097 h 190500"/>
                <a:gd name="connsiteX57" fmla="*/ 28575 w 190500"/>
                <a:gd name="connsiteY57" fmla="*/ 71428 h 190500"/>
                <a:gd name="connsiteX58" fmla="*/ 7144 w 190500"/>
                <a:gd name="connsiteY58" fmla="*/ 71438 h 190500"/>
                <a:gd name="connsiteX59" fmla="*/ 67 w 190500"/>
                <a:gd name="connsiteY59" fmla="*/ 65265 h 190500"/>
                <a:gd name="connsiteX60" fmla="*/ 0 w 190500"/>
                <a:gd name="connsiteY60" fmla="*/ 64294 h 190500"/>
                <a:gd name="connsiteX61" fmla="*/ 6172 w 190500"/>
                <a:gd name="connsiteY61" fmla="*/ 57217 h 190500"/>
                <a:gd name="connsiteX62" fmla="*/ 7144 w 190500"/>
                <a:gd name="connsiteY62" fmla="*/ 57150 h 190500"/>
                <a:gd name="connsiteX63" fmla="*/ 29289 w 190500"/>
                <a:gd name="connsiteY63" fmla="*/ 57140 h 190500"/>
                <a:gd name="connsiteX64" fmla="*/ 57150 w 190500"/>
                <a:gd name="connsiteY64" fmla="*/ 29289 h 190500"/>
                <a:gd name="connsiteX65" fmla="*/ 57150 w 190500"/>
                <a:gd name="connsiteY65" fmla="*/ 7144 h 190500"/>
                <a:gd name="connsiteX66" fmla="*/ 64296 w 190500"/>
                <a:gd name="connsiteY66" fmla="*/ 2 h 190500"/>
                <a:gd name="connsiteX67" fmla="*/ 71371 w 190500"/>
                <a:gd name="connsiteY67" fmla="*/ 6172 h 190500"/>
                <a:gd name="connsiteX68" fmla="*/ 71438 w 190500"/>
                <a:gd name="connsiteY68" fmla="*/ 7144 h 190500"/>
                <a:gd name="connsiteX69" fmla="*/ 71438 w 190500"/>
                <a:gd name="connsiteY69" fmla="*/ 28565 h 190500"/>
                <a:gd name="connsiteX70" fmla="*/ 88097 w 190500"/>
                <a:gd name="connsiteY70" fmla="*/ 28565 h 190500"/>
                <a:gd name="connsiteX71" fmla="*/ 88106 w 190500"/>
                <a:gd name="connsiteY71" fmla="*/ 7144 h 190500"/>
                <a:gd name="connsiteX72" fmla="*/ 94278 w 190500"/>
                <a:gd name="connsiteY72" fmla="*/ 67 h 190500"/>
                <a:gd name="connsiteX73" fmla="*/ 95250 w 190500"/>
                <a:gd name="connsiteY73" fmla="*/ 0 h 190500"/>
                <a:gd name="connsiteX74" fmla="*/ 102327 w 190500"/>
                <a:gd name="connsiteY74" fmla="*/ 6172 h 190500"/>
                <a:gd name="connsiteX75" fmla="*/ 102394 w 190500"/>
                <a:gd name="connsiteY75" fmla="*/ 7144 h 190500"/>
                <a:gd name="connsiteX76" fmla="*/ 102384 w 190500"/>
                <a:gd name="connsiteY76" fmla="*/ 28565 h 190500"/>
                <a:gd name="connsiteX77" fmla="*/ 119063 w 190500"/>
                <a:gd name="connsiteY77" fmla="*/ 28565 h 190500"/>
                <a:gd name="connsiteX78" fmla="*/ 119063 w 190500"/>
                <a:gd name="connsiteY78" fmla="*/ 7144 h 190500"/>
                <a:gd name="connsiteX79" fmla="*/ 124301 w 190500"/>
                <a:gd name="connsiteY79" fmla="*/ 257 h 190500"/>
                <a:gd name="connsiteX80" fmla="*/ 125235 w 190500"/>
                <a:gd name="connsiteY80" fmla="*/ 67 h 190500"/>
                <a:gd name="connsiteX81" fmla="*/ 126206 w 190500"/>
                <a:gd name="connsiteY81" fmla="*/ 0 h 190500"/>
                <a:gd name="connsiteX82" fmla="*/ 95298 w 190500"/>
                <a:gd name="connsiteY82" fmla="*/ 66723 h 190500"/>
                <a:gd name="connsiteX83" fmla="*/ 66723 w 190500"/>
                <a:gd name="connsiteY83" fmla="*/ 95298 h 190500"/>
                <a:gd name="connsiteX84" fmla="*/ 95298 w 190500"/>
                <a:gd name="connsiteY84" fmla="*/ 123873 h 190500"/>
                <a:gd name="connsiteX85" fmla="*/ 123873 w 190500"/>
                <a:gd name="connsiteY85" fmla="*/ 95298 h 190500"/>
                <a:gd name="connsiteX86" fmla="*/ 95298 w 190500"/>
                <a:gd name="connsiteY86" fmla="*/ 66723 h 190500"/>
                <a:gd name="connsiteX87" fmla="*/ 95298 w 190500"/>
                <a:gd name="connsiteY87" fmla="*/ 81010 h 190500"/>
                <a:gd name="connsiteX88" fmla="*/ 109585 w 190500"/>
                <a:gd name="connsiteY88" fmla="*/ 95298 h 190500"/>
                <a:gd name="connsiteX89" fmla="*/ 95298 w 190500"/>
                <a:gd name="connsiteY89" fmla="*/ 109585 h 190500"/>
                <a:gd name="connsiteX90" fmla="*/ 81010 w 190500"/>
                <a:gd name="connsiteY90" fmla="*/ 95298 h 190500"/>
                <a:gd name="connsiteX91" fmla="*/ 95298 w 190500"/>
                <a:gd name="connsiteY91" fmla="*/ 8101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0500" h="190500">
                  <a:moveTo>
                    <a:pt x="126206" y="0"/>
                  </a:moveTo>
                  <a:cubicBezTo>
                    <a:pt x="129776" y="0"/>
                    <a:pt x="132798" y="2636"/>
                    <a:pt x="133283" y="6172"/>
                  </a:cubicBezTo>
                  <a:lnTo>
                    <a:pt x="133350" y="7144"/>
                  </a:lnTo>
                  <a:lnTo>
                    <a:pt x="133350" y="29289"/>
                  </a:lnTo>
                  <a:cubicBezTo>
                    <a:pt x="147395" y="32164"/>
                    <a:pt x="158365" y="43149"/>
                    <a:pt x="161220" y="57198"/>
                  </a:cubicBezTo>
                  <a:lnTo>
                    <a:pt x="183356" y="57198"/>
                  </a:lnTo>
                  <a:cubicBezTo>
                    <a:pt x="187302" y="57199"/>
                    <a:pt x="190499" y="60398"/>
                    <a:pt x="190498" y="64344"/>
                  </a:cubicBezTo>
                  <a:cubicBezTo>
                    <a:pt x="190497" y="67912"/>
                    <a:pt x="187863" y="70932"/>
                    <a:pt x="184328" y="71418"/>
                  </a:cubicBezTo>
                  <a:lnTo>
                    <a:pt x="183356" y="71485"/>
                  </a:lnTo>
                  <a:lnTo>
                    <a:pt x="161925" y="71476"/>
                  </a:lnTo>
                  <a:lnTo>
                    <a:pt x="161925" y="88144"/>
                  </a:lnTo>
                  <a:lnTo>
                    <a:pt x="183356" y="88144"/>
                  </a:lnTo>
                  <a:cubicBezTo>
                    <a:pt x="186933" y="88146"/>
                    <a:pt x="189956" y="90791"/>
                    <a:pt x="190433" y="94336"/>
                  </a:cubicBezTo>
                  <a:lnTo>
                    <a:pt x="190500" y="95288"/>
                  </a:lnTo>
                  <a:cubicBezTo>
                    <a:pt x="190505" y="98862"/>
                    <a:pt x="187868" y="101889"/>
                    <a:pt x="184328" y="102375"/>
                  </a:cubicBezTo>
                  <a:lnTo>
                    <a:pt x="183356" y="102441"/>
                  </a:lnTo>
                  <a:lnTo>
                    <a:pt x="161925" y="102432"/>
                  </a:lnTo>
                  <a:lnTo>
                    <a:pt x="161925" y="119101"/>
                  </a:lnTo>
                  <a:lnTo>
                    <a:pt x="183356" y="119101"/>
                  </a:lnTo>
                  <a:cubicBezTo>
                    <a:pt x="186933" y="119103"/>
                    <a:pt x="189956" y="121748"/>
                    <a:pt x="190433" y="125292"/>
                  </a:cubicBezTo>
                  <a:lnTo>
                    <a:pt x="190500" y="126244"/>
                  </a:lnTo>
                  <a:cubicBezTo>
                    <a:pt x="190505" y="129818"/>
                    <a:pt x="187868" y="132845"/>
                    <a:pt x="184328" y="133331"/>
                  </a:cubicBezTo>
                  <a:lnTo>
                    <a:pt x="183356" y="133398"/>
                  </a:lnTo>
                  <a:lnTo>
                    <a:pt x="161201" y="133398"/>
                  </a:lnTo>
                  <a:cubicBezTo>
                    <a:pt x="158312" y="147402"/>
                    <a:pt x="147359" y="158341"/>
                    <a:pt x="133350" y="161211"/>
                  </a:cubicBezTo>
                  <a:lnTo>
                    <a:pt x="133350" y="183356"/>
                  </a:lnTo>
                  <a:cubicBezTo>
                    <a:pt x="133349" y="187302"/>
                    <a:pt x="130150" y="190499"/>
                    <a:pt x="126204" y="190498"/>
                  </a:cubicBezTo>
                  <a:cubicBezTo>
                    <a:pt x="122635" y="190497"/>
                    <a:pt x="119616" y="187863"/>
                    <a:pt x="119129" y="184328"/>
                  </a:cubicBezTo>
                  <a:lnTo>
                    <a:pt x="119063" y="183356"/>
                  </a:lnTo>
                  <a:lnTo>
                    <a:pt x="119063" y="161915"/>
                  </a:lnTo>
                  <a:lnTo>
                    <a:pt x="102384" y="161915"/>
                  </a:lnTo>
                  <a:lnTo>
                    <a:pt x="102394" y="183356"/>
                  </a:lnTo>
                  <a:cubicBezTo>
                    <a:pt x="102394" y="186926"/>
                    <a:pt x="99758" y="189948"/>
                    <a:pt x="96222" y="190433"/>
                  </a:cubicBezTo>
                  <a:lnTo>
                    <a:pt x="95250" y="190500"/>
                  </a:lnTo>
                  <a:cubicBezTo>
                    <a:pt x="91680" y="190500"/>
                    <a:pt x="88659" y="187864"/>
                    <a:pt x="88173" y="184328"/>
                  </a:cubicBezTo>
                  <a:lnTo>
                    <a:pt x="88106" y="183356"/>
                  </a:lnTo>
                  <a:lnTo>
                    <a:pt x="88097" y="161915"/>
                  </a:lnTo>
                  <a:lnTo>
                    <a:pt x="71438" y="161915"/>
                  </a:lnTo>
                  <a:lnTo>
                    <a:pt x="71438" y="183356"/>
                  </a:lnTo>
                  <a:cubicBezTo>
                    <a:pt x="71437" y="186926"/>
                    <a:pt x="68802" y="189948"/>
                    <a:pt x="65265" y="190433"/>
                  </a:cubicBezTo>
                  <a:lnTo>
                    <a:pt x="64294" y="190500"/>
                  </a:lnTo>
                  <a:cubicBezTo>
                    <a:pt x="60724" y="190500"/>
                    <a:pt x="57702" y="187864"/>
                    <a:pt x="57217" y="184328"/>
                  </a:cubicBezTo>
                  <a:lnTo>
                    <a:pt x="57150" y="183356"/>
                  </a:lnTo>
                  <a:lnTo>
                    <a:pt x="57150" y="161211"/>
                  </a:lnTo>
                  <a:cubicBezTo>
                    <a:pt x="43123" y="158340"/>
                    <a:pt x="32160" y="147377"/>
                    <a:pt x="29289" y="133350"/>
                  </a:cubicBezTo>
                  <a:lnTo>
                    <a:pt x="7144" y="133350"/>
                  </a:lnTo>
                  <a:cubicBezTo>
                    <a:pt x="3198" y="133349"/>
                    <a:pt x="1" y="130150"/>
                    <a:pt x="2" y="126204"/>
                  </a:cubicBezTo>
                  <a:cubicBezTo>
                    <a:pt x="3" y="122635"/>
                    <a:pt x="2637" y="119616"/>
                    <a:pt x="6172" y="119129"/>
                  </a:cubicBezTo>
                  <a:lnTo>
                    <a:pt x="7144" y="119063"/>
                  </a:lnTo>
                  <a:lnTo>
                    <a:pt x="28575" y="119053"/>
                  </a:lnTo>
                  <a:lnTo>
                    <a:pt x="28575" y="102384"/>
                  </a:lnTo>
                  <a:lnTo>
                    <a:pt x="7144" y="102394"/>
                  </a:lnTo>
                  <a:cubicBezTo>
                    <a:pt x="3574" y="102394"/>
                    <a:pt x="552" y="99758"/>
                    <a:pt x="67" y="96222"/>
                  </a:cubicBezTo>
                  <a:lnTo>
                    <a:pt x="0" y="95250"/>
                  </a:lnTo>
                  <a:cubicBezTo>
                    <a:pt x="0" y="91680"/>
                    <a:pt x="2636" y="88659"/>
                    <a:pt x="6172" y="88173"/>
                  </a:cubicBezTo>
                  <a:lnTo>
                    <a:pt x="7144" y="88106"/>
                  </a:lnTo>
                  <a:lnTo>
                    <a:pt x="28575" y="88097"/>
                  </a:lnTo>
                  <a:lnTo>
                    <a:pt x="28575" y="71428"/>
                  </a:lnTo>
                  <a:lnTo>
                    <a:pt x="7144" y="71438"/>
                  </a:lnTo>
                  <a:cubicBezTo>
                    <a:pt x="3574" y="71437"/>
                    <a:pt x="552" y="68802"/>
                    <a:pt x="67" y="65265"/>
                  </a:cubicBezTo>
                  <a:lnTo>
                    <a:pt x="0" y="64294"/>
                  </a:lnTo>
                  <a:cubicBezTo>
                    <a:pt x="0" y="60724"/>
                    <a:pt x="2636" y="57702"/>
                    <a:pt x="6172" y="57217"/>
                  </a:cubicBezTo>
                  <a:lnTo>
                    <a:pt x="7144" y="57150"/>
                  </a:lnTo>
                  <a:lnTo>
                    <a:pt x="29289" y="57140"/>
                  </a:lnTo>
                  <a:cubicBezTo>
                    <a:pt x="32164" y="43117"/>
                    <a:pt x="43125" y="32159"/>
                    <a:pt x="57150" y="29289"/>
                  </a:cubicBezTo>
                  <a:lnTo>
                    <a:pt x="57150" y="7144"/>
                  </a:lnTo>
                  <a:cubicBezTo>
                    <a:pt x="57151" y="3198"/>
                    <a:pt x="60351" y="1"/>
                    <a:pt x="64296" y="2"/>
                  </a:cubicBezTo>
                  <a:cubicBezTo>
                    <a:pt x="67864" y="3"/>
                    <a:pt x="70884" y="2637"/>
                    <a:pt x="71371" y="6172"/>
                  </a:cubicBezTo>
                  <a:lnTo>
                    <a:pt x="71438" y="7144"/>
                  </a:lnTo>
                  <a:lnTo>
                    <a:pt x="71438" y="28565"/>
                  </a:lnTo>
                  <a:lnTo>
                    <a:pt x="88097" y="28565"/>
                  </a:lnTo>
                  <a:lnTo>
                    <a:pt x="88106" y="7144"/>
                  </a:lnTo>
                  <a:cubicBezTo>
                    <a:pt x="88106" y="3574"/>
                    <a:pt x="90742" y="552"/>
                    <a:pt x="94278" y="67"/>
                  </a:cubicBezTo>
                  <a:lnTo>
                    <a:pt x="95250" y="0"/>
                  </a:lnTo>
                  <a:cubicBezTo>
                    <a:pt x="98820" y="0"/>
                    <a:pt x="101841" y="2636"/>
                    <a:pt x="102327" y="6172"/>
                  </a:cubicBezTo>
                  <a:lnTo>
                    <a:pt x="102394" y="7144"/>
                  </a:lnTo>
                  <a:lnTo>
                    <a:pt x="102384" y="28565"/>
                  </a:lnTo>
                  <a:lnTo>
                    <a:pt x="119063" y="28565"/>
                  </a:lnTo>
                  <a:lnTo>
                    <a:pt x="119063" y="7144"/>
                  </a:lnTo>
                  <a:cubicBezTo>
                    <a:pt x="119062" y="3931"/>
                    <a:pt x="121206" y="1114"/>
                    <a:pt x="124301" y="257"/>
                  </a:cubicBezTo>
                  <a:lnTo>
                    <a:pt x="125235" y="67"/>
                  </a:lnTo>
                  <a:lnTo>
                    <a:pt x="126206" y="0"/>
                  </a:lnTo>
                  <a:close/>
                  <a:moveTo>
                    <a:pt x="95298" y="66723"/>
                  </a:moveTo>
                  <a:cubicBezTo>
                    <a:pt x="79516" y="66723"/>
                    <a:pt x="66723" y="79516"/>
                    <a:pt x="66723" y="95298"/>
                  </a:cubicBezTo>
                  <a:cubicBezTo>
                    <a:pt x="66723" y="111080"/>
                    <a:pt x="79516" y="123873"/>
                    <a:pt x="95298" y="123873"/>
                  </a:cubicBezTo>
                  <a:cubicBezTo>
                    <a:pt x="111080" y="123873"/>
                    <a:pt x="123873" y="111080"/>
                    <a:pt x="123873" y="95298"/>
                  </a:cubicBezTo>
                  <a:cubicBezTo>
                    <a:pt x="123873" y="79516"/>
                    <a:pt x="111080" y="66723"/>
                    <a:pt x="95298" y="66723"/>
                  </a:cubicBezTo>
                  <a:close/>
                  <a:moveTo>
                    <a:pt x="95298" y="81010"/>
                  </a:moveTo>
                  <a:cubicBezTo>
                    <a:pt x="103188" y="81010"/>
                    <a:pt x="109585" y="87407"/>
                    <a:pt x="109585" y="95298"/>
                  </a:cubicBezTo>
                  <a:cubicBezTo>
                    <a:pt x="109585" y="103188"/>
                    <a:pt x="103188" y="109585"/>
                    <a:pt x="95298" y="109585"/>
                  </a:cubicBezTo>
                  <a:cubicBezTo>
                    <a:pt x="87407" y="109585"/>
                    <a:pt x="81010" y="103188"/>
                    <a:pt x="81010" y="95298"/>
                  </a:cubicBezTo>
                  <a:cubicBezTo>
                    <a:pt x="81010" y="87407"/>
                    <a:pt x="87407" y="81010"/>
                    <a:pt x="95298" y="81010"/>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87" name="TextBox 86">
            <a:extLst>
              <a:ext uri="{FF2B5EF4-FFF2-40B4-BE49-F238E27FC236}">
                <a16:creationId xmlns:a16="http://schemas.microsoft.com/office/drawing/2014/main" id="{B0C80DF8-1B12-52D1-6153-B04883655DC9}"/>
              </a:ext>
            </a:extLst>
          </p:cNvPr>
          <p:cNvSpPr txBox="1">
            <a:spLocks/>
          </p:cNvSpPr>
          <p:nvPr/>
        </p:nvSpPr>
        <p:spPr>
          <a:xfrm>
            <a:off x="922513" y="3745062"/>
            <a:ext cx="3281332" cy="114646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F4364C"/>
                </a:solidFill>
                <a:effectLst/>
                <a:uLnTx/>
                <a:uFillTx/>
                <a:latin typeface="Segoe UI Semibold"/>
                <a:ea typeface="+mn-ea"/>
                <a:cs typeface="Segoe Sans Display Semibold" pitchFamily="2" charset="0"/>
              </a:rPr>
              <a:t>Generation</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Generate </a:t>
            </a:r>
            <a:r>
              <a:rPr kumimoji="0" lang="en-US" sz="1800" b="0" i="0" u="none" strike="noStrike" kern="1200" cap="none" spc="0" normalizeH="0" baseline="0" noProof="0">
                <a:ln>
                  <a:noFill/>
                </a:ln>
                <a:solidFill>
                  <a:srgbClr val="000000"/>
                </a:solidFill>
                <a:effectLst/>
                <a:uLnTx/>
                <a:uFillTx/>
                <a:latin typeface="Segoe UI"/>
                <a:ea typeface="+mn-ea"/>
                <a:cs typeface="Segoe Sans Display" pitchFamily="2" charset="0"/>
              </a:rPr>
              <a:t>summaries, images, audio, and more with an AI model and inputs.</a:t>
            </a:r>
          </a:p>
        </p:txBody>
      </p:sp>
      <p:sp>
        <p:nvSpPr>
          <p:cNvPr id="106" name="Rectangle: Rounded Corners 105">
            <a:extLst>
              <a:ext uri="{FF2B5EF4-FFF2-40B4-BE49-F238E27FC236}">
                <a16:creationId xmlns:a16="http://schemas.microsoft.com/office/drawing/2014/main" id="{EAE59AF6-BCE4-A9AA-940C-3B7E5D4A7259}"/>
              </a:ext>
            </a:extLst>
          </p:cNvPr>
          <p:cNvSpPr/>
          <p:nvPr/>
        </p:nvSpPr>
        <p:spPr bwMode="auto">
          <a:xfrm>
            <a:off x="922514" y="5284257"/>
            <a:ext cx="3281330" cy="427905"/>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Generally available</a:t>
            </a:r>
          </a:p>
        </p:txBody>
      </p:sp>
      <p:sp>
        <p:nvSpPr>
          <p:cNvPr id="3" name="Graphic 52" descr="Icon of three layers stacked on top of the other">
            <a:extLst>
              <a:ext uri="{FF2B5EF4-FFF2-40B4-BE49-F238E27FC236}">
                <a16:creationId xmlns:a16="http://schemas.microsoft.com/office/drawing/2014/main" id="{234C7F6B-480B-784E-53B2-F41DFF396789}"/>
              </a:ext>
            </a:extLst>
          </p:cNvPr>
          <p:cNvSpPr>
            <a:spLocks/>
          </p:cNvSpPr>
          <p:nvPr/>
        </p:nvSpPr>
        <p:spPr>
          <a:xfrm>
            <a:off x="5905393" y="2774033"/>
            <a:ext cx="381212" cy="401504"/>
          </a:xfrm>
          <a:custGeom>
            <a:avLst/>
            <a:gdLst>
              <a:gd name="connsiteX0" fmla="*/ 92561 w 158693"/>
              <a:gd name="connsiteY0" fmla="*/ 4001 h 167136"/>
              <a:gd name="connsiteX1" fmla="*/ 153187 w 158693"/>
              <a:gd name="connsiteY1" fmla="*/ 44415 h 167136"/>
              <a:gd name="connsiteX2" fmla="*/ 155828 w 158693"/>
              <a:gd name="connsiteY2" fmla="*/ 57625 h 167136"/>
              <a:gd name="connsiteX3" fmla="*/ 153187 w 158693"/>
              <a:gd name="connsiteY3" fmla="*/ 60265 h 167136"/>
              <a:gd name="connsiteX4" fmla="*/ 92561 w 158693"/>
              <a:gd name="connsiteY4" fmla="*/ 100689 h 167136"/>
              <a:gd name="connsiteX5" fmla="*/ 66138 w 158693"/>
              <a:gd name="connsiteY5" fmla="*/ 100689 h 167136"/>
              <a:gd name="connsiteX6" fmla="*/ 5512 w 158693"/>
              <a:gd name="connsiteY6" fmla="*/ 60265 h 167136"/>
              <a:gd name="connsiteX7" fmla="*/ 2871 w 158693"/>
              <a:gd name="connsiteY7" fmla="*/ 47056 h 167136"/>
              <a:gd name="connsiteX8" fmla="*/ 5512 w 158693"/>
              <a:gd name="connsiteY8" fmla="*/ 44415 h 167136"/>
              <a:gd name="connsiteX9" fmla="*/ 66138 w 158693"/>
              <a:gd name="connsiteY9" fmla="*/ 4001 h 167136"/>
              <a:gd name="connsiteX10" fmla="*/ 92561 w 158693"/>
              <a:gd name="connsiteY10" fmla="*/ 4001 h 167136"/>
              <a:gd name="connsiteX11" fmla="*/ 155797 w 158693"/>
              <a:gd name="connsiteY11" fmla="*/ 87507 h 167136"/>
              <a:gd name="connsiteX12" fmla="*/ 150301 w 158693"/>
              <a:gd name="connsiteY12" fmla="*/ 93202 h 167136"/>
              <a:gd name="connsiteX13" fmla="*/ 92675 w 158693"/>
              <a:gd name="connsiteY13" fmla="*/ 132103 h 167136"/>
              <a:gd name="connsiteX14" fmla="*/ 66024 w 158693"/>
              <a:gd name="connsiteY14" fmla="*/ 132103 h 167136"/>
              <a:gd name="connsiteX15" fmla="*/ 8398 w 158693"/>
              <a:gd name="connsiteY15" fmla="*/ 93202 h 167136"/>
              <a:gd name="connsiteX16" fmla="*/ 978 w 158693"/>
              <a:gd name="connsiteY16" fmla="*/ 71390 h 167136"/>
              <a:gd name="connsiteX17" fmla="*/ 66138 w 158693"/>
              <a:gd name="connsiteY17" fmla="*/ 114824 h 167136"/>
              <a:gd name="connsiteX18" fmla="*/ 91027 w 158693"/>
              <a:gd name="connsiteY18" fmla="*/ 115758 h 167136"/>
              <a:gd name="connsiteX19" fmla="*/ 92551 w 158693"/>
              <a:gd name="connsiteY19" fmla="*/ 114824 h 167136"/>
              <a:gd name="connsiteX20" fmla="*/ 157712 w 158693"/>
              <a:gd name="connsiteY20" fmla="*/ 71390 h 167136"/>
              <a:gd name="connsiteX21" fmla="*/ 155797 w 158693"/>
              <a:gd name="connsiteY21" fmla="*/ 87507 h 167136"/>
              <a:gd name="connsiteX22" fmla="*/ 155797 w 158693"/>
              <a:gd name="connsiteY22" fmla="*/ 118463 h 167136"/>
              <a:gd name="connsiteX23" fmla="*/ 150301 w 158693"/>
              <a:gd name="connsiteY23" fmla="*/ 124159 h 167136"/>
              <a:gd name="connsiteX24" fmla="*/ 92675 w 158693"/>
              <a:gd name="connsiteY24" fmla="*/ 163059 h 167136"/>
              <a:gd name="connsiteX25" fmla="*/ 66024 w 158693"/>
              <a:gd name="connsiteY25" fmla="*/ 163059 h 167136"/>
              <a:gd name="connsiteX26" fmla="*/ 8398 w 158693"/>
              <a:gd name="connsiteY26" fmla="*/ 124159 h 167136"/>
              <a:gd name="connsiteX27" fmla="*/ 978 w 158693"/>
              <a:gd name="connsiteY27" fmla="*/ 102346 h 167136"/>
              <a:gd name="connsiteX28" fmla="*/ 66138 w 158693"/>
              <a:gd name="connsiteY28" fmla="*/ 145780 h 167136"/>
              <a:gd name="connsiteX29" fmla="*/ 91027 w 158693"/>
              <a:gd name="connsiteY29" fmla="*/ 146714 h 167136"/>
              <a:gd name="connsiteX30" fmla="*/ 92551 w 158693"/>
              <a:gd name="connsiteY30" fmla="*/ 145780 h 167136"/>
              <a:gd name="connsiteX31" fmla="*/ 157712 w 158693"/>
              <a:gd name="connsiteY31" fmla="*/ 102346 h 167136"/>
              <a:gd name="connsiteX32" fmla="*/ 155797 w 158693"/>
              <a:gd name="connsiteY32" fmla="*/ 118463 h 16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8693" h="167136">
                <a:moveTo>
                  <a:pt x="92561" y="4001"/>
                </a:moveTo>
                <a:lnTo>
                  <a:pt x="153187" y="44415"/>
                </a:lnTo>
                <a:cubicBezTo>
                  <a:pt x="157564" y="47334"/>
                  <a:pt x="158746" y="53248"/>
                  <a:pt x="155828" y="57625"/>
                </a:cubicBezTo>
                <a:cubicBezTo>
                  <a:pt x="155130" y="58670"/>
                  <a:pt x="154233" y="59568"/>
                  <a:pt x="153187" y="60265"/>
                </a:cubicBezTo>
                <a:lnTo>
                  <a:pt x="92561" y="100689"/>
                </a:lnTo>
                <a:cubicBezTo>
                  <a:pt x="84561" y="106024"/>
                  <a:pt x="74138" y="106024"/>
                  <a:pt x="66138" y="100689"/>
                </a:cubicBezTo>
                <a:lnTo>
                  <a:pt x="5512" y="60265"/>
                </a:lnTo>
                <a:cubicBezTo>
                  <a:pt x="1135" y="57347"/>
                  <a:pt x="-47" y="51433"/>
                  <a:pt x="2871" y="47056"/>
                </a:cubicBezTo>
                <a:cubicBezTo>
                  <a:pt x="3568" y="46010"/>
                  <a:pt x="4466" y="45113"/>
                  <a:pt x="5512" y="44415"/>
                </a:cubicBezTo>
                <a:lnTo>
                  <a:pt x="66138" y="4001"/>
                </a:lnTo>
                <a:cubicBezTo>
                  <a:pt x="74138" y="-1334"/>
                  <a:pt x="84561" y="-1334"/>
                  <a:pt x="92561" y="4001"/>
                </a:cubicBezTo>
                <a:close/>
                <a:moveTo>
                  <a:pt x="155797" y="87507"/>
                </a:moveTo>
                <a:cubicBezTo>
                  <a:pt x="154384" y="89769"/>
                  <a:pt x="152511" y="91709"/>
                  <a:pt x="150301" y="93202"/>
                </a:cubicBezTo>
                <a:lnTo>
                  <a:pt x="92675" y="132103"/>
                </a:lnTo>
                <a:cubicBezTo>
                  <a:pt x="84623" y="137539"/>
                  <a:pt x="74075" y="137539"/>
                  <a:pt x="66024" y="132103"/>
                </a:cubicBezTo>
                <a:lnTo>
                  <a:pt x="8398" y="93202"/>
                </a:lnTo>
                <a:cubicBezTo>
                  <a:pt x="1310" y="88421"/>
                  <a:pt x="-1724" y="79503"/>
                  <a:pt x="978" y="71390"/>
                </a:cubicBezTo>
                <a:lnTo>
                  <a:pt x="66138" y="114824"/>
                </a:lnTo>
                <a:cubicBezTo>
                  <a:pt x="73597" y="119795"/>
                  <a:pt x="83217" y="120155"/>
                  <a:pt x="91027" y="115758"/>
                </a:cubicBezTo>
                <a:lnTo>
                  <a:pt x="92551" y="114824"/>
                </a:lnTo>
                <a:lnTo>
                  <a:pt x="157712" y="71390"/>
                </a:lnTo>
                <a:cubicBezTo>
                  <a:pt x="159514" y="76779"/>
                  <a:pt x="158812" y="82691"/>
                  <a:pt x="155797" y="87507"/>
                </a:cubicBezTo>
                <a:close/>
                <a:moveTo>
                  <a:pt x="155797" y="118463"/>
                </a:moveTo>
                <a:cubicBezTo>
                  <a:pt x="154384" y="120725"/>
                  <a:pt x="152511" y="122665"/>
                  <a:pt x="150301" y="124159"/>
                </a:cubicBezTo>
                <a:lnTo>
                  <a:pt x="92675" y="163059"/>
                </a:lnTo>
                <a:cubicBezTo>
                  <a:pt x="84623" y="168496"/>
                  <a:pt x="74075" y="168496"/>
                  <a:pt x="66024" y="163059"/>
                </a:cubicBezTo>
                <a:lnTo>
                  <a:pt x="8398" y="124159"/>
                </a:lnTo>
                <a:cubicBezTo>
                  <a:pt x="1310" y="119377"/>
                  <a:pt x="-1724" y="110459"/>
                  <a:pt x="978" y="102346"/>
                </a:cubicBezTo>
                <a:lnTo>
                  <a:pt x="66138" y="145780"/>
                </a:lnTo>
                <a:cubicBezTo>
                  <a:pt x="73597" y="150752"/>
                  <a:pt x="83217" y="151112"/>
                  <a:pt x="91027" y="146714"/>
                </a:cubicBezTo>
                <a:lnTo>
                  <a:pt x="92551" y="145780"/>
                </a:lnTo>
                <a:lnTo>
                  <a:pt x="157712" y="102346"/>
                </a:lnTo>
                <a:cubicBezTo>
                  <a:pt x="159514" y="107735"/>
                  <a:pt x="158812" y="113647"/>
                  <a:pt x="155797" y="118463"/>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8" name="TextBox 87">
            <a:extLst>
              <a:ext uri="{FF2B5EF4-FFF2-40B4-BE49-F238E27FC236}">
                <a16:creationId xmlns:a16="http://schemas.microsoft.com/office/drawing/2014/main" id="{F2EA89D8-8A0B-E3D2-555A-A97FBF6FE4F3}"/>
              </a:ext>
            </a:extLst>
          </p:cNvPr>
          <p:cNvSpPr txBox="1">
            <a:spLocks/>
          </p:cNvSpPr>
          <p:nvPr/>
        </p:nvSpPr>
        <p:spPr>
          <a:xfrm>
            <a:off x="4455333" y="3745062"/>
            <a:ext cx="3281332" cy="1423467"/>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C03BC4"/>
                </a:solidFill>
                <a:effectLst/>
                <a:uLnTx/>
                <a:uFillTx/>
                <a:latin typeface="Segoe UI Semibold"/>
                <a:ea typeface="+mn-ea"/>
                <a:cs typeface="Segoe Sans Display Semibold" pitchFamily="2" charset="0"/>
              </a:rPr>
              <a:t>Retrieval</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Retrieve information</a:t>
            </a:r>
            <a:r>
              <a:rPr kumimoji="0" lang="en-US" sz="1800" b="0" i="0" u="none" strike="noStrike" kern="1200" cap="none" spc="0" normalizeH="0" baseline="0" noProof="0">
                <a:ln>
                  <a:noFill/>
                </a:ln>
                <a:solidFill>
                  <a:srgbClr val="000000"/>
                </a:solidFill>
                <a:effectLst/>
                <a:uLnTx/>
                <a:uFillTx/>
                <a:latin typeface="Segoe UI"/>
                <a:ea typeface="+mn-ea"/>
                <a:cs typeface="Segoe Sans Display Semibold" pitchFamily="2" charset="0"/>
              </a:rPr>
              <a:t> </a:t>
            </a:r>
            <a:r>
              <a:rPr kumimoji="0" lang="en-US" sz="1800" b="0" i="0" u="none" strike="noStrike" kern="1200" cap="none" spc="0" normalizeH="0" baseline="0" noProof="0">
                <a:ln>
                  <a:noFill/>
                </a:ln>
                <a:solidFill>
                  <a:srgbClr val="000000"/>
                </a:solidFill>
                <a:effectLst/>
                <a:uLnTx/>
                <a:uFillTx/>
                <a:latin typeface="Segoe UI"/>
                <a:ea typeface="+mn-ea"/>
                <a:cs typeface="Segoe Sans Display" pitchFamily="2" charset="0"/>
              </a:rPr>
              <a:t>from grounding data, reason, summarize, and answer</a:t>
            </a:r>
            <a:br>
              <a:rPr kumimoji="0" lang="en-US" sz="1800" b="0" i="0" u="none" strike="noStrike" kern="1200" cap="none" spc="0" normalizeH="0" baseline="0" noProof="0">
                <a:ln>
                  <a:noFill/>
                </a:ln>
                <a:solidFill>
                  <a:srgbClr val="000000"/>
                </a:solidFill>
                <a:effectLst/>
                <a:uLnTx/>
                <a:uFillTx/>
                <a:latin typeface="Segoe UI"/>
                <a:ea typeface="+mn-ea"/>
                <a:cs typeface="Segoe Sans Display" pitchFamily="2" charset="0"/>
              </a:rPr>
            </a:br>
            <a:r>
              <a:rPr kumimoji="0" lang="en-US" sz="1800" b="0" i="0" u="none" strike="noStrike" kern="1200" cap="none" spc="0" normalizeH="0" baseline="0" noProof="0">
                <a:ln>
                  <a:noFill/>
                </a:ln>
                <a:solidFill>
                  <a:srgbClr val="000000"/>
                </a:solidFill>
                <a:effectLst/>
                <a:uLnTx/>
                <a:uFillTx/>
                <a:latin typeface="Segoe UI"/>
                <a:ea typeface="+mn-ea"/>
                <a:cs typeface="Segoe Sans Display" pitchFamily="2" charset="0"/>
              </a:rPr>
              <a:t>user questions</a:t>
            </a:r>
          </a:p>
        </p:txBody>
      </p:sp>
      <p:grpSp>
        <p:nvGrpSpPr>
          <p:cNvPr id="9" name="Group 8">
            <a:extLst>
              <a:ext uri="{FF2B5EF4-FFF2-40B4-BE49-F238E27FC236}">
                <a16:creationId xmlns:a16="http://schemas.microsoft.com/office/drawing/2014/main" id="{69E4CF11-F77E-2F1D-082A-F33767CD6861}"/>
              </a:ext>
            </a:extLst>
          </p:cNvPr>
          <p:cNvGrpSpPr/>
          <p:nvPr/>
        </p:nvGrpSpPr>
        <p:grpSpPr>
          <a:xfrm>
            <a:off x="9200252" y="2546215"/>
            <a:ext cx="857140" cy="857140"/>
            <a:chOff x="9200252" y="2546215"/>
            <a:chExt cx="857140" cy="857140"/>
          </a:xfrm>
        </p:grpSpPr>
        <p:sp>
          <p:nvSpPr>
            <p:cNvPr id="194" name="Freeform: Shape 33">
              <a:extLst>
                <a:ext uri="{FF2B5EF4-FFF2-40B4-BE49-F238E27FC236}">
                  <a16:creationId xmlns:a16="http://schemas.microsoft.com/office/drawing/2014/main" id="{9C1C2381-24C0-24EB-4164-556B94695875}"/>
                </a:ext>
                <a:ext uri="{C183D7F6-B498-43B3-948B-1728B52AA6E4}">
                  <adec:decorative xmlns:adec="http://schemas.microsoft.com/office/drawing/2017/decorative" val="1"/>
                </a:ext>
              </a:extLst>
            </p:cNvPr>
            <p:cNvSpPr>
              <a:spLocks/>
            </p:cNvSpPr>
            <p:nvPr/>
          </p:nvSpPr>
          <p:spPr bwMode="auto">
            <a:xfrm>
              <a:off x="9200252" y="2546215"/>
              <a:ext cx="857140" cy="857140"/>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Rectangle 6" descr="Advanced">
              <a:extLst>
                <a:ext uri="{FF2B5EF4-FFF2-40B4-BE49-F238E27FC236}">
                  <a16:creationId xmlns:a16="http://schemas.microsoft.com/office/drawing/2014/main" id="{394A6A99-F2C3-5193-675A-70CFDD852A5C}"/>
                </a:ext>
              </a:extLst>
            </p:cNvPr>
            <p:cNvSpPr/>
            <p:nvPr/>
          </p:nvSpPr>
          <p:spPr bwMode="auto">
            <a:xfrm>
              <a:off x="9541735" y="2574534"/>
              <a:ext cx="174171" cy="1238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Graphic 7" descr="Icon of a cylinder with a power plug showing an A to B connection">
              <a:extLst>
                <a:ext uri="{FF2B5EF4-FFF2-40B4-BE49-F238E27FC236}">
                  <a16:creationId xmlns:a16="http://schemas.microsoft.com/office/drawing/2014/main" id="{B5AB6C2A-C1FD-E67D-744B-C6B6DA0FFBFF}"/>
                </a:ext>
              </a:extLst>
            </p:cNvPr>
            <p:cNvSpPr>
              <a:spLocks/>
            </p:cNvSpPr>
            <p:nvPr/>
          </p:nvSpPr>
          <p:spPr>
            <a:xfrm>
              <a:off x="9458396" y="2780629"/>
              <a:ext cx="340852" cy="388312"/>
            </a:xfrm>
            <a:custGeom>
              <a:avLst/>
              <a:gdLst>
                <a:gd name="connsiteX0" fmla="*/ 76200 w 180975"/>
                <a:gd name="connsiteY0" fmla="*/ 76200 h 190500"/>
                <a:gd name="connsiteX1" fmla="*/ 152400 w 180975"/>
                <a:gd name="connsiteY1" fmla="*/ 38100 h 190500"/>
                <a:gd name="connsiteX2" fmla="*/ 76200 w 180975"/>
                <a:gd name="connsiteY2" fmla="*/ 0 h 190500"/>
                <a:gd name="connsiteX3" fmla="*/ 0 w 180975"/>
                <a:gd name="connsiteY3" fmla="*/ 38100 h 190500"/>
                <a:gd name="connsiteX4" fmla="*/ 76200 w 180975"/>
                <a:gd name="connsiteY4" fmla="*/ 76200 h 190500"/>
                <a:gd name="connsiteX5" fmla="*/ 136474 w 180975"/>
                <a:gd name="connsiteY5" fmla="*/ 77819 h 190500"/>
                <a:gd name="connsiteX6" fmla="*/ 152400 w 180975"/>
                <a:gd name="connsiteY6" fmla="*/ 67180 h 190500"/>
                <a:gd name="connsiteX7" fmla="*/ 152400 w 180975"/>
                <a:gd name="connsiteY7" fmla="*/ 105337 h 190500"/>
                <a:gd name="connsiteX8" fmla="*/ 145256 w 180975"/>
                <a:gd name="connsiteY8" fmla="*/ 104775 h 190500"/>
                <a:gd name="connsiteX9" fmla="*/ 111919 w 180975"/>
                <a:gd name="connsiteY9" fmla="*/ 104775 h 190500"/>
                <a:gd name="connsiteX10" fmla="*/ 66666 w 180975"/>
                <a:gd name="connsiteY10" fmla="*/ 150010 h 190500"/>
                <a:gd name="connsiteX11" fmla="*/ 90421 w 180975"/>
                <a:gd name="connsiteY11" fmla="*/ 189833 h 190500"/>
                <a:gd name="connsiteX12" fmla="*/ 76200 w 180975"/>
                <a:gd name="connsiteY12" fmla="*/ 190500 h 190500"/>
                <a:gd name="connsiteX13" fmla="*/ 0 w 180975"/>
                <a:gd name="connsiteY13" fmla="*/ 152400 h 190500"/>
                <a:gd name="connsiteX14" fmla="*/ 0 w 180975"/>
                <a:gd name="connsiteY14" fmla="*/ 67180 h 190500"/>
                <a:gd name="connsiteX15" fmla="*/ 15926 w 180975"/>
                <a:gd name="connsiteY15" fmla="*/ 77819 h 190500"/>
                <a:gd name="connsiteX16" fmla="*/ 76200 w 180975"/>
                <a:gd name="connsiteY16" fmla="*/ 90488 h 190500"/>
                <a:gd name="connsiteX17" fmla="*/ 136474 w 180975"/>
                <a:gd name="connsiteY17" fmla="*/ 77819 h 190500"/>
                <a:gd name="connsiteX18" fmla="*/ 180975 w 180975"/>
                <a:gd name="connsiteY18" fmla="*/ 150019 h 190500"/>
                <a:gd name="connsiteX19" fmla="*/ 145256 w 180975"/>
                <a:gd name="connsiteY19" fmla="*/ 114300 h 190500"/>
                <a:gd name="connsiteX20" fmla="*/ 144285 w 180975"/>
                <a:gd name="connsiteY20" fmla="*/ 114367 h 190500"/>
                <a:gd name="connsiteX21" fmla="*/ 138181 w 180975"/>
                <a:gd name="connsiteY21" fmla="*/ 122417 h 190500"/>
                <a:gd name="connsiteX22" fmla="*/ 145256 w 180975"/>
                <a:gd name="connsiteY22" fmla="*/ 128588 h 190500"/>
                <a:gd name="connsiteX23" fmla="*/ 146723 w 180975"/>
                <a:gd name="connsiteY23" fmla="*/ 128635 h 190500"/>
                <a:gd name="connsiteX24" fmla="*/ 166679 w 180975"/>
                <a:gd name="connsiteY24" fmla="*/ 151447 h 190500"/>
                <a:gd name="connsiteX25" fmla="*/ 145256 w 180975"/>
                <a:gd name="connsiteY25" fmla="*/ 171450 h 190500"/>
                <a:gd name="connsiteX26" fmla="*/ 145228 w 180975"/>
                <a:gd name="connsiteY26" fmla="*/ 171498 h 190500"/>
                <a:gd name="connsiteX27" fmla="*/ 144256 w 180975"/>
                <a:gd name="connsiteY27" fmla="*/ 171564 h 190500"/>
                <a:gd name="connsiteX28" fmla="*/ 138151 w 180975"/>
                <a:gd name="connsiteY28" fmla="*/ 179614 h 190500"/>
                <a:gd name="connsiteX29" fmla="*/ 145285 w 180975"/>
                <a:gd name="connsiteY29" fmla="*/ 185785 h 190500"/>
                <a:gd name="connsiteX30" fmla="*/ 145285 w 180975"/>
                <a:gd name="connsiteY30" fmla="*/ 185738 h 190500"/>
                <a:gd name="connsiteX31" fmla="*/ 147190 w 180975"/>
                <a:gd name="connsiteY31" fmla="*/ 185690 h 190500"/>
                <a:gd name="connsiteX32" fmla="*/ 180975 w 180975"/>
                <a:gd name="connsiteY32" fmla="*/ 150019 h 190500"/>
                <a:gd name="connsiteX33" fmla="*/ 119063 w 180975"/>
                <a:gd name="connsiteY33" fmla="*/ 121444 h 190500"/>
                <a:gd name="connsiteX34" fmla="*/ 111919 w 180975"/>
                <a:gd name="connsiteY34" fmla="*/ 114300 h 190500"/>
                <a:gd name="connsiteX35" fmla="*/ 110014 w 180975"/>
                <a:gd name="connsiteY35" fmla="*/ 114348 h 190500"/>
                <a:gd name="connsiteX36" fmla="*/ 76186 w 180975"/>
                <a:gd name="connsiteY36" fmla="*/ 151862 h 190500"/>
                <a:gd name="connsiteX37" fmla="*/ 111919 w 180975"/>
                <a:gd name="connsiteY37" fmla="*/ 185738 h 190500"/>
                <a:gd name="connsiteX38" fmla="*/ 112890 w 180975"/>
                <a:gd name="connsiteY38" fmla="*/ 185671 h 190500"/>
                <a:gd name="connsiteX39" fmla="*/ 118994 w 180975"/>
                <a:gd name="connsiteY39" fmla="*/ 177620 h 190500"/>
                <a:gd name="connsiteX40" fmla="*/ 111919 w 180975"/>
                <a:gd name="connsiteY40" fmla="*/ 171450 h 190500"/>
                <a:gd name="connsiteX41" fmla="*/ 110452 w 180975"/>
                <a:gd name="connsiteY41" fmla="*/ 171402 h 190500"/>
                <a:gd name="connsiteX42" fmla="*/ 90496 w 180975"/>
                <a:gd name="connsiteY42" fmla="*/ 148591 h 190500"/>
                <a:gd name="connsiteX43" fmla="*/ 111919 w 180975"/>
                <a:gd name="connsiteY43" fmla="*/ 128588 h 190500"/>
                <a:gd name="connsiteX44" fmla="*/ 112890 w 180975"/>
                <a:gd name="connsiteY44" fmla="*/ 128521 h 190500"/>
                <a:gd name="connsiteX45" fmla="*/ 119063 w 180975"/>
                <a:gd name="connsiteY45" fmla="*/ 121444 h 190500"/>
                <a:gd name="connsiteX46" fmla="*/ 152400 w 180975"/>
                <a:gd name="connsiteY46" fmla="*/ 150019 h 190500"/>
                <a:gd name="connsiteX47" fmla="*/ 145256 w 180975"/>
                <a:gd name="connsiteY47" fmla="*/ 142875 h 190500"/>
                <a:gd name="connsiteX48" fmla="*/ 111919 w 180975"/>
                <a:gd name="connsiteY48" fmla="*/ 142875 h 190500"/>
                <a:gd name="connsiteX49" fmla="*/ 110947 w 180975"/>
                <a:gd name="connsiteY49" fmla="*/ 142942 h 190500"/>
                <a:gd name="connsiteX50" fmla="*/ 104844 w 180975"/>
                <a:gd name="connsiteY50" fmla="*/ 150992 h 190500"/>
                <a:gd name="connsiteX51" fmla="*/ 111919 w 180975"/>
                <a:gd name="connsiteY51" fmla="*/ 157163 h 190500"/>
                <a:gd name="connsiteX52" fmla="*/ 145256 w 180975"/>
                <a:gd name="connsiteY52" fmla="*/ 157163 h 190500"/>
                <a:gd name="connsiteX53" fmla="*/ 146228 w 180975"/>
                <a:gd name="connsiteY53" fmla="*/ 157096 h 190500"/>
                <a:gd name="connsiteX54" fmla="*/ 152400 w 180975"/>
                <a:gd name="connsiteY54" fmla="*/ 1500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0975"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05337"/>
                  </a:lnTo>
                  <a:cubicBezTo>
                    <a:pt x="150037" y="104963"/>
                    <a:pt x="147649" y="104774"/>
                    <a:pt x="145256" y="104775"/>
                  </a:cubicBezTo>
                  <a:lnTo>
                    <a:pt x="111919" y="104775"/>
                  </a:lnTo>
                  <a:cubicBezTo>
                    <a:pt x="86931" y="104770"/>
                    <a:pt x="66671" y="125023"/>
                    <a:pt x="66666" y="150010"/>
                  </a:cubicBezTo>
                  <a:cubicBezTo>
                    <a:pt x="66664" y="166642"/>
                    <a:pt x="75786" y="181934"/>
                    <a:pt x="90421" y="189833"/>
                  </a:cubicBezTo>
                  <a:cubicBezTo>
                    <a:pt x="85811" y="190271"/>
                    <a:pt x="81058"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moveTo>
                    <a:pt x="180975" y="150019"/>
                  </a:moveTo>
                  <a:cubicBezTo>
                    <a:pt x="180975" y="130292"/>
                    <a:pt x="164983" y="114300"/>
                    <a:pt x="145256" y="114300"/>
                  </a:cubicBezTo>
                  <a:lnTo>
                    <a:pt x="144285" y="114367"/>
                  </a:lnTo>
                  <a:cubicBezTo>
                    <a:pt x="140377" y="114905"/>
                    <a:pt x="137644" y="118509"/>
                    <a:pt x="138181" y="122417"/>
                  </a:cubicBezTo>
                  <a:cubicBezTo>
                    <a:pt x="138668" y="125953"/>
                    <a:pt x="141688" y="128587"/>
                    <a:pt x="145256" y="128588"/>
                  </a:cubicBezTo>
                  <a:lnTo>
                    <a:pt x="146723" y="128635"/>
                  </a:lnTo>
                  <a:cubicBezTo>
                    <a:pt x="158533" y="129424"/>
                    <a:pt x="167468" y="139637"/>
                    <a:pt x="166679" y="151447"/>
                  </a:cubicBezTo>
                  <a:cubicBezTo>
                    <a:pt x="165926" y="162718"/>
                    <a:pt x="156554" y="171471"/>
                    <a:pt x="145256" y="171450"/>
                  </a:cubicBezTo>
                  <a:lnTo>
                    <a:pt x="145228" y="171498"/>
                  </a:lnTo>
                  <a:lnTo>
                    <a:pt x="144256" y="171564"/>
                  </a:lnTo>
                  <a:cubicBezTo>
                    <a:pt x="140347" y="172102"/>
                    <a:pt x="137614" y="175705"/>
                    <a:pt x="138151" y="179614"/>
                  </a:cubicBezTo>
                  <a:cubicBezTo>
                    <a:pt x="138639" y="183171"/>
                    <a:pt x="141694" y="185814"/>
                    <a:pt x="145285" y="185785"/>
                  </a:cubicBezTo>
                  <a:lnTo>
                    <a:pt x="145285" y="185738"/>
                  </a:lnTo>
                  <a:lnTo>
                    <a:pt x="147190" y="185690"/>
                  </a:lnTo>
                  <a:cubicBezTo>
                    <a:pt x="166140" y="184662"/>
                    <a:pt x="180978" y="168996"/>
                    <a:pt x="180975" y="150019"/>
                  </a:cubicBezTo>
                  <a:close/>
                  <a:moveTo>
                    <a:pt x="119063" y="121444"/>
                  </a:moveTo>
                  <a:cubicBezTo>
                    <a:pt x="119063" y="117499"/>
                    <a:pt x="115864" y="114300"/>
                    <a:pt x="111919" y="114300"/>
                  </a:cubicBezTo>
                  <a:lnTo>
                    <a:pt x="110014" y="114348"/>
                  </a:lnTo>
                  <a:cubicBezTo>
                    <a:pt x="90313" y="115366"/>
                    <a:pt x="75167" y="132161"/>
                    <a:pt x="76186" y="151862"/>
                  </a:cubicBezTo>
                  <a:cubicBezTo>
                    <a:pt x="77168" y="170871"/>
                    <a:pt x="92884" y="185771"/>
                    <a:pt x="111919" y="185738"/>
                  </a:cubicBezTo>
                  <a:lnTo>
                    <a:pt x="112890" y="185671"/>
                  </a:lnTo>
                  <a:cubicBezTo>
                    <a:pt x="116798" y="185133"/>
                    <a:pt x="119531" y="181528"/>
                    <a:pt x="118994" y="177620"/>
                  </a:cubicBezTo>
                  <a:cubicBezTo>
                    <a:pt x="118507" y="174085"/>
                    <a:pt x="115487" y="171451"/>
                    <a:pt x="111919" y="171450"/>
                  </a:cubicBezTo>
                  <a:lnTo>
                    <a:pt x="110452" y="171402"/>
                  </a:lnTo>
                  <a:cubicBezTo>
                    <a:pt x="98642" y="170614"/>
                    <a:pt x="89707" y="160401"/>
                    <a:pt x="90496" y="148591"/>
                  </a:cubicBezTo>
                  <a:cubicBezTo>
                    <a:pt x="91249" y="137319"/>
                    <a:pt x="100621" y="128567"/>
                    <a:pt x="111919" y="128588"/>
                  </a:cubicBezTo>
                  <a:lnTo>
                    <a:pt x="112890" y="128521"/>
                  </a:lnTo>
                  <a:cubicBezTo>
                    <a:pt x="116427" y="128035"/>
                    <a:pt x="119063" y="125014"/>
                    <a:pt x="119063" y="121444"/>
                  </a:cubicBezTo>
                  <a:close/>
                  <a:moveTo>
                    <a:pt x="152400" y="150019"/>
                  </a:moveTo>
                  <a:cubicBezTo>
                    <a:pt x="152400" y="146074"/>
                    <a:pt x="149202" y="142875"/>
                    <a:pt x="145256" y="142875"/>
                  </a:cubicBezTo>
                  <a:lnTo>
                    <a:pt x="111919" y="142875"/>
                  </a:lnTo>
                  <a:lnTo>
                    <a:pt x="110947" y="142942"/>
                  </a:lnTo>
                  <a:cubicBezTo>
                    <a:pt x="107039" y="143480"/>
                    <a:pt x="104306" y="147084"/>
                    <a:pt x="104844" y="150992"/>
                  </a:cubicBezTo>
                  <a:cubicBezTo>
                    <a:pt x="105330" y="154528"/>
                    <a:pt x="108351" y="157162"/>
                    <a:pt x="111919" y="157163"/>
                  </a:cubicBezTo>
                  <a:lnTo>
                    <a:pt x="145256" y="157163"/>
                  </a:lnTo>
                  <a:lnTo>
                    <a:pt x="146228" y="157096"/>
                  </a:lnTo>
                  <a:cubicBezTo>
                    <a:pt x="149764" y="156610"/>
                    <a:pt x="152400" y="153589"/>
                    <a:pt x="152400" y="150019"/>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107" name="Rectangle: Rounded Corners 106">
            <a:extLst>
              <a:ext uri="{FF2B5EF4-FFF2-40B4-BE49-F238E27FC236}">
                <a16:creationId xmlns:a16="http://schemas.microsoft.com/office/drawing/2014/main" id="{2EE6881C-9A6A-B40F-24EC-8B74FE315ECA}"/>
              </a:ext>
            </a:extLst>
          </p:cNvPr>
          <p:cNvSpPr>
            <a:spLocks/>
          </p:cNvSpPr>
          <p:nvPr/>
        </p:nvSpPr>
        <p:spPr bwMode="auto">
          <a:xfrm>
            <a:off x="4455334" y="5284257"/>
            <a:ext cx="3281330" cy="427905"/>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Generally available</a:t>
            </a:r>
          </a:p>
        </p:txBody>
      </p:sp>
      <p:sp>
        <p:nvSpPr>
          <p:cNvPr id="89" name="TextBox 88">
            <a:extLst>
              <a:ext uri="{FF2B5EF4-FFF2-40B4-BE49-F238E27FC236}">
                <a16:creationId xmlns:a16="http://schemas.microsoft.com/office/drawing/2014/main" id="{1EA5ED41-F63E-E437-BA40-27EC60427CE9}"/>
              </a:ext>
            </a:extLst>
          </p:cNvPr>
          <p:cNvSpPr txBox="1">
            <a:spLocks/>
          </p:cNvSpPr>
          <p:nvPr/>
        </p:nvSpPr>
        <p:spPr>
          <a:xfrm>
            <a:off x="7988156" y="3745062"/>
            <a:ext cx="3281332" cy="1184940"/>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Sans Display Semibold" pitchFamily="2" charset="0"/>
              </a:rPr>
              <a:t>Action</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Take actions</a:t>
            </a:r>
            <a:r>
              <a:rPr kumimoji="0" lang="en-US" sz="1800" b="0" i="0" u="none" strike="noStrike" kern="1200" cap="none" spc="0" normalizeH="0" baseline="0" noProof="0">
                <a:ln>
                  <a:noFill/>
                </a:ln>
                <a:solidFill>
                  <a:srgbClr val="000000"/>
                </a:solidFill>
                <a:effectLst/>
                <a:uLnTx/>
                <a:uFillTx/>
                <a:latin typeface="Segoe UI"/>
                <a:ea typeface="+mn-ea"/>
                <a:cs typeface="Segoe Sans Display Semibold" pitchFamily="2" charset="0"/>
              </a:rPr>
              <a:t> to </a:t>
            </a:r>
            <a:r>
              <a:rPr kumimoji="0" lang="en-US" sz="1800" b="0" i="0" u="none" strike="noStrike" kern="1200" cap="none" spc="0" normalizeH="0" baseline="0" noProof="0">
                <a:ln>
                  <a:noFill/>
                </a:ln>
                <a:solidFill>
                  <a:srgbClr val="000000"/>
                </a:solidFill>
                <a:effectLst/>
                <a:uLnTx/>
                <a:uFillTx/>
                <a:latin typeface="Segoe UI"/>
                <a:ea typeface="+mn-ea"/>
                <a:cs typeface="Segoe Sans Display" pitchFamily="2" charset="0"/>
              </a:rPr>
              <a:t>automate workflows, and replace repetitive tasks for users</a:t>
            </a:r>
          </a:p>
        </p:txBody>
      </p:sp>
      <p:sp>
        <p:nvSpPr>
          <p:cNvPr id="108" name="Rectangle: Rounded Corners 107">
            <a:extLst>
              <a:ext uri="{FF2B5EF4-FFF2-40B4-BE49-F238E27FC236}">
                <a16:creationId xmlns:a16="http://schemas.microsoft.com/office/drawing/2014/main" id="{7E31BBBF-AF9D-7C63-3FB2-479CC9DC0051}"/>
              </a:ext>
            </a:extLst>
          </p:cNvPr>
          <p:cNvSpPr>
            <a:spLocks/>
          </p:cNvSpPr>
          <p:nvPr/>
        </p:nvSpPr>
        <p:spPr bwMode="auto">
          <a:xfrm>
            <a:off x="7988157" y="5284257"/>
            <a:ext cx="3281330" cy="427905"/>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Generally available</a:t>
            </a:r>
          </a:p>
        </p:txBody>
      </p:sp>
      <p:pic>
        <p:nvPicPr>
          <p:cNvPr id="11" name="MS logo gray - EMF" descr="Microsoft logo, gray text version">
            <a:extLst>
              <a:ext uri="{FF2B5EF4-FFF2-40B4-BE49-F238E27FC236}">
                <a16:creationId xmlns:a16="http://schemas.microsoft.com/office/drawing/2014/main" id="{AE51F1CD-48FE-7C79-D112-16E57598013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10863214" y="6404766"/>
            <a:ext cx="1085691" cy="232489"/>
          </a:xfrm>
          <a:prstGeom prst="rect">
            <a:avLst/>
          </a:prstGeom>
        </p:spPr>
      </p:pic>
    </p:spTree>
    <p:custDataLst>
      <p:tags r:id="rId1"/>
    </p:custDataLst>
    <p:extLst>
      <p:ext uri="{BB962C8B-B14F-4D97-AF65-F5344CB8AC3E}">
        <p14:creationId xmlns:p14="http://schemas.microsoft.com/office/powerpoint/2010/main" val="313652233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1A84EF-E7AC-0FFF-7F17-D3AA69B4AC54}"/>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354AE6A-126F-D5A6-A83C-3BE999F3139B}"/>
              </a:ext>
              <a:ext uri="{C183D7F6-B498-43B3-948B-1728B52AA6E4}">
                <adec:decorative xmlns:adec="http://schemas.microsoft.com/office/drawing/2017/decorative" val="0"/>
              </a:ext>
            </a:extLst>
          </p:cNvPr>
          <p:cNvSpPr/>
          <p:nvPr/>
        </p:nvSpPr>
        <p:spPr bwMode="auto">
          <a:xfrm>
            <a:off x="517453" y="24788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SDK (Not a Service)</a:t>
            </a:r>
          </a:p>
        </p:txBody>
      </p:sp>
      <p:sp>
        <p:nvSpPr>
          <p:cNvPr id="7" name="Rounded Rectangle 64">
            <a:extLst>
              <a:ext uri="{FF2B5EF4-FFF2-40B4-BE49-F238E27FC236}">
                <a16:creationId xmlns:a16="http://schemas.microsoft.com/office/drawing/2014/main" id="{A7709575-8693-51F0-81E0-7C12BD9FEFA8}"/>
              </a:ext>
              <a:ext uri="{C183D7F6-B498-43B3-948B-1728B52AA6E4}">
                <adec:decorative xmlns:adec="http://schemas.microsoft.com/office/drawing/2017/decorative" val="0"/>
              </a:ext>
            </a:extLst>
          </p:cNvPr>
          <p:cNvSpPr>
            <a:spLocks/>
          </p:cNvSpPr>
          <p:nvPr/>
        </p:nvSpPr>
        <p:spPr bwMode="auto">
          <a:xfrm>
            <a:off x="385596" y="417124"/>
            <a:ext cx="3777996" cy="1131977"/>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Nothing to deploy, just drop into any .NET project</a:t>
            </a:r>
          </a:p>
        </p:txBody>
      </p:sp>
      <p:sp>
        <p:nvSpPr>
          <p:cNvPr id="9" name="!!Rectangle: Rounded Corners 25">
            <a:extLst>
              <a:ext uri="{FF2B5EF4-FFF2-40B4-BE49-F238E27FC236}">
                <a16:creationId xmlns:a16="http://schemas.microsoft.com/office/drawing/2014/main" id="{CB1A4156-87F8-EDD3-0596-180AC27150AF}"/>
              </a:ext>
              <a:ext uri="{C183D7F6-B498-43B3-948B-1728B52AA6E4}">
                <adec:decorative xmlns:adec="http://schemas.microsoft.com/office/drawing/2017/decorative" val="0"/>
              </a:ext>
            </a:extLst>
          </p:cNvPr>
          <p:cNvSpPr/>
          <p:nvPr/>
        </p:nvSpPr>
        <p:spPr bwMode="auto">
          <a:xfrm>
            <a:off x="517454" y="1750552"/>
            <a:ext cx="3366056"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Plugins = tools</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0" name="Rounded Rectangle 64">
            <a:extLst>
              <a:ext uri="{FF2B5EF4-FFF2-40B4-BE49-F238E27FC236}">
                <a16:creationId xmlns:a16="http://schemas.microsoft.com/office/drawing/2014/main" id="{57B7408C-B0CD-DB53-5522-AB66C60A0F23}"/>
              </a:ext>
              <a:ext uri="{C183D7F6-B498-43B3-948B-1728B52AA6E4}">
                <adec:decorative xmlns:adec="http://schemas.microsoft.com/office/drawing/2017/decorative" val="0"/>
              </a:ext>
            </a:extLst>
          </p:cNvPr>
          <p:cNvSpPr>
            <a:spLocks/>
          </p:cNvSpPr>
          <p:nvPr/>
        </p:nvSpPr>
        <p:spPr bwMode="auto">
          <a:xfrm>
            <a:off x="385596" y="1907444"/>
            <a:ext cx="3777996" cy="1131977"/>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Each plugin method automatically becomes a tool the LLM can call</a:t>
            </a:r>
          </a:p>
        </p:txBody>
      </p:sp>
      <p:sp>
        <p:nvSpPr>
          <p:cNvPr id="11" name="!!Rectangle: Rounded Corners 26">
            <a:extLst>
              <a:ext uri="{FF2B5EF4-FFF2-40B4-BE49-F238E27FC236}">
                <a16:creationId xmlns:a16="http://schemas.microsoft.com/office/drawing/2014/main" id="{78B5E550-DB2C-6177-BB5F-9FB4646A5873}"/>
              </a:ext>
              <a:ext uri="{C183D7F6-B498-43B3-948B-1728B52AA6E4}">
                <adec:decorative xmlns:adec="http://schemas.microsoft.com/office/drawing/2017/decorative" val="0"/>
              </a:ext>
            </a:extLst>
          </p:cNvPr>
          <p:cNvSpPr/>
          <p:nvPr/>
        </p:nvSpPr>
        <p:spPr bwMode="auto">
          <a:xfrm>
            <a:off x="517454" y="3397764"/>
            <a:ext cx="3366056" cy="360003"/>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Pluggable Memory</a:t>
            </a:r>
          </a:p>
        </p:txBody>
      </p:sp>
      <p:sp>
        <p:nvSpPr>
          <p:cNvPr id="12" name="Rounded Rectangle 64">
            <a:extLst>
              <a:ext uri="{FF2B5EF4-FFF2-40B4-BE49-F238E27FC236}">
                <a16:creationId xmlns:a16="http://schemas.microsoft.com/office/drawing/2014/main" id="{613E124B-3809-4EBA-955E-1C6E4AB5006C}"/>
              </a:ext>
              <a:ext uri="{C183D7F6-B498-43B3-948B-1728B52AA6E4}">
                <adec:decorative xmlns:adec="http://schemas.microsoft.com/office/drawing/2017/decorative" val="0"/>
              </a:ext>
            </a:extLst>
          </p:cNvPr>
          <p:cNvSpPr>
            <a:spLocks/>
          </p:cNvSpPr>
          <p:nvPr/>
        </p:nvSpPr>
        <p:spPr bwMode="auto">
          <a:xfrm>
            <a:off x="385596" y="3577765"/>
            <a:ext cx="3777996" cy="1131977"/>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Memory back-ends are swappable</a:t>
            </a:r>
          </a:p>
        </p:txBody>
      </p:sp>
      <p:sp>
        <p:nvSpPr>
          <p:cNvPr id="2" name="Rounded Rectangle 64">
            <a:extLst>
              <a:ext uri="{FF2B5EF4-FFF2-40B4-BE49-F238E27FC236}">
                <a16:creationId xmlns:a16="http://schemas.microsoft.com/office/drawing/2014/main" id="{5F8421C4-FB03-2A6A-FF61-CBAF7747E08C}"/>
              </a:ext>
              <a:ext uri="{C183D7F6-B498-43B3-948B-1728B52AA6E4}">
                <adec:decorative xmlns:adec="http://schemas.microsoft.com/office/drawing/2017/decorative" val="0"/>
              </a:ext>
            </a:extLst>
          </p:cNvPr>
          <p:cNvSpPr>
            <a:spLocks/>
          </p:cNvSpPr>
          <p:nvPr/>
        </p:nvSpPr>
        <p:spPr bwMode="auto">
          <a:xfrm>
            <a:off x="4539840" y="409079"/>
            <a:ext cx="7266564" cy="5838402"/>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FF0000"/>
                </a:solidFill>
                <a:latin typeface="Consolas" panose="020B0609020204030204" pitchFamily="49" charset="0"/>
                <a:cs typeface="Segoe Sans Display Semibold" pitchFamily="2" charset="0"/>
              </a:rPr>
              <a:t>//1.  Create a kernel builder and attach your LLM</a:t>
            </a:r>
          </a:p>
          <a:p>
            <a:pPr defTabSz="721425">
              <a:spcBef>
                <a:spcPts val="400"/>
              </a:spcBef>
            </a:pPr>
            <a:r>
              <a:rPr lang="en-US" sz="1400" dirty="0">
                <a:solidFill>
                  <a:srgbClr val="0070C0"/>
                </a:solidFill>
                <a:latin typeface="Consolas" panose="020B0609020204030204" pitchFamily="49" charset="0"/>
                <a:cs typeface="Segoe Sans Display Semibold" pitchFamily="2" charset="0"/>
              </a:rPr>
              <a:t>var</a:t>
            </a:r>
            <a:r>
              <a:rPr lang="en-US" sz="1400" dirty="0">
                <a:solidFill>
                  <a:srgbClr val="000000"/>
                </a:solidFill>
                <a:latin typeface="Consolas" panose="020B0609020204030204" pitchFamily="49" charset="0"/>
                <a:cs typeface="Segoe Sans Display Semibold" pitchFamily="2" charset="0"/>
              </a:rPr>
              <a:t> builder = Kernel.CreateBuilder()</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    .AddAzureOpenAIChatCompletion("gpt-4o", endpoint, key);</a:t>
            </a:r>
          </a:p>
          <a:p>
            <a:pPr defTabSz="721425">
              <a:spcBef>
                <a:spcPts val="400"/>
              </a:spcBef>
            </a:pPr>
            <a:endParaRPr lang="en-US" sz="1400" dirty="0">
              <a:solidFill>
                <a:srgbClr val="000000"/>
              </a:solidFill>
              <a:latin typeface="Consolas" panose="020B0609020204030204" pitchFamily="49" charset="0"/>
              <a:cs typeface="Segoe Sans Display Semibold" pitchFamily="2" charset="0"/>
            </a:endParaRPr>
          </a:p>
          <a:p>
            <a:pPr defTabSz="721425">
              <a:spcBef>
                <a:spcPts val="400"/>
              </a:spcBef>
            </a:pPr>
            <a:r>
              <a:rPr lang="en-US" sz="1400" b="1" dirty="0">
                <a:solidFill>
                  <a:srgbClr val="FF0000"/>
                </a:solidFill>
                <a:latin typeface="Consolas" panose="020B0609020204030204" pitchFamily="49" charset="0"/>
                <a:cs typeface="Segoe Sans Display Semibold" pitchFamily="2" charset="0"/>
              </a:rPr>
              <a:t>//2.  Build the kernel object</a:t>
            </a:r>
          </a:p>
          <a:p>
            <a:pPr defTabSz="721425">
              <a:spcBef>
                <a:spcPts val="400"/>
              </a:spcBef>
            </a:pPr>
            <a:r>
              <a:rPr lang="en-US" sz="1400" dirty="0">
                <a:solidFill>
                  <a:srgbClr val="0070C0"/>
                </a:solidFill>
                <a:latin typeface="Consolas" panose="020B0609020204030204" pitchFamily="49" charset="0"/>
                <a:cs typeface="Segoe Sans Display Semibold" pitchFamily="2" charset="0"/>
              </a:rPr>
              <a:t>var</a:t>
            </a:r>
            <a:r>
              <a:rPr lang="en-US" sz="1400" dirty="0">
                <a:solidFill>
                  <a:srgbClr val="000000"/>
                </a:solidFill>
                <a:latin typeface="Consolas" panose="020B0609020204030204" pitchFamily="49" charset="0"/>
                <a:cs typeface="Segoe Sans Display Semibold" pitchFamily="2" charset="0"/>
              </a:rPr>
              <a:t> kernel = builder.Build();</a:t>
            </a:r>
          </a:p>
          <a:p>
            <a:pPr defTabSz="721425">
              <a:spcBef>
                <a:spcPts val="400"/>
              </a:spcBef>
            </a:pPr>
            <a:endParaRPr lang="en-US" sz="1400" dirty="0">
              <a:solidFill>
                <a:srgbClr val="000000"/>
              </a:solidFill>
              <a:latin typeface="Consolas" panose="020B0609020204030204" pitchFamily="49" charset="0"/>
              <a:cs typeface="Segoe Sans Display Semibold" pitchFamily="2" charset="0"/>
            </a:endParaRPr>
          </a:p>
          <a:p>
            <a:pPr defTabSz="721425">
              <a:spcBef>
                <a:spcPts val="400"/>
              </a:spcBef>
            </a:pPr>
            <a:r>
              <a:rPr lang="en-US" sz="1400" b="1" dirty="0">
                <a:solidFill>
                  <a:srgbClr val="FF0000"/>
                </a:solidFill>
                <a:latin typeface="Consolas" panose="020B0609020204030204" pitchFamily="49" charset="0"/>
                <a:cs typeface="Segoe Sans Display Semibold" pitchFamily="2" charset="0"/>
              </a:rPr>
              <a:t>//3.  Register your plugin (each method becomes an MCP tool)</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kernel.Plugins.AddFromType&lt;HolidayPlugin&gt;();</a:t>
            </a:r>
          </a:p>
          <a:p>
            <a:pPr defTabSz="721425">
              <a:spcBef>
                <a:spcPts val="400"/>
              </a:spcBef>
            </a:pPr>
            <a:endParaRPr lang="en-US" sz="1400" dirty="0">
              <a:solidFill>
                <a:srgbClr val="000000"/>
              </a:solidFill>
              <a:latin typeface="Consolas" panose="020B0609020204030204" pitchFamily="49" charset="0"/>
              <a:cs typeface="Segoe Sans Display Semibold" pitchFamily="2" charset="0"/>
            </a:endParaRPr>
          </a:p>
          <a:p>
            <a:pPr defTabSz="721425">
              <a:spcBef>
                <a:spcPts val="400"/>
              </a:spcBef>
            </a:pPr>
            <a:r>
              <a:rPr lang="en-US" sz="1400" b="1" dirty="0">
                <a:solidFill>
                  <a:srgbClr val="FF0000"/>
                </a:solidFill>
                <a:latin typeface="Consolas" panose="020B0609020204030204" pitchFamily="49" charset="0"/>
                <a:cs typeface="Segoe Sans Display Semibold" pitchFamily="2" charset="0"/>
              </a:rPr>
              <a:t>// Ask the user for a date at run time</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Console.Write("Enter a date (yyyy-MM-dd): ");</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var dateInput = Console.ReadLine();</a:t>
            </a:r>
          </a:p>
          <a:p>
            <a:pPr defTabSz="721425">
              <a:spcBef>
                <a:spcPts val="400"/>
              </a:spcBef>
            </a:pPr>
            <a:endParaRPr lang="en-US" sz="1400" dirty="0">
              <a:solidFill>
                <a:srgbClr val="000000"/>
              </a:solidFill>
              <a:latin typeface="Consolas" panose="020B0609020204030204" pitchFamily="49" charset="0"/>
              <a:cs typeface="Segoe Sans Display Semibold" pitchFamily="2" charset="0"/>
            </a:endParaRPr>
          </a:p>
          <a:p>
            <a:pPr defTabSz="721425">
              <a:spcBef>
                <a:spcPts val="400"/>
              </a:spcBef>
            </a:pPr>
            <a:r>
              <a:rPr lang="en-US" sz="1400" b="1" dirty="0">
                <a:solidFill>
                  <a:srgbClr val="FF0000"/>
                </a:solidFill>
                <a:latin typeface="Consolas" panose="020B0609020204030204" pitchFamily="49" charset="0"/>
                <a:cs typeface="Segoe Sans Display Semibold" pitchFamily="2" charset="0"/>
              </a:rPr>
              <a:t>//4. Invoke the tool with that user-supplied argument</a:t>
            </a:r>
          </a:p>
          <a:p>
            <a:pPr defTabSz="721425">
              <a:spcBef>
                <a:spcPts val="400"/>
              </a:spcBef>
            </a:pPr>
            <a:r>
              <a:rPr lang="en-US" sz="1400" dirty="0">
                <a:solidFill>
                  <a:srgbClr val="0070C0"/>
                </a:solidFill>
                <a:latin typeface="Consolas" panose="020B0609020204030204" pitchFamily="49" charset="0"/>
                <a:cs typeface="Segoe Sans Display Semibold" pitchFamily="2" charset="0"/>
              </a:rPr>
              <a:t>var</a:t>
            </a:r>
            <a:r>
              <a:rPr lang="en-US" sz="1400" dirty="0">
                <a:solidFill>
                  <a:srgbClr val="000000"/>
                </a:solidFill>
                <a:latin typeface="Consolas" panose="020B0609020204030204" pitchFamily="49" charset="0"/>
                <a:cs typeface="Segoe Sans Display Semibold" pitchFamily="2" charset="0"/>
              </a:rPr>
              <a:t> reply = </a:t>
            </a:r>
            <a:r>
              <a:rPr lang="en-US" sz="1400" dirty="0">
                <a:solidFill>
                  <a:srgbClr val="0070C0"/>
                </a:solidFill>
                <a:latin typeface="Consolas" panose="020B0609020204030204" pitchFamily="49" charset="0"/>
                <a:cs typeface="Segoe Sans Display Semibold" pitchFamily="2" charset="0"/>
              </a:rPr>
              <a:t>await</a:t>
            </a:r>
            <a:r>
              <a:rPr lang="en-US" sz="1400" dirty="0">
                <a:solidFill>
                  <a:srgbClr val="000000"/>
                </a:solidFill>
                <a:latin typeface="Consolas" panose="020B0609020204030204" pitchFamily="49" charset="0"/>
                <a:cs typeface="Segoe Sans Display Semibold" pitchFamily="2" charset="0"/>
              </a:rPr>
              <a:t> kernel.InvokeAsync(</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    "</a:t>
            </a:r>
            <a:r>
              <a:rPr lang="en-US" sz="1400" dirty="0">
                <a:solidFill>
                  <a:srgbClr val="FF0000"/>
                </a:solidFill>
                <a:latin typeface="Consolas" panose="020B0609020204030204" pitchFamily="49" charset="0"/>
                <a:cs typeface="Segoe Sans Display Semibold" pitchFamily="2" charset="0"/>
              </a:rPr>
              <a:t>IsPublicHoliday</a:t>
            </a:r>
            <a:r>
              <a:rPr lang="en-US" sz="1400"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    new() { ["date"] = dateInput });</a:t>
            </a:r>
          </a:p>
          <a:p>
            <a:pPr defTabSz="721425">
              <a:spcBef>
                <a:spcPts val="400"/>
              </a:spcBef>
            </a:pPr>
            <a:endParaRPr lang="en-US" sz="1400" dirty="0">
              <a:solidFill>
                <a:srgbClr val="000000"/>
              </a:solidFill>
              <a:latin typeface="Consolas" panose="020B0609020204030204" pitchFamily="49" charset="0"/>
              <a:cs typeface="Segoe Sans Display Semibold" pitchFamily="2" charset="0"/>
            </a:endParaRPr>
          </a:p>
          <a:p>
            <a:pPr defTabSz="721425">
              <a:spcBef>
                <a:spcPts val="400"/>
              </a:spcBef>
            </a:pPr>
            <a:r>
              <a:rPr lang="en-US" sz="1400" dirty="0">
                <a:solidFill>
                  <a:srgbClr val="000000"/>
                </a:solidFill>
                <a:latin typeface="Consolas" panose="020B0609020204030204" pitchFamily="49" charset="0"/>
                <a:cs typeface="Segoe Sans Display Semibold" pitchFamily="2" charset="0"/>
              </a:rPr>
              <a:t>Console.WriteLine(reply);</a:t>
            </a:r>
          </a:p>
        </p:txBody>
      </p:sp>
      <p:sp>
        <p:nvSpPr>
          <p:cNvPr id="3" name="Rectangle: Rounded Corners 2">
            <a:extLst>
              <a:ext uri="{FF2B5EF4-FFF2-40B4-BE49-F238E27FC236}">
                <a16:creationId xmlns:a16="http://schemas.microsoft.com/office/drawing/2014/main" id="{8FC600F9-5726-C574-DF95-17ABAD05FCCA}"/>
              </a:ext>
              <a:ext uri="{C183D7F6-B498-43B3-948B-1728B52AA6E4}">
                <adec:decorative xmlns:adec="http://schemas.microsoft.com/office/drawing/2017/decorative" val="0"/>
              </a:ext>
            </a:extLst>
          </p:cNvPr>
          <p:cNvSpPr/>
          <p:nvPr/>
        </p:nvSpPr>
        <p:spPr bwMode="auto">
          <a:xfrm>
            <a:off x="4942435" y="24788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Example 4-Step Wire-up</a:t>
            </a:r>
          </a:p>
        </p:txBody>
      </p:sp>
      <p:sp>
        <p:nvSpPr>
          <p:cNvPr id="5" name="!!Rectangle: Rounded Corners 26">
            <a:extLst>
              <a:ext uri="{FF2B5EF4-FFF2-40B4-BE49-F238E27FC236}">
                <a16:creationId xmlns:a16="http://schemas.microsoft.com/office/drawing/2014/main" id="{4CC41586-0178-3B5B-8811-F24F1AE8E5C2}"/>
              </a:ext>
              <a:ext uri="{C183D7F6-B498-43B3-948B-1728B52AA6E4}">
                <adec:decorative xmlns:adec="http://schemas.microsoft.com/office/drawing/2017/decorative" val="0"/>
              </a:ext>
            </a:extLst>
          </p:cNvPr>
          <p:cNvSpPr/>
          <p:nvPr/>
        </p:nvSpPr>
        <p:spPr bwMode="auto">
          <a:xfrm>
            <a:off x="485180" y="4935503"/>
            <a:ext cx="3366056" cy="360003"/>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Server Switch</a:t>
            </a:r>
          </a:p>
        </p:txBody>
      </p:sp>
      <p:sp>
        <p:nvSpPr>
          <p:cNvPr id="6" name="Rounded Rectangle 64">
            <a:extLst>
              <a:ext uri="{FF2B5EF4-FFF2-40B4-BE49-F238E27FC236}">
                <a16:creationId xmlns:a16="http://schemas.microsoft.com/office/drawing/2014/main" id="{ABC0AC14-077B-E075-4746-69DE7068387E}"/>
              </a:ext>
              <a:ext uri="{C183D7F6-B498-43B3-948B-1728B52AA6E4}">
                <adec:decorative xmlns:adec="http://schemas.microsoft.com/office/drawing/2017/decorative" val="0"/>
              </a:ext>
            </a:extLst>
          </p:cNvPr>
          <p:cNvSpPr>
            <a:spLocks/>
          </p:cNvSpPr>
          <p:nvPr/>
        </p:nvSpPr>
        <p:spPr bwMode="auto">
          <a:xfrm>
            <a:off x="353322" y="5115504"/>
            <a:ext cx="3777996" cy="1131977"/>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Flip a switch and turn it into an MCP server</a:t>
            </a:r>
          </a:p>
        </p:txBody>
      </p:sp>
    </p:spTree>
    <p:extLst>
      <p:ext uri="{BB962C8B-B14F-4D97-AF65-F5344CB8AC3E}">
        <p14:creationId xmlns:p14="http://schemas.microsoft.com/office/powerpoint/2010/main" val="416410599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7D862B-561F-412A-F79E-04652E3479BC}"/>
            </a:ext>
          </a:extLst>
        </p:cNvPr>
        <p:cNvGrpSpPr/>
        <p:nvPr/>
      </p:nvGrpSpPr>
      <p:grpSpPr>
        <a:xfrm>
          <a:off x="0" y="0"/>
          <a:ext cx="0" cy="0"/>
          <a:chOff x="0" y="0"/>
          <a:chExt cx="0" cy="0"/>
        </a:xfrm>
      </p:grpSpPr>
      <p:sp>
        <p:nvSpPr>
          <p:cNvPr id="3" name="Rounded Rectangle 64">
            <a:extLst>
              <a:ext uri="{FF2B5EF4-FFF2-40B4-BE49-F238E27FC236}">
                <a16:creationId xmlns:a16="http://schemas.microsoft.com/office/drawing/2014/main" id="{E7D7940F-1A0A-962F-AFB4-0F986D2CF66D}"/>
              </a:ext>
              <a:ext uri="{C183D7F6-B498-43B3-948B-1728B52AA6E4}">
                <adec:decorative xmlns:adec="http://schemas.microsoft.com/office/drawing/2017/decorative" val="0"/>
              </a:ext>
            </a:extLst>
          </p:cNvPr>
          <p:cNvSpPr>
            <a:spLocks/>
          </p:cNvSpPr>
          <p:nvPr/>
        </p:nvSpPr>
        <p:spPr bwMode="auto">
          <a:xfrm>
            <a:off x="4625902" y="405082"/>
            <a:ext cx="6960084" cy="6282147"/>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6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t>
            </a:r>
            <a:r>
              <a:rPr lang="en-US" sz="1600" b="1" dirty="0" err="1">
                <a:solidFill>
                  <a:srgbClr val="000000"/>
                </a:solidFill>
                <a:latin typeface="Consolas" panose="020B0609020204030204" pitchFamily="49" charset="0"/>
                <a:cs typeface="Segoe Sans Display Semibold" pitchFamily="2" charset="0"/>
              </a:rPr>
              <a:t>jsonrpc</a:t>
            </a:r>
            <a:r>
              <a:rPr lang="en-US" sz="1600" b="1" dirty="0">
                <a:solidFill>
                  <a:srgbClr val="000000"/>
                </a:solidFill>
                <a:latin typeface="Consolas" panose="020B0609020204030204" pitchFamily="49" charset="0"/>
                <a:cs typeface="Segoe Sans Display Semibold" pitchFamily="2" charset="0"/>
              </a:rPr>
              <a:t>": "2.0",</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"method": "</a:t>
            </a:r>
            <a:r>
              <a:rPr lang="en-US" sz="1600" b="1" dirty="0" err="1">
                <a:solidFill>
                  <a:srgbClr val="000000"/>
                </a:solidFill>
                <a:latin typeface="Consolas" panose="020B0609020204030204" pitchFamily="49" charset="0"/>
                <a:cs typeface="Segoe Sans Display Semibold" pitchFamily="2" charset="0"/>
              </a:rPr>
              <a:t>call_tool</a:t>
            </a:r>
            <a:r>
              <a:rPr lang="en-US" sz="16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"params":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t>
            </a:r>
            <a:r>
              <a:rPr lang="en-US" sz="1600" b="1" dirty="0" err="1">
                <a:solidFill>
                  <a:srgbClr val="000000"/>
                </a:solidFill>
                <a:latin typeface="Consolas" panose="020B0609020204030204" pitchFamily="49" charset="0"/>
                <a:cs typeface="Segoe Sans Display Semibold" pitchFamily="2" charset="0"/>
              </a:rPr>
              <a:t>sessionId</a:t>
            </a:r>
            <a:r>
              <a:rPr lang="en-US" sz="1600" b="1" dirty="0">
                <a:solidFill>
                  <a:srgbClr val="000000"/>
                </a:solidFill>
                <a:latin typeface="Consolas" panose="020B0609020204030204" pitchFamily="49" charset="0"/>
                <a:cs typeface="Segoe Sans Display Semibold" pitchFamily="2" charset="0"/>
              </a:rPr>
              <a:t>": "abc123",</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t>
            </a:r>
            <a:r>
              <a:rPr lang="en-US" sz="1600" b="1" dirty="0" err="1">
                <a:solidFill>
                  <a:srgbClr val="000000"/>
                </a:solidFill>
                <a:latin typeface="Consolas" panose="020B0609020204030204" pitchFamily="49" charset="0"/>
                <a:cs typeface="Segoe Sans Display Semibold" pitchFamily="2" charset="0"/>
              </a:rPr>
              <a:t>toolName</a:t>
            </a:r>
            <a:r>
              <a:rPr lang="en-US" sz="1600" b="1" dirty="0">
                <a:solidFill>
                  <a:srgbClr val="000000"/>
                </a:solidFill>
                <a:latin typeface="Consolas" panose="020B0609020204030204" pitchFamily="49" charset="0"/>
                <a:cs typeface="Segoe Sans Display Semibold" pitchFamily="2" charset="0"/>
              </a:rPr>
              <a:t>": "</a:t>
            </a:r>
            <a:r>
              <a:rPr lang="en-US" sz="1600" b="1" dirty="0" err="1">
                <a:solidFill>
                  <a:srgbClr val="000000"/>
                </a:solidFill>
                <a:latin typeface="Consolas" panose="020B0609020204030204" pitchFamily="49" charset="0"/>
                <a:cs typeface="Segoe Sans Display Semibold" pitchFamily="2" charset="0"/>
              </a:rPr>
              <a:t>search_docs</a:t>
            </a:r>
            <a:r>
              <a:rPr lang="en-US" sz="16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"input": { "query": "MCP specification"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"memory":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"user": "developer@example.com",</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"history": ["Asked about tool definitions"]</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"id": 1</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a:t>
            </a:r>
          </a:p>
        </p:txBody>
      </p:sp>
      <p:grpSp>
        <p:nvGrpSpPr>
          <p:cNvPr id="38" name="Group 37">
            <a:extLst>
              <a:ext uri="{FF2B5EF4-FFF2-40B4-BE49-F238E27FC236}">
                <a16:creationId xmlns:a16="http://schemas.microsoft.com/office/drawing/2014/main" id="{607AC091-D700-6110-EEAB-F2F91DB251EA}"/>
              </a:ext>
            </a:extLst>
          </p:cNvPr>
          <p:cNvGrpSpPr/>
          <p:nvPr/>
        </p:nvGrpSpPr>
        <p:grpSpPr>
          <a:xfrm>
            <a:off x="-1387926" y="3101352"/>
            <a:ext cx="537264" cy="537264"/>
            <a:chOff x="2636864" y="3101352"/>
            <a:chExt cx="537264" cy="537264"/>
          </a:xfrm>
        </p:grpSpPr>
        <p:sp>
          <p:nvSpPr>
            <p:cNvPr id="39" name="Oval 38">
              <a:extLst>
                <a:ext uri="{FF2B5EF4-FFF2-40B4-BE49-F238E27FC236}">
                  <a16:creationId xmlns:a16="http://schemas.microsoft.com/office/drawing/2014/main" id="{F2CC7F4D-F921-05D3-B7BA-FEC6170D912D}"/>
                </a:ext>
              </a:extLst>
            </p:cNvPr>
            <p:cNvSpPr/>
            <p:nvPr/>
          </p:nvSpPr>
          <p:spPr bwMode="auto">
            <a:xfrm>
              <a:off x="2636864" y="3101352"/>
              <a:ext cx="537264" cy="537264"/>
            </a:xfrm>
            <a:prstGeom prst="ellipse">
              <a:avLst/>
            </a:prstGeom>
            <a:gradFill flip="none" rotWithShape="1">
              <a:gsLst>
                <a:gs pos="0">
                  <a:srgbClr val="AC35AF"/>
                </a:gs>
                <a:gs pos="100000">
                  <a:srgbClr val="0A6BBA"/>
                </a:gs>
              </a:gsLst>
              <a:path path="circle">
                <a:fillToRect l="100000" t="100000"/>
              </a:path>
              <a:tileRect r="-100000" b="-100000"/>
            </a:gra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err="1">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sp>
          <p:nvSpPr>
            <p:cNvPr id="40" name="Graphic 38">
              <a:extLst>
                <a:ext uri="{FF2B5EF4-FFF2-40B4-BE49-F238E27FC236}">
                  <a16:creationId xmlns:a16="http://schemas.microsoft.com/office/drawing/2014/main" id="{EFA59010-48CA-3F33-5019-39C2C88354A5}"/>
                </a:ext>
              </a:extLst>
            </p:cNvPr>
            <p:cNvSpPr>
              <a:spLocks noChangeAspect="1"/>
            </p:cNvSpPr>
            <p:nvPr/>
          </p:nvSpPr>
          <p:spPr>
            <a:xfrm>
              <a:off x="2750292" y="3222274"/>
              <a:ext cx="310408" cy="295420"/>
            </a:xfrm>
            <a:custGeom>
              <a:avLst/>
              <a:gdLst>
                <a:gd name="connsiteX0" fmla="*/ 93845 w 180570"/>
                <a:gd name="connsiteY0" fmla="*/ 1500 h 171854"/>
                <a:gd name="connsiteX1" fmla="*/ 95274 w 180570"/>
                <a:gd name="connsiteY1" fmla="*/ 71 h 171854"/>
                <a:gd name="connsiteX2" fmla="*/ 120039 w 180570"/>
                <a:gd name="connsiteY2" fmla="*/ 71 h 171854"/>
                <a:gd name="connsiteX3" fmla="*/ 125278 w 180570"/>
                <a:gd name="connsiteY3" fmla="*/ 71 h 171854"/>
                <a:gd name="connsiteX4" fmla="*/ 125659 w 180570"/>
                <a:gd name="connsiteY4" fmla="*/ 71 h 171854"/>
                <a:gd name="connsiteX5" fmla="*/ 141375 w 180570"/>
                <a:gd name="connsiteY5" fmla="*/ 3596 h 171854"/>
                <a:gd name="connsiteX6" fmla="*/ 163663 w 180570"/>
                <a:gd name="connsiteY6" fmla="*/ 20931 h 171854"/>
                <a:gd name="connsiteX7" fmla="*/ 171283 w 180570"/>
                <a:gd name="connsiteY7" fmla="*/ 62365 h 171854"/>
                <a:gd name="connsiteX8" fmla="*/ 140041 w 180570"/>
                <a:gd name="connsiteY8" fmla="*/ 31504 h 171854"/>
                <a:gd name="connsiteX9" fmla="*/ 134993 w 180570"/>
                <a:gd name="connsiteY9" fmla="*/ 29408 h 171854"/>
                <a:gd name="connsiteX10" fmla="*/ 89845 w 180570"/>
                <a:gd name="connsiteY10" fmla="*/ 29408 h 171854"/>
                <a:gd name="connsiteX11" fmla="*/ 85558 w 180570"/>
                <a:gd name="connsiteY11" fmla="*/ 30837 h 171854"/>
                <a:gd name="connsiteX12" fmla="*/ 67651 w 180570"/>
                <a:gd name="connsiteY12" fmla="*/ 44458 h 171854"/>
                <a:gd name="connsiteX13" fmla="*/ 54697 w 180570"/>
                <a:gd name="connsiteY13" fmla="*/ 42743 h 171854"/>
                <a:gd name="connsiteX14" fmla="*/ 54697 w 180570"/>
                <a:gd name="connsiteY14" fmla="*/ 42743 h 171854"/>
                <a:gd name="connsiteX15" fmla="*/ 56317 w 180570"/>
                <a:gd name="connsiteY15" fmla="*/ 30075 h 171854"/>
                <a:gd name="connsiteX16" fmla="*/ 56317 w 180570"/>
                <a:gd name="connsiteY16" fmla="*/ 30075 h 171854"/>
                <a:gd name="connsiteX17" fmla="*/ 93940 w 180570"/>
                <a:gd name="connsiteY17" fmla="*/ 1595 h 171854"/>
                <a:gd name="connsiteX18" fmla="*/ 46792 w 180570"/>
                <a:gd name="connsiteY18" fmla="*/ 106942 h 171854"/>
                <a:gd name="connsiteX19" fmla="*/ 46696 w 180570"/>
                <a:gd name="connsiteY19" fmla="*/ 106942 h 171854"/>
                <a:gd name="connsiteX20" fmla="*/ 37457 w 180570"/>
                <a:gd name="connsiteY20" fmla="*/ 116276 h 171854"/>
                <a:gd name="connsiteX21" fmla="*/ 37362 w 180570"/>
                <a:gd name="connsiteY21" fmla="*/ 116276 h 171854"/>
                <a:gd name="connsiteX22" fmla="*/ 25360 w 180570"/>
                <a:gd name="connsiteY22" fmla="*/ 116276 h 171854"/>
                <a:gd name="connsiteX23" fmla="*/ 25360 w 180570"/>
                <a:gd name="connsiteY23" fmla="*/ 104275 h 171854"/>
                <a:gd name="connsiteX24" fmla="*/ 25360 w 180570"/>
                <a:gd name="connsiteY24" fmla="*/ 104275 h 171854"/>
                <a:gd name="connsiteX25" fmla="*/ 34600 w 180570"/>
                <a:gd name="connsiteY25" fmla="*/ 95036 h 171854"/>
                <a:gd name="connsiteX26" fmla="*/ 46792 w 180570"/>
                <a:gd name="connsiteY26" fmla="*/ 95036 h 171854"/>
                <a:gd name="connsiteX27" fmla="*/ 46887 w 180570"/>
                <a:gd name="connsiteY27" fmla="*/ 106942 h 171854"/>
                <a:gd name="connsiteX28" fmla="*/ 44029 w 180570"/>
                <a:gd name="connsiteY28" fmla="*/ 123134 h 171854"/>
                <a:gd name="connsiteX29" fmla="*/ 44125 w 180570"/>
                <a:gd name="connsiteY29" fmla="*/ 135041 h 171854"/>
                <a:gd name="connsiteX30" fmla="*/ 56317 w 180570"/>
                <a:gd name="connsiteY30" fmla="*/ 135041 h 171854"/>
                <a:gd name="connsiteX31" fmla="*/ 65556 w 180570"/>
                <a:gd name="connsiteY31" fmla="*/ 125801 h 171854"/>
                <a:gd name="connsiteX32" fmla="*/ 65556 w 180570"/>
                <a:gd name="connsiteY32" fmla="*/ 113800 h 171854"/>
                <a:gd name="connsiteX33" fmla="*/ 64127 w 180570"/>
                <a:gd name="connsiteY33" fmla="*/ 112657 h 171854"/>
                <a:gd name="connsiteX34" fmla="*/ 53459 w 180570"/>
                <a:gd name="connsiteY34" fmla="*/ 113609 h 171854"/>
                <a:gd name="connsiteX35" fmla="*/ 53364 w 180570"/>
                <a:gd name="connsiteY35" fmla="*/ 113609 h 171854"/>
                <a:gd name="connsiteX36" fmla="*/ 44125 w 180570"/>
                <a:gd name="connsiteY36" fmla="*/ 122944 h 171854"/>
                <a:gd name="connsiteX37" fmla="*/ 44029 w 180570"/>
                <a:gd name="connsiteY37" fmla="*/ 123039 h 171854"/>
                <a:gd name="connsiteX38" fmla="*/ 23932 w 180570"/>
                <a:gd name="connsiteY38" fmla="*/ 79986 h 171854"/>
                <a:gd name="connsiteX39" fmla="*/ 23932 w 180570"/>
                <a:gd name="connsiteY39" fmla="*/ 91988 h 171854"/>
                <a:gd name="connsiteX40" fmla="*/ 23932 w 180570"/>
                <a:gd name="connsiteY40" fmla="*/ 91988 h 171854"/>
                <a:gd name="connsiteX41" fmla="*/ 14692 w 180570"/>
                <a:gd name="connsiteY41" fmla="*/ 101227 h 171854"/>
                <a:gd name="connsiteX42" fmla="*/ 2500 w 180570"/>
                <a:gd name="connsiteY42" fmla="*/ 101227 h 171854"/>
                <a:gd name="connsiteX43" fmla="*/ 2500 w 180570"/>
                <a:gd name="connsiteY43" fmla="*/ 89225 h 171854"/>
                <a:gd name="connsiteX44" fmla="*/ 2500 w 180570"/>
                <a:gd name="connsiteY44" fmla="*/ 89225 h 171854"/>
                <a:gd name="connsiteX45" fmla="*/ 11740 w 180570"/>
                <a:gd name="connsiteY45" fmla="*/ 79986 h 171854"/>
                <a:gd name="connsiteX46" fmla="*/ 23932 w 180570"/>
                <a:gd name="connsiteY46" fmla="*/ 79986 h 171854"/>
                <a:gd name="connsiteX47" fmla="*/ 23932 w 180570"/>
                <a:gd name="connsiteY47" fmla="*/ 79986 h 171854"/>
                <a:gd name="connsiteX48" fmla="*/ 84511 w 180570"/>
                <a:gd name="connsiteY48" fmla="*/ 132564 h 171854"/>
                <a:gd name="connsiteX49" fmla="*/ 84511 w 180570"/>
                <a:gd name="connsiteY49" fmla="*/ 144566 h 171854"/>
                <a:gd name="connsiteX50" fmla="*/ 84511 w 180570"/>
                <a:gd name="connsiteY50" fmla="*/ 144566 h 171854"/>
                <a:gd name="connsiteX51" fmla="*/ 75271 w 180570"/>
                <a:gd name="connsiteY51" fmla="*/ 153805 h 171854"/>
                <a:gd name="connsiteX52" fmla="*/ 63175 w 180570"/>
                <a:gd name="connsiteY52" fmla="*/ 153805 h 171854"/>
                <a:gd name="connsiteX53" fmla="*/ 61555 w 180570"/>
                <a:gd name="connsiteY53" fmla="*/ 143994 h 171854"/>
                <a:gd name="connsiteX54" fmla="*/ 61555 w 180570"/>
                <a:gd name="connsiteY54" fmla="*/ 143994 h 171854"/>
                <a:gd name="connsiteX55" fmla="*/ 63175 w 180570"/>
                <a:gd name="connsiteY55" fmla="*/ 141708 h 171854"/>
                <a:gd name="connsiteX56" fmla="*/ 72414 w 180570"/>
                <a:gd name="connsiteY56" fmla="*/ 132469 h 171854"/>
                <a:gd name="connsiteX57" fmla="*/ 84511 w 180570"/>
                <a:gd name="connsiteY57" fmla="*/ 132469 h 171854"/>
                <a:gd name="connsiteX58" fmla="*/ 22503 w 180570"/>
                <a:gd name="connsiteY58" fmla="*/ 17312 h 171854"/>
                <a:gd name="connsiteX59" fmla="*/ 71176 w 180570"/>
                <a:gd name="connsiteY59" fmla="*/ 738 h 171854"/>
                <a:gd name="connsiteX60" fmla="*/ 47554 w 180570"/>
                <a:gd name="connsiteY60" fmla="*/ 18645 h 171854"/>
                <a:gd name="connsiteX61" fmla="*/ 42982 w 180570"/>
                <a:gd name="connsiteY61" fmla="*/ 51316 h 171854"/>
                <a:gd name="connsiteX62" fmla="*/ 43077 w 180570"/>
                <a:gd name="connsiteY62" fmla="*/ 51411 h 171854"/>
                <a:gd name="connsiteX63" fmla="*/ 75938 w 180570"/>
                <a:gd name="connsiteY63" fmla="*/ 55888 h 171854"/>
                <a:gd name="connsiteX64" fmla="*/ 91940 w 180570"/>
                <a:gd name="connsiteY64" fmla="*/ 43696 h 171854"/>
                <a:gd name="connsiteX65" fmla="*/ 131850 w 180570"/>
                <a:gd name="connsiteY65" fmla="*/ 43696 h 171854"/>
                <a:gd name="connsiteX66" fmla="*/ 165283 w 180570"/>
                <a:gd name="connsiteY66" fmla="*/ 76652 h 171854"/>
                <a:gd name="connsiteX67" fmla="*/ 165664 w 180570"/>
                <a:gd name="connsiteY67" fmla="*/ 77033 h 171854"/>
                <a:gd name="connsiteX68" fmla="*/ 176617 w 180570"/>
                <a:gd name="connsiteY68" fmla="*/ 87987 h 171854"/>
                <a:gd name="connsiteX69" fmla="*/ 176522 w 180570"/>
                <a:gd name="connsiteY69" fmla="*/ 107418 h 171854"/>
                <a:gd name="connsiteX70" fmla="*/ 158234 w 180570"/>
                <a:gd name="connsiteY70" fmla="*/ 108275 h 171854"/>
                <a:gd name="connsiteX71" fmla="*/ 157282 w 180570"/>
                <a:gd name="connsiteY71" fmla="*/ 107323 h 171854"/>
                <a:gd name="connsiteX72" fmla="*/ 156710 w 180570"/>
                <a:gd name="connsiteY72" fmla="*/ 106847 h 171854"/>
                <a:gd name="connsiteX73" fmla="*/ 146328 w 180570"/>
                <a:gd name="connsiteY73" fmla="*/ 96464 h 171854"/>
                <a:gd name="connsiteX74" fmla="*/ 139565 w 180570"/>
                <a:gd name="connsiteY74" fmla="*/ 96369 h 171854"/>
                <a:gd name="connsiteX75" fmla="*/ 139470 w 180570"/>
                <a:gd name="connsiteY75" fmla="*/ 103132 h 171854"/>
                <a:gd name="connsiteX76" fmla="*/ 139565 w 180570"/>
                <a:gd name="connsiteY76" fmla="*/ 103227 h 171854"/>
                <a:gd name="connsiteX77" fmla="*/ 150519 w 180570"/>
                <a:gd name="connsiteY77" fmla="*/ 114181 h 171854"/>
                <a:gd name="connsiteX78" fmla="*/ 151757 w 180570"/>
                <a:gd name="connsiteY78" fmla="*/ 115324 h 171854"/>
                <a:gd name="connsiteX79" fmla="*/ 152138 w 180570"/>
                <a:gd name="connsiteY79" fmla="*/ 115705 h 171854"/>
                <a:gd name="connsiteX80" fmla="*/ 151471 w 180570"/>
                <a:gd name="connsiteY80" fmla="*/ 129421 h 171854"/>
                <a:gd name="connsiteX81" fmla="*/ 138327 w 180570"/>
                <a:gd name="connsiteY81" fmla="*/ 129421 h 171854"/>
                <a:gd name="connsiteX82" fmla="*/ 136708 w 180570"/>
                <a:gd name="connsiteY82" fmla="*/ 127802 h 171854"/>
                <a:gd name="connsiteX83" fmla="*/ 129945 w 180570"/>
                <a:gd name="connsiteY83" fmla="*/ 127802 h 171854"/>
                <a:gd name="connsiteX84" fmla="*/ 128516 w 180570"/>
                <a:gd name="connsiteY84" fmla="*/ 131231 h 171854"/>
                <a:gd name="connsiteX85" fmla="*/ 129945 w 180570"/>
                <a:gd name="connsiteY85" fmla="*/ 134660 h 171854"/>
                <a:gd name="connsiteX86" fmla="*/ 132040 w 180570"/>
                <a:gd name="connsiteY86" fmla="*/ 136755 h 171854"/>
                <a:gd name="connsiteX87" fmla="*/ 132421 w 180570"/>
                <a:gd name="connsiteY87" fmla="*/ 149423 h 171854"/>
                <a:gd name="connsiteX88" fmla="*/ 119753 w 180570"/>
                <a:gd name="connsiteY88" fmla="*/ 149804 h 171854"/>
                <a:gd name="connsiteX89" fmla="*/ 119372 w 180570"/>
                <a:gd name="connsiteY89" fmla="*/ 149423 h 171854"/>
                <a:gd name="connsiteX90" fmla="*/ 119277 w 180570"/>
                <a:gd name="connsiteY90" fmla="*/ 149423 h 171854"/>
                <a:gd name="connsiteX91" fmla="*/ 117277 w 180570"/>
                <a:gd name="connsiteY91" fmla="*/ 147328 h 171854"/>
                <a:gd name="connsiteX92" fmla="*/ 110514 w 180570"/>
                <a:gd name="connsiteY92" fmla="*/ 147233 h 171854"/>
                <a:gd name="connsiteX93" fmla="*/ 110419 w 180570"/>
                <a:gd name="connsiteY93" fmla="*/ 153995 h 171854"/>
                <a:gd name="connsiteX94" fmla="*/ 110514 w 180570"/>
                <a:gd name="connsiteY94" fmla="*/ 154091 h 171854"/>
                <a:gd name="connsiteX95" fmla="*/ 112609 w 180570"/>
                <a:gd name="connsiteY95" fmla="*/ 156186 h 171854"/>
                <a:gd name="connsiteX96" fmla="*/ 112609 w 180570"/>
                <a:gd name="connsiteY96" fmla="*/ 169140 h 171854"/>
                <a:gd name="connsiteX97" fmla="*/ 99655 w 180570"/>
                <a:gd name="connsiteY97" fmla="*/ 169140 h 171854"/>
                <a:gd name="connsiteX98" fmla="*/ 86035 w 180570"/>
                <a:gd name="connsiteY98" fmla="*/ 156186 h 171854"/>
                <a:gd name="connsiteX99" fmla="*/ 90988 w 180570"/>
                <a:gd name="connsiteY99" fmla="*/ 151233 h 171854"/>
                <a:gd name="connsiteX100" fmla="*/ 91083 w 180570"/>
                <a:gd name="connsiteY100" fmla="*/ 125897 h 171854"/>
                <a:gd name="connsiteX101" fmla="*/ 90988 w 180570"/>
                <a:gd name="connsiteY101" fmla="*/ 125801 h 171854"/>
                <a:gd name="connsiteX102" fmla="*/ 77367 w 180570"/>
                <a:gd name="connsiteY102" fmla="*/ 120563 h 171854"/>
                <a:gd name="connsiteX103" fmla="*/ 72033 w 180570"/>
                <a:gd name="connsiteY103" fmla="*/ 107037 h 171854"/>
                <a:gd name="connsiteX104" fmla="*/ 58412 w 180570"/>
                <a:gd name="connsiteY104" fmla="*/ 101798 h 171854"/>
                <a:gd name="connsiteX105" fmla="*/ 53078 w 180570"/>
                <a:gd name="connsiteY105" fmla="*/ 88273 h 171854"/>
                <a:gd name="connsiteX106" fmla="*/ 35552 w 180570"/>
                <a:gd name="connsiteY106" fmla="*/ 83606 h 171854"/>
                <a:gd name="connsiteX107" fmla="*/ 30409 w 180570"/>
                <a:gd name="connsiteY107" fmla="*/ 73319 h 171854"/>
                <a:gd name="connsiteX108" fmla="*/ 6501 w 180570"/>
                <a:gd name="connsiteY108" fmla="*/ 71795 h 171854"/>
                <a:gd name="connsiteX109" fmla="*/ 22217 w 180570"/>
                <a:gd name="connsiteY109" fmla="*/ 17407 h 171854"/>
                <a:gd name="connsiteX110" fmla="*/ 22217 w 180570"/>
                <a:gd name="connsiteY110" fmla="*/ 17407 h 1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0570" h="171854">
                  <a:moveTo>
                    <a:pt x="93845" y="1500"/>
                  </a:moveTo>
                  <a:cubicBezTo>
                    <a:pt x="94417" y="1119"/>
                    <a:pt x="94893" y="643"/>
                    <a:pt x="95274" y="71"/>
                  </a:cubicBezTo>
                  <a:lnTo>
                    <a:pt x="120039" y="71"/>
                  </a:lnTo>
                  <a:cubicBezTo>
                    <a:pt x="121753" y="-24"/>
                    <a:pt x="123468" y="-24"/>
                    <a:pt x="125278" y="71"/>
                  </a:cubicBezTo>
                  <a:lnTo>
                    <a:pt x="125659" y="71"/>
                  </a:lnTo>
                  <a:cubicBezTo>
                    <a:pt x="131088" y="71"/>
                    <a:pt x="136422" y="1214"/>
                    <a:pt x="141375" y="3596"/>
                  </a:cubicBezTo>
                  <a:cubicBezTo>
                    <a:pt x="150328" y="7120"/>
                    <a:pt x="158044" y="13121"/>
                    <a:pt x="163663" y="20931"/>
                  </a:cubicBezTo>
                  <a:cubicBezTo>
                    <a:pt x="172236" y="32933"/>
                    <a:pt x="175093" y="48077"/>
                    <a:pt x="171283" y="62365"/>
                  </a:cubicBezTo>
                  <a:lnTo>
                    <a:pt x="140041" y="31504"/>
                  </a:lnTo>
                  <a:cubicBezTo>
                    <a:pt x="138708" y="30170"/>
                    <a:pt x="136898" y="29408"/>
                    <a:pt x="134993" y="29408"/>
                  </a:cubicBezTo>
                  <a:lnTo>
                    <a:pt x="89845" y="29408"/>
                  </a:lnTo>
                  <a:cubicBezTo>
                    <a:pt x="88321" y="29408"/>
                    <a:pt x="86797" y="29885"/>
                    <a:pt x="85558" y="30837"/>
                  </a:cubicBezTo>
                  <a:lnTo>
                    <a:pt x="67651" y="44458"/>
                  </a:lnTo>
                  <a:cubicBezTo>
                    <a:pt x="63556" y="47506"/>
                    <a:pt x="57841" y="46744"/>
                    <a:pt x="54697" y="42743"/>
                  </a:cubicBezTo>
                  <a:cubicBezTo>
                    <a:pt x="54697" y="42743"/>
                    <a:pt x="54697" y="42743"/>
                    <a:pt x="54697" y="42743"/>
                  </a:cubicBezTo>
                  <a:cubicBezTo>
                    <a:pt x="51649" y="38743"/>
                    <a:pt x="52411" y="33123"/>
                    <a:pt x="56317" y="30075"/>
                  </a:cubicBezTo>
                  <a:cubicBezTo>
                    <a:pt x="56317" y="30075"/>
                    <a:pt x="56317" y="30075"/>
                    <a:pt x="56317" y="30075"/>
                  </a:cubicBezTo>
                  <a:cubicBezTo>
                    <a:pt x="56317" y="30075"/>
                    <a:pt x="93940" y="1595"/>
                    <a:pt x="93940" y="1595"/>
                  </a:cubicBezTo>
                  <a:close/>
                  <a:moveTo>
                    <a:pt x="46792" y="106942"/>
                  </a:moveTo>
                  <a:lnTo>
                    <a:pt x="46696" y="106942"/>
                  </a:lnTo>
                  <a:cubicBezTo>
                    <a:pt x="46696" y="106942"/>
                    <a:pt x="37457" y="116276"/>
                    <a:pt x="37457" y="116276"/>
                  </a:cubicBezTo>
                  <a:lnTo>
                    <a:pt x="37362" y="116276"/>
                  </a:lnTo>
                  <a:cubicBezTo>
                    <a:pt x="34028" y="119610"/>
                    <a:pt x="28694" y="119515"/>
                    <a:pt x="25360" y="116276"/>
                  </a:cubicBezTo>
                  <a:cubicBezTo>
                    <a:pt x="22027" y="112943"/>
                    <a:pt x="22027" y="107609"/>
                    <a:pt x="25360" y="104275"/>
                  </a:cubicBezTo>
                  <a:cubicBezTo>
                    <a:pt x="25360" y="104275"/>
                    <a:pt x="25360" y="104275"/>
                    <a:pt x="25360" y="104275"/>
                  </a:cubicBezTo>
                  <a:lnTo>
                    <a:pt x="34600" y="95036"/>
                  </a:lnTo>
                  <a:cubicBezTo>
                    <a:pt x="37933" y="91702"/>
                    <a:pt x="43363" y="91702"/>
                    <a:pt x="46792" y="95036"/>
                  </a:cubicBezTo>
                  <a:cubicBezTo>
                    <a:pt x="50125" y="98274"/>
                    <a:pt x="50125" y="103608"/>
                    <a:pt x="46887" y="106942"/>
                  </a:cubicBezTo>
                  <a:close/>
                  <a:moveTo>
                    <a:pt x="44029" y="123134"/>
                  </a:moveTo>
                  <a:cubicBezTo>
                    <a:pt x="40791" y="126468"/>
                    <a:pt x="40886" y="131802"/>
                    <a:pt x="44125" y="135041"/>
                  </a:cubicBezTo>
                  <a:cubicBezTo>
                    <a:pt x="47458" y="138374"/>
                    <a:pt x="52888" y="138374"/>
                    <a:pt x="56317" y="135041"/>
                  </a:cubicBezTo>
                  <a:lnTo>
                    <a:pt x="65556" y="125801"/>
                  </a:lnTo>
                  <a:cubicBezTo>
                    <a:pt x="68890" y="122468"/>
                    <a:pt x="68890" y="117134"/>
                    <a:pt x="65556" y="113800"/>
                  </a:cubicBezTo>
                  <a:cubicBezTo>
                    <a:pt x="65175" y="113419"/>
                    <a:pt x="64699" y="113038"/>
                    <a:pt x="64127" y="112657"/>
                  </a:cubicBezTo>
                  <a:cubicBezTo>
                    <a:pt x="60793" y="110466"/>
                    <a:pt x="56317" y="110847"/>
                    <a:pt x="53459" y="113609"/>
                  </a:cubicBezTo>
                  <a:lnTo>
                    <a:pt x="53364" y="113609"/>
                  </a:lnTo>
                  <a:cubicBezTo>
                    <a:pt x="53364" y="113609"/>
                    <a:pt x="44125" y="122944"/>
                    <a:pt x="44125" y="122944"/>
                  </a:cubicBezTo>
                  <a:cubicBezTo>
                    <a:pt x="44125" y="122944"/>
                    <a:pt x="44029" y="123039"/>
                    <a:pt x="44029" y="123039"/>
                  </a:cubicBezTo>
                  <a:close/>
                  <a:moveTo>
                    <a:pt x="23932" y="79986"/>
                  </a:moveTo>
                  <a:cubicBezTo>
                    <a:pt x="27265" y="83320"/>
                    <a:pt x="27265" y="88654"/>
                    <a:pt x="23932" y="91988"/>
                  </a:cubicBezTo>
                  <a:cubicBezTo>
                    <a:pt x="23932" y="91988"/>
                    <a:pt x="23932" y="91988"/>
                    <a:pt x="23932" y="91988"/>
                  </a:cubicBezTo>
                  <a:lnTo>
                    <a:pt x="14692" y="101227"/>
                  </a:lnTo>
                  <a:cubicBezTo>
                    <a:pt x="11359" y="104561"/>
                    <a:pt x="5929" y="104561"/>
                    <a:pt x="2500" y="101227"/>
                  </a:cubicBezTo>
                  <a:cubicBezTo>
                    <a:pt x="-833" y="97893"/>
                    <a:pt x="-833" y="92559"/>
                    <a:pt x="2500" y="89225"/>
                  </a:cubicBezTo>
                  <a:cubicBezTo>
                    <a:pt x="2500" y="89225"/>
                    <a:pt x="2500" y="89225"/>
                    <a:pt x="2500" y="89225"/>
                  </a:cubicBezTo>
                  <a:lnTo>
                    <a:pt x="11740" y="79986"/>
                  </a:lnTo>
                  <a:cubicBezTo>
                    <a:pt x="15073" y="76652"/>
                    <a:pt x="20503" y="76652"/>
                    <a:pt x="23932" y="79986"/>
                  </a:cubicBezTo>
                  <a:lnTo>
                    <a:pt x="23932" y="79986"/>
                  </a:lnTo>
                  <a:close/>
                  <a:moveTo>
                    <a:pt x="84511" y="132564"/>
                  </a:moveTo>
                  <a:cubicBezTo>
                    <a:pt x="87844" y="135898"/>
                    <a:pt x="87844" y="141232"/>
                    <a:pt x="84511" y="144566"/>
                  </a:cubicBezTo>
                  <a:cubicBezTo>
                    <a:pt x="84511" y="144566"/>
                    <a:pt x="84511" y="144566"/>
                    <a:pt x="84511" y="144566"/>
                  </a:cubicBezTo>
                  <a:lnTo>
                    <a:pt x="75271" y="153805"/>
                  </a:lnTo>
                  <a:cubicBezTo>
                    <a:pt x="71938" y="157139"/>
                    <a:pt x="66508" y="157139"/>
                    <a:pt x="63175" y="153805"/>
                  </a:cubicBezTo>
                  <a:cubicBezTo>
                    <a:pt x="60603" y="151233"/>
                    <a:pt x="59936" y="147328"/>
                    <a:pt x="61555" y="143994"/>
                  </a:cubicBezTo>
                  <a:lnTo>
                    <a:pt x="61555" y="143994"/>
                  </a:lnTo>
                  <a:cubicBezTo>
                    <a:pt x="61936" y="143137"/>
                    <a:pt x="62508" y="142375"/>
                    <a:pt x="63175" y="141708"/>
                  </a:cubicBezTo>
                  <a:lnTo>
                    <a:pt x="72414" y="132469"/>
                  </a:lnTo>
                  <a:cubicBezTo>
                    <a:pt x="75748" y="129135"/>
                    <a:pt x="81177" y="129135"/>
                    <a:pt x="84511" y="132469"/>
                  </a:cubicBezTo>
                  <a:close/>
                  <a:moveTo>
                    <a:pt x="22503" y="17312"/>
                  </a:moveTo>
                  <a:cubicBezTo>
                    <a:pt x="35266" y="4643"/>
                    <a:pt x="53269" y="-1548"/>
                    <a:pt x="71176" y="738"/>
                  </a:cubicBezTo>
                  <a:lnTo>
                    <a:pt x="47554" y="18645"/>
                  </a:lnTo>
                  <a:cubicBezTo>
                    <a:pt x="37267" y="26456"/>
                    <a:pt x="35266" y="41029"/>
                    <a:pt x="42982" y="51316"/>
                  </a:cubicBezTo>
                  <a:cubicBezTo>
                    <a:pt x="42982" y="51316"/>
                    <a:pt x="42982" y="51316"/>
                    <a:pt x="43077" y="51411"/>
                  </a:cubicBezTo>
                  <a:cubicBezTo>
                    <a:pt x="50983" y="61698"/>
                    <a:pt x="65651" y="63698"/>
                    <a:pt x="75938" y="55888"/>
                  </a:cubicBezTo>
                  <a:lnTo>
                    <a:pt x="91940" y="43696"/>
                  </a:lnTo>
                  <a:lnTo>
                    <a:pt x="131850" y="43696"/>
                  </a:lnTo>
                  <a:lnTo>
                    <a:pt x="165283" y="76652"/>
                  </a:lnTo>
                  <a:cubicBezTo>
                    <a:pt x="165283" y="76652"/>
                    <a:pt x="165473" y="76938"/>
                    <a:pt x="165664" y="77033"/>
                  </a:cubicBezTo>
                  <a:lnTo>
                    <a:pt x="176617" y="87987"/>
                  </a:lnTo>
                  <a:cubicBezTo>
                    <a:pt x="181951" y="93416"/>
                    <a:pt x="181856" y="102084"/>
                    <a:pt x="176522" y="107418"/>
                  </a:cubicBezTo>
                  <a:cubicBezTo>
                    <a:pt x="171569" y="112371"/>
                    <a:pt x="163663" y="112657"/>
                    <a:pt x="158234" y="108275"/>
                  </a:cubicBezTo>
                  <a:lnTo>
                    <a:pt x="157282" y="107323"/>
                  </a:lnTo>
                  <a:cubicBezTo>
                    <a:pt x="157282" y="107323"/>
                    <a:pt x="156901" y="106942"/>
                    <a:pt x="156710" y="106847"/>
                  </a:cubicBezTo>
                  <a:lnTo>
                    <a:pt x="146328" y="96464"/>
                  </a:lnTo>
                  <a:cubicBezTo>
                    <a:pt x="144518" y="94559"/>
                    <a:pt x="141470" y="94559"/>
                    <a:pt x="139565" y="96369"/>
                  </a:cubicBezTo>
                  <a:cubicBezTo>
                    <a:pt x="137660" y="98179"/>
                    <a:pt x="137660" y="101227"/>
                    <a:pt x="139470" y="103132"/>
                  </a:cubicBezTo>
                  <a:cubicBezTo>
                    <a:pt x="139470" y="103132"/>
                    <a:pt x="139470" y="103132"/>
                    <a:pt x="139565" y="103227"/>
                  </a:cubicBezTo>
                  <a:lnTo>
                    <a:pt x="150519" y="114181"/>
                  </a:lnTo>
                  <a:cubicBezTo>
                    <a:pt x="150519" y="114181"/>
                    <a:pt x="151281" y="114943"/>
                    <a:pt x="151757" y="115324"/>
                  </a:cubicBezTo>
                  <a:lnTo>
                    <a:pt x="152138" y="115705"/>
                  </a:lnTo>
                  <a:cubicBezTo>
                    <a:pt x="155758" y="119705"/>
                    <a:pt x="155472" y="125801"/>
                    <a:pt x="151471" y="129421"/>
                  </a:cubicBezTo>
                  <a:cubicBezTo>
                    <a:pt x="147757" y="132850"/>
                    <a:pt x="142042" y="132850"/>
                    <a:pt x="138327" y="129421"/>
                  </a:cubicBezTo>
                  <a:lnTo>
                    <a:pt x="136708" y="127802"/>
                  </a:lnTo>
                  <a:cubicBezTo>
                    <a:pt x="134803" y="125897"/>
                    <a:pt x="131850" y="125992"/>
                    <a:pt x="129945" y="127802"/>
                  </a:cubicBezTo>
                  <a:cubicBezTo>
                    <a:pt x="128992" y="128754"/>
                    <a:pt x="128516" y="129992"/>
                    <a:pt x="128516" y="131231"/>
                  </a:cubicBezTo>
                  <a:cubicBezTo>
                    <a:pt x="128516" y="132564"/>
                    <a:pt x="128992" y="133802"/>
                    <a:pt x="129945" y="134660"/>
                  </a:cubicBezTo>
                  <a:lnTo>
                    <a:pt x="132040" y="136755"/>
                  </a:lnTo>
                  <a:cubicBezTo>
                    <a:pt x="135660" y="140184"/>
                    <a:pt x="135850" y="145804"/>
                    <a:pt x="132421" y="149423"/>
                  </a:cubicBezTo>
                  <a:cubicBezTo>
                    <a:pt x="128992" y="153043"/>
                    <a:pt x="123373" y="153233"/>
                    <a:pt x="119753" y="149804"/>
                  </a:cubicBezTo>
                  <a:cubicBezTo>
                    <a:pt x="119658" y="149709"/>
                    <a:pt x="119467" y="149519"/>
                    <a:pt x="119372" y="149423"/>
                  </a:cubicBezTo>
                  <a:lnTo>
                    <a:pt x="119277" y="149423"/>
                  </a:lnTo>
                  <a:cubicBezTo>
                    <a:pt x="119277" y="149423"/>
                    <a:pt x="117277" y="147328"/>
                    <a:pt x="117277" y="147328"/>
                  </a:cubicBezTo>
                  <a:cubicBezTo>
                    <a:pt x="115467" y="145423"/>
                    <a:pt x="112419" y="145423"/>
                    <a:pt x="110514" y="147233"/>
                  </a:cubicBezTo>
                  <a:cubicBezTo>
                    <a:pt x="108609" y="149042"/>
                    <a:pt x="108609" y="152090"/>
                    <a:pt x="110419" y="153995"/>
                  </a:cubicBezTo>
                  <a:cubicBezTo>
                    <a:pt x="110419" y="153995"/>
                    <a:pt x="110419" y="153995"/>
                    <a:pt x="110514" y="154091"/>
                  </a:cubicBezTo>
                  <a:lnTo>
                    <a:pt x="112609" y="156186"/>
                  </a:lnTo>
                  <a:cubicBezTo>
                    <a:pt x="116229" y="159710"/>
                    <a:pt x="116229" y="165521"/>
                    <a:pt x="112609" y="169140"/>
                  </a:cubicBezTo>
                  <a:cubicBezTo>
                    <a:pt x="109085" y="172760"/>
                    <a:pt x="103275" y="172760"/>
                    <a:pt x="99655" y="169140"/>
                  </a:cubicBezTo>
                  <a:lnTo>
                    <a:pt x="86035" y="156186"/>
                  </a:lnTo>
                  <a:lnTo>
                    <a:pt x="90988" y="151233"/>
                  </a:lnTo>
                  <a:cubicBezTo>
                    <a:pt x="98036" y="144280"/>
                    <a:pt x="98036" y="132850"/>
                    <a:pt x="91083" y="125897"/>
                  </a:cubicBezTo>
                  <a:cubicBezTo>
                    <a:pt x="91083" y="125897"/>
                    <a:pt x="91083" y="125897"/>
                    <a:pt x="90988" y="125801"/>
                  </a:cubicBezTo>
                  <a:cubicBezTo>
                    <a:pt x="87368" y="122182"/>
                    <a:pt x="82415" y="120277"/>
                    <a:pt x="77367" y="120563"/>
                  </a:cubicBezTo>
                  <a:cubicBezTo>
                    <a:pt x="77557" y="115514"/>
                    <a:pt x="75652" y="110561"/>
                    <a:pt x="72033" y="107037"/>
                  </a:cubicBezTo>
                  <a:cubicBezTo>
                    <a:pt x="68413" y="103418"/>
                    <a:pt x="63460" y="101513"/>
                    <a:pt x="58412" y="101798"/>
                  </a:cubicBezTo>
                  <a:cubicBezTo>
                    <a:pt x="58603" y="96750"/>
                    <a:pt x="56698" y="91797"/>
                    <a:pt x="53078" y="88273"/>
                  </a:cubicBezTo>
                  <a:cubicBezTo>
                    <a:pt x="48506" y="83701"/>
                    <a:pt x="41743" y="81891"/>
                    <a:pt x="35552" y="83606"/>
                  </a:cubicBezTo>
                  <a:cubicBezTo>
                    <a:pt x="34981" y="79700"/>
                    <a:pt x="33171" y="76081"/>
                    <a:pt x="30409" y="73319"/>
                  </a:cubicBezTo>
                  <a:cubicBezTo>
                    <a:pt x="23932" y="66937"/>
                    <a:pt x="13740" y="66270"/>
                    <a:pt x="6501" y="71795"/>
                  </a:cubicBezTo>
                  <a:cubicBezTo>
                    <a:pt x="1929" y="52173"/>
                    <a:pt x="7834" y="31599"/>
                    <a:pt x="22217" y="17407"/>
                  </a:cubicBezTo>
                  <a:lnTo>
                    <a:pt x="22217" y="17407"/>
                  </a:lnTo>
                  <a:close/>
                </a:path>
              </a:pathLst>
            </a:custGeom>
            <a:solidFill>
              <a:schemeClr val="bg1"/>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grpSp>
      <p:sp>
        <p:nvSpPr>
          <p:cNvPr id="44" name="Rectangle: Rounded Corners 43">
            <a:extLst>
              <a:ext uri="{FF2B5EF4-FFF2-40B4-BE49-F238E27FC236}">
                <a16:creationId xmlns:a16="http://schemas.microsoft.com/office/drawing/2014/main" id="{5C6D4931-4496-4335-005D-ECD59AD41D5E}"/>
              </a:ext>
              <a:ext uri="{C183D7F6-B498-43B3-948B-1728B52AA6E4}">
                <adec:decorative xmlns:adec="http://schemas.microsoft.com/office/drawing/2017/decorative" val="0"/>
              </a:ext>
            </a:extLst>
          </p:cNvPr>
          <p:cNvSpPr/>
          <p:nvPr/>
        </p:nvSpPr>
        <p:spPr bwMode="auto">
          <a:xfrm>
            <a:off x="517453" y="22508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Language-Agnostic Standard</a:t>
            </a:r>
          </a:p>
        </p:txBody>
      </p:sp>
      <p:sp>
        <p:nvSpPr>
          <p:cNvPr id="45" name="Rounded Rectangle 64">
            <a:extLst>
              <a:ext uri="{FF2B5EF4-FFF2-40B4-BE49-F238E27FC236}">
                <a16:creationId xmlns:a16="http://schemas.microsoft.com/office/drawing/2014/main" id="{CD65E50B-D0F1-F61B-B61B-43470ACC0FE7}"/>
              </a:ext>
              <a:ext uri="{C183D7F6-B498-43B3-948B-1728B52AA6E4}">
                <adec:decorative xmlns:adec="http://schemas.microsoft.com/office/drawing/2017/decorative" val="0"/>
              </a:ext>
            </a:extLst>
          </p:cNvPr>
          <p:cNvSpPr>
            <a:spLocks/>
          </p:cNvSpPr>
          <p:nvPr/>
        </p:nvSpPr>
        <p:spPr bwMode="auto">
          <a:xfrm>
            <a:off x="385596" y="394325"/>
            <a:ext cx="3777996" cy="1875920"/>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Defines a JSON envelope for passing context between LLMs, tools and agents</a:t>
            </a:r>
          </a:p>
        </p:txBody>
      </p:sp>
      <p:sp>
        <p:nvSpPr>
          <p:cNvPr id="46" name="!!Rectangle: Rounded Corners 25">
            <a:extLst>
              <a:ext uri="{FF2B5EF4-FFF2-40B4-BE49-F238E27FC236}">
                <a16:creationId xmlns:a16="http://schemas.microsoft.com/office/drawing/2014/main" id="{805EED47-1693-356E-800C-2D91B1ABDB97}"/>
              </a:ext>
              <a:ext uri="{C183D7F6-B498-43B3-948B-1728B52AA6E4}">
                <adec:decorative xmlns:adec="http://schemas.microsoft.com/office/drawing/2017/decorative" val="0"/>
              </a:ext>
            </a:extLst>
          </p:cNvPr>
          <p:cNvSpPr/>
          <p:nvPr/>
        </p:nvSpPr>
        <p:spPr bwMode="auto">
          <a:xfrm>
            <a:off x="517454" y="2451303"/>
            <a:ext cx="3366056"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Dynamic Tool Invocation</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47" name="Rounded Rectangle 64">
            <a:extLst>
              <a:ext uri="{FF2B5EF4-FFF2-40B4-BE49-F238E27FC236}">
                <a16:creationId xmlns:a16="http://schemas.microsoft.com/office/drawing/2014/main" id="{7CAFE138-5630-18E7-AEEC-873FEA3FF71D}"/>
              </a:ext>
              <a:ext uri="{C183D7F6-B498-43B3-948B-1728B52AA6E4}">
                <adec:decorative xmlns:adec="http://schemas.microsoft.com/office/drawing/2017/decorative" val="0"/>
              </a:ext>
            </a:extLst>
          </p:cNvPr>
          <p:cNvSpPr>
            <a:spLocks/>
          </p:cNvSpPr>
          <p:nvPr/>
        </p:nvSpPr>
        <p:spPr bwMode="auto">
          <a:xfrm>
            <a:off x="385596" y="2608195"/>
            <a:ext cx="3777996" cy="1875921"/>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Embeds tool metadata so agents discover and call APIs/functions at runtime</a:t>
            </a:r>
          </a:p>
        </p:txBody>
      </p:sp>
      <p:sp>
        <p:nvSpPr>
          <p:cNvPr id="48" name="!!Rectangle: Rounded Corners 26">
            <a:extLst>
              <a:ext uri="{FF2B5EF4-FFF2-40B4-BE49-F238E27FC236}">
                <a16:creationId xmlns:a16="http://schemas.microsoft.com/office/drawing/2014/main" id="{FB2CF2D9-EB2C-B6E1-96D5-89AAC4B8E73A}"/>
              </a:ext>
              <a:ext uri="{C183D7F6-B498-43B3-948B-1728B52AA6E4}">
                <adec:decorative xmlns:adec="http://schemas.microsoft.com/office/drawing/2017/decorative" val="0"/>
              </a:ext>
            </a:extLst>
          </p:cNvPr>
          <p:cNvSpPr/>
          <p:nvPr/>
        </p:nvSpPr>
        <p:spPr bwMode="auto">
          <a:xfrm>
            <a:off x="517454" y="4631306"/>
            <a:ext cx="3366056" cy="360003"/>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Multi-Transport Support</a:t>
            </a:r>
          </a:p>
        </p:txBody>
      </p:sp>
      <p:sp>
        <p:nvSpPr>
          <p:cNvPr id="49" name="Rounded Rectangle 64">
            <a:extLst>
              <a:ext uri="{FF2B5EF4-FFF2-40B4-BE49-F238E27FC236}">
                <a16:creationId xmlns:a16="http://schemas.microsoft.com/office/drawing/2014/main" id="{BF0919A7-7CBE-5948-ED72-BD964F59E5F7}"/>
              </a:ext>
              <a:ext uri="{C183D7F6-B498-43B3-948B-1728B52AA6E4}">
                <adec:decorative xmlns:adec="http://schemas.microsoft.com/office/drawing/2017/decorative" val="0"/>
              </a:ext>
            </a:extLst>
          </p:cNvPr>
          <p:cNvSpPr>
            <a:spLocks/>
          </p:cNvSpPr>
          <p:nvPr/>
        </p:nvSpPr>
        <p:spPr bwMode="auto">
          <a:xfrm>
            <a:off x="385596" y="4811307"/>
            <a:ext cx="3777996" cy="1875922"/>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Works over </a:t>
            </a:r>
            <a:r>
              <a:rPr lang="en-US" sz="1400" b="1" dirty="0" err="1">
                <a:solidFill>
                  <a:srgbClr val="000000"/>
                </a:solidFill>
                <a:latin typeface="Segoe Sans Display Semibold"/>
                <a:cs typeface="Segoe Sans Display Semibold" pitchFamily="2" charset="0"/>
              </a:rPr>
              <a:t>stdio</a:t>
            </a:r>
            <a:r>
              <a:rPr lang="en-US" sz="1400" b="1" dirty="0">
                <a:solidFill>
                  <a:srgbClr val="000000"/>
                </a:solidFill>
                <a:latin typeface="Segoe Sans Display Semibold"/>
                <a:cs typeface="Segoe Sans Display Semibold" pitchFamily="2" charset="0"/>
              </a:rPr>
              <a:t>, SSE, WebSocket or HTTP to fit your architecture</a:t>
            </a:r>
          </a:p>
        </p:txBody>
      </p:sp>
      <p:sp>
        <p:nvSpPr>
          <p:cNvPr id="2" name="!!Rectangle: Rounded Corners 25">
            <a:extLst>
              <a:ext uri="{FF2B5EF4-FFF2-40B4-BE49-F238E27FC236}">
                <a16:creationId xmlns:a16="http://schemas.microsoft.com/office/drawing/2014/main" id="{B4383BE5-AAC4-B1A2-9565-2D8F21A6D99D}"/>
              </a:ext>
              <a:ext uri="{C183D7F6-B498-43B3-948B-1728B52AA6E4}">
                <adec:decorative xmlns:adec="http://schemas.microsoft.com/office/drawing/2017/decorative" val="0"/>
              </a:ext>
            </a:extLst>
          </p:cNvPr>
          <p:cNvSpPr/>
          <p:nvPr/>
        </p:nvSpPr>
        <p:spPr bwMode="auto">
          <a:xfrm>
            <a:off x="5005354" y="225082"/>
            <a:ext cx="3777996"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Client-&gt;Server Payload</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377922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00DD58-3DDD-BBF1-9ADA-50C7AD74A7FD}"/>
            </a:ext>
          </a:extLst>
        </p:cNvPr>
        <p:cNvGrpSpPr/>
        <p:nvPr/>
      </p:nvGrpSpPr>
      <p:grpSpPr>
        <a:xfrm>
          <a:off x="0" y="0"/>
          <a:ext cx="0" cy="0"/>
          <a:chOff x="0" y="0"/>
          <a:chExt cx="0" cy="0"/>
        </a:xfrm>
      </p:grpSpPr>
      <p:sp>
        <p:nvSpPr>
          <p:cNvPr id="3" name="Rounded Rectangle 64">
            <a:extLst>
              <a:ext uri="{FF2B5EF4-FFF2-40B4-BE49-F238E27FC236}">
                <a16:creationId xmlns:a16="http://schemas.microsoft.com/office/drawing/2014/main" id="{6D56460C-8A6B-1E92-7615-296FB239D4B6}"/>
              </a:ext>
              <a:ext uri="{C183D7F6-B498-43B3-948B-1728B52AA6E4}">
                <adec:decorative xmlns:adec="http://schemas.microsoft.com/office/drawing/2017/decorative" val="0"/>
              </a:ext>
            </a:extLst>
          </p:cNvPr>
          <p:cNvSpPr>
            <a:spLocks/>
          </p:cNvSpPr>
          <p:nvPr/>
        </p:nvSpPr>
        <p:spPr bwMode="auto">
          <a:xfrm>
            <a:off x="4625902" y="405082"/>
            <a:ext cx="6960084" cy="6282147"/>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2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r>
              <a:rPr lang="en-US" sz="1200" b="1" dirty="0" err="1">
                <a:solidFill>
                  <a:srgbClr val="000000"/>
                </a:solidFill>
                <a:latin typeface="Consolas" panose="020B0609020204030204" pitchFamily="49" charset="0"/>
                <a:cs typeface="Segoe Sans Display Semibold" pitchFamily="2" charset="0"/>
              </a:rPr>
              <a:t>jsonrpc</a:t>
            </a:r>
            <a:r>
              <a:rPr lang="en-US" sz="1200" b="1" dirty="0">
                <a:solidFill>
                  <a:srgbClr val="000000"/>
                </a:solidFill>
                <a:latin typeface="Consolas" panose="020B0609020204030204" pitchFamily="49" charset="0"/>
                <a:cs typeface="Segoe Sans Display Semibold" pitchFamily="2" charset="0"/>
              </a:rPr>
              <a:t>": "2.0",</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"id": 1,</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"result":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"tools":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"name": "</a:t>
            </a:r>
            <a:r>
              <a:rPr lang="en-US" sz="1200" b="1" dirty="0" err="1">
                <a:solidFill>
                  <a:srgbClr val="000000"/>
                </a:solidFill>
                <a:latin typeface="Consolas" panose="020B0609020204030204" pitchFamily="49" charset="0"/>
                <a:cs typeface="Segoe Sans Display Semibold" pitchFamily="2" charset="0"/>
              </a:rPr>
              <a:t>get_user_profile</a:t>
            </a:r>
            <a:r>
              <a:rPr lang="en-US" sz="12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"description": "Retrieves a user's profile by email",</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"parameters":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"type": "object",</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"properties":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"email": { "type": "string", "format": "email"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"required": ["email"]</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"name": "</a:t>
            </a:r>
            <a:r>
              <a:rPr lang="en-US" sz="1200" b="1" dirty="0" err="1">
                <a:solidFill>
                  <a:srgbClr val="000000"/>
                </a:solidFill>
                <a:latin typeface="Consolas" panose="020B0609020204030204" pitchFamily="49" charset="0"/>
                <a:cs typeface="Segoe Sans Display Semibold" pitchFamily="2" charset="0"/>
              </a:rPr>
              <a:t>list_recent_queries</a:t>
            </a:r>
            <a:r>
              <a:rPr lang="en-US" sz="12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"description": "Returns the last 5 queries made by the user",</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"parameters":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"type": "object",</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"properties":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 .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a:t>
            </a:r>
          </a:p>
        </p:txBody>
      </p:sp>
      <p:grpSp>
        <p:nvGrpSpPr>
          <p:cNvPr id="38" name="Group 37">
            <a:extLst>
              <a:ext uri="{FF2B5EF4-FFF2-40B4-BE49-F238E27FC236}">
                <a16:creationId xmlns:a16="http://schemas.microsoft.com/office/drawing/2014/main" id="{D4AB452A-5CBA-6305-C42A-B1BAFAD98F2F}"/>
              </a:ext>
            </a:extLst>
          </p:cNvPr>
          <p:cNvGrpSpPr/>
          <p:nvPr/>
        </p:nvGrpSpPr>
        <p:grpSpPr>
          <a:xfrm>
            <a:off x="-1387926" y="3101352"/>
            <a:ext cx="537264" cy="537264"/>
            <a:chOff x="2636864" y="3101352"/>
            <a:chExt cx="537264" cy="537264"/>
          </a:xfrm>
        </p:grpSpPr>
        <p:sp>
          <p:nvSpPr>
            <p:cNvPr id="39" name="Oval 38">
              <a:extLst>
                <a:ext uri="{FF2B5EF4-FFF2-40B4-BE49-F238E27FC236}">
                  <a16:creationId xmlns:a16="http://schemas.microsoft.com/office/drawing/2014/main" id="{8C0580D6-0325-2F97-91CF-D1D111D54ED5}"/>
                </a:ext>
              </a:extLst>
            </p:cNvPr>
            <p:cNvSpPr/>
            <p:nvPr/>
          </p:nvSpPr>
          <p:spPr bwMode="auto">
            <a:xfrm>
              <a:off x="2636864" y="3101352"/>
              <a:ext cx="537264" cy="537264"/>
            </a:xfrm>
            <a:prstGeom prst="ellipse">
              <a:avLst/>
            </a:prstGeom>
            <a:gradFill flip="none" rotWithShape="1">
              <a:gsLst>
                <a:gs pos="0">
                  <a:srgbClr val="AC35AF"/>
                </a:gs>
                <a:gs pos="100000">
                  <a:srgbClr val="0A6BBA"/>
                </a:gs>
              </a:gsLst>
              <a:path path="circle">
                <a:fillToRect l="100000" t="100000"/>
              </a:path>
              <a:tileRect r="-100000" b="-100000"/>
            </a:gra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err="1">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sp>
          <p:nvSpPr>
            <p:cNvPr id="40" name="Graphic 38">
              <a:extLst>
                <a:ext uri="{FF2B5EF4-FFF2-40B4-BE49-F238E27FC236}">
                  <a16:creationId xmlns:a16="http://schemas.microsoft.com/office/drawing/2014/main" id="{ACA2840A-5A1C-AA73-8EA8-0D9BD42C9329}"/>
                </a:ext>
              </a:extLst>
            </p:cNvPr>
            <p:cNvSpPr>
              <a:spLocks noChangeAspect="1"/>
            </p:cNvSpPr>
            <p:nvPr/>
          </p:nvSpPr>
          <p:spPr>
            <a:xfrm>
              <a:off x="2750292" y="3222274"/>
              <a:ext cx="310408" cy="295420"/>
            </a:xfrm>
            <a:custGeom>
              <a:avLst/>
              <a:gdLst>
                <a:gd name="connsiteX0" fmla="*/ 93845 w 180570"/>
                <a:gd name="connsiteY0" fmla="*/ 1500 h 171854"/>
                <a:gd name="connsiteX1" fmla="*/ 95274 w 180570"/>
                <a:gd name="connsiteY1" fmla="*/ 71 h 171854"/>
                <a:gd name="connsiteX2" fmla="*/ 120039 w 180570"/>
                <a:gd name="connsiteY2" fmla="*/ 71 h 171854"/>
                <a:gd name="connsiteX3" fmla="*/ 125278 w 180570"/>
                <a:gd name="connsiteY3" fmla="*/ 71 h 171854"/>
                <a:gd name="connsiteX4" fmla="*/ 125659 w 180570"/>
                <a:gd name="connsiteY4" fmla="*/ 71 h 171854"/>
                <a:gd name="connsiteX5" fmla="*/ 141375 w 180570"/>
                <a:gd name="connsiteY5" fmla="*/ 3596 h 171854"/>
                <a:gd name="connsiteX6" fmla="*/ 163663 w 180570"/>
                <a:gd name="connsiteY6" fmla="*/ 20931 h 171854"/>
                <a:gd name="connsiteX7" fmla="*/ 171283 w 180570"/>
                <a:gd name="connsiteY7" fmla="*/ 62365 h 171854"/>
                <a:gd name="connsiteX8" fmla="*/ 140041 w 180570"/>
                <a:gd name="connsiteY8" fmla="*/ 31504 h 171854"/>
                <a:gd name="connsiteX9" fmla="*/ 134993 w 180570"/>
                <a:gd name="connsiteY9" fmla="*/ 29408 h 171854"/>
                <a:gd name="connsiteX10" fmla="*/ 89845 w 180570"/>
                <a:gd name="connsiteY10" fmla="*/ 29408 h 171854"/>
                <a:gd name="connsiteX11" fmla="*/ 85558 w 180570"/>
                <a:gd name="connsiteY11" fmla="*/ 30837 h 171854"/>
                <a:gd name="connsiteX12" fmla="*/ 67651 w 180570"/>
                <a:gd name="connsiteY12" fmla="*/ 44458 h 171854"/>
                <a:gd name="connsiteX13" fmla="*/ 54697 w 180570"/>
                <a:gd name="connsiteY13" fmla="*/ 42743 h 171854"/>
                <a:gd name="connsiteX14" fmla="*/ 54697 w 180570"/>
                <a:gd name="connsiteY14" fmla="*/ 42743 h 171854"/>
                <a:gd name="connsiteX15" fmla="*/ 56317 w 180570"/>
                <a:gd name="connsiteY15" fmla="*/ 30075 h 171854"/>
                <a:gd name="connsiteX16" fmla="*/ 56317 w 180570"/>
                <a:gd name="connsiteY16" fmla="*/ 30075 h 171854"/>
                <a:gd name="connsiteX17" fmla="*/ 93940 w 180570"/>
                <a:gd name="connsiteY17" fmla="*/ 1595 h 171854"/>
                <a:gd name="connsiteX18" fmla="*/ 46792 w 180570"/>
                <a:gd name="connsiteY18" fmla="*/ 106942 h 171854"/>
                <a:gd name="connsiteX19" fmla="*/ 46696 w 180570"/>
                <a:gd name="connsiteY19" fmla="*/ 106942 h 171854"/>
                <a:gd name="connsiteX20" fmla="*/ 37457 w 180570"/>
                <a:gd name="connsiteY20" fmla="*/ 116276 h 171854"/>
                <a:gd name="connsiteX21" fmla="*/ 37362 w 180570"/>
                <a:gd name="connsiteY21" fmla="*/ 116276 h 171854"/>
                <a:gd name="connsiteX22" fmla="*/ 25360 w 180570"/>
                <a:gd name="connsiteY22" fmla="*/ 116276 h 171854"/>
                <a:gd name="connsiteX23" fmla="*/ 25360 w 180570"/>
                <a:gd name="connsiteY23" fmla="*/ 104275 h 171854"/>
                <a:gd name="connsiteX24" fmla="*/ 25360 w 180570"/>
                <a:gd name="connsiteY24" fmla="*/ 104275 h 171854"/>
                <a:gd name="connsiteX25" fmla="*/ 34600 w 180570"/>
                <a:gd name="connsiteY25" fmla="*/ 95036 h 171854"/>
                <a:gd name="connsiteX26" fmla="*/ 46792 w 180570"/>
                <a:gd name="connsiteY26" fmla="*/ 95036 h 171854"/>
                <a:gd name="connsiteX27" fmla="*/ 46887 w 180570"/>
                <a:gd name="connsiteY27" fmla="*/ 106942 h 171854"/>
                <a:gd name="connsiteX28" fmla="*/ 44029 w 180570"/>
                <a:gd name="connsiteY28" fmla="*/ 123134 h 171854"/>
                <a:gd name="connsiteX29" fmla="*/ 44125 w 180570"/>
                <a:gd name="connsiteY29" fmla="*/ 135041 h 171854"/>
                <a:gd name="connsiteX30" fmla="*/ 56317 w 180570"/>
                <a:gd name="connsiteY30" fmla="*/ 135041 h 171854"/>
                <a:gd name="connsiteX31" fmla="*/ 65556 w 180570"/>
                <a:gd name="connsiteY31" fmla="*/ 125801 h 171854"/>
                <a:gd name="connsiteX32" fmla="*/ 65556 w 180570"/>
                <a:gd name="connsiteY32" fmla="*/ 113800 h 171854"/>
                <a:gd name="connsiteX33" fmla="*/ 64127 w 180570"/>
                <a:gd name="connsiteY33" fmla="*/ 112657 h 171854"/>
                <a:gd name="connsiteX34" fmla="*/ 53459 w 180570"/>
                <a:gd name="connsiteY34" fmla="*/ 113609 h 171854"/>
                <a:gd name="connsiteX35" fmla="*/ 53364 w 180570"/>
                <a:gd name="connsiteY35" fmla="*/ 113609 h 171854"/>
                <a:gd name="connsiteX36" fmla="*/ 44125 w 180570"/>
                <a:gd name="connsiteY36" fmla="*/ 122944 h 171854"/>
                <a:gd name="connsiteX37" fmla="*/ 44029 w 180570"/>
                <a:gd name="connsiteY37" fmla="*/ 123039 h 171854"/>
                <a:gd name="connsiteX38" fmla="*/ 23932 w 180570"/>
                <a:gd name="connsiteY38" fmla="*/ 79986 h 171854"/>
                <a:gd name="connsiteX39" fmla="*/ 23932 w 180570"/>
                <a:gd name="connsiteY39" fmla="*/ 91988 h 171854"/>
                <a:gd name="connsiteX40" fmla="*/ 23932 w 180570"/>
                <a:gd name="connsiteY40" fmla="*/ 91988 h 171854"/>
                <a:gd name="connsiteX41" fmla="*/ 14692 w 180570"/>
                <a:gd name="connsiteY41" fmla="*/ 101227 h 171854"/>
                <a:gd name="connsiteX42" fmla="*/ 2500 w 180570"/>
                <a:gd name="connsiteY42" fmla="*/ 101227 h 171854"/>
                <a:gd name="connsiteX43" fmla="*/ 2500 w 180570"/>
                <a:gd name="connsiteY43" fmla="*/ 89225 h 171854"/>
                <a:gd name="connsiteX44" fmla="*/ 2500 w 180570"/>
                <a:gd name="connsiteY44" fmla="*/ 89225 h 171854"/>
                <a:gd name="connsiteX45" fmla="*/ 11740 w 180570"/>
                <a:gd name="connsiteY45" fmla="*/ 79986 h 171854"/>
                <a:gd name="connsiteX46" fmla="*/ 23932 w 180570"/>
                <a:gd name="connsiteY46" fmla="*/ 79986 h 171854"/>
                <a:gd name="connsiteX47" fmla="*/ 23932 w 180570"/>
                <a:gd name="connsiteY47" fmla="*/ 79986 h 171854"/>
                <a:gd name="connsiteX48" fmla="*/ 84511 w 180570"/>
                <a:gd name="connsiteY48" fmla="*/ 132564 h 171854"/>
                <a:gd name="connsiteX49" fmla="*/ 84511 w 180570"/>
                <a:gd name="connsiteY49" fmla="*/ 144566 h 171854"/>
                <a:gd name="connsiteX50" fmla="*/ 84511 w 180570"/>
                <a:gd name="connsiteY50" fmla="*/ 144566 h 171854"/>
                <a:gd name="connsiteX51" fmla="*/ 75271 w 180570"/>
                <a:gd name="connsiteY51" fmla="*/ 153805 h 171854"/>
                <a:gd name="connsiteX52" fmla="*/ 63175 w 180570"/>
                <a:gd name="connsiteY52" fmla="*/ 153805 h 171854"/>
                <a:gd name="connsiteX53" fmla="*/ 61555 w 180570"/>
                <a:gd name="connsiteY53" fmla="*/ 143994 h 171854"/>
                <a:gd name="connsiteX54" fmla="*/ 61555 w 180570"/>
                <a:gd name="connsiteY54" fmla="*/ 143994 h 171854"/>
                <a:gd name="connsiteX55" fmla="*/ 63175 w 180570"/>
                <a:gd name="connsiteY55" fmla="*/ 141708 h 171854"/>
                <a:gd name="connsiteX56" fmla="*/ 72414 w 180570"/>
                <a:gd name="connsiteY56" fmla="*/ 132469 h 171854"/>
                <a:gd name="connsiteX57" fmla="*/ 84511 w 180570"/>
                <a:gd name="connsiteY57" fmla="*/ 132469 h 171854"/>
                <a:gd name="connsiteX58" fmla="*/ 22503 w 180570"/>
                <a:gd name="connsiteY58" fmla="*/ 17312 h 171854"/>
                <a:gd name="connsiteX59" fmla="*/ 71176 w 180570"/>
                <a:gd name="connsiteY59" fmla="*/ 738 h 171854"/>
                <a:gd name="connsiteX60" fmla="*/ 47554 w 180570"/>
                <a:gd name="connsiteY60" fmla="*/ 18645 h 171854"/>
                <a:gd name="connsiteX61" fmla="*/ 42982 w 180570"/>
                <a:gd name="connsiteY61" fmla="*/ 51316 h 171854"/>
                <a:gd name="connsiteX62" fmla="*/ 43077 w 180570"/>
                <a:gd name="connsiteY62" fmla="*/ 51411 h 171854"/>
                <a:gd name="connsiteX63" fmla="*/ 75938 w 180570"/>
                <a:gd name="connsiteY63" fmla="*/ 55888 h 171854"/>
                <a:gd name="connsiteX64" fmla="*/ 91940 w 180570"/>
                <a:gd name="connsiteY64" fmla="*/ 43696 h 171854"/>
                <a:gd name="connsiteX65" fmla="*/ 131850 w 180570"/>
                <a:gd name="connsiteY65" fmla="*/ 43696 h 171854"/>
                <a:gd name="connsiteX66" fmla="*/ 165283 w 180570"/>
                <a:gd name="connsiteY66" fmla="*/ 76652 h 171854"/>
                <a:gd name="connsiteX67" fmla="*/ 165664 w 180570"/>
                <a:gd name="connsiteY67" fmla="*/ 77033 h 171854"/>
                <a:gd name="connsiteX68" fmla="*/ 176617 w 180570"/>
                <a:gd name="connsiteY68" fmla="*/ 87987 h 171854"/>
                <a:gd name="connsiteX69" fmla="*/ 176522 w 180570"/>
                <a:gd name="connsiteY69" fmla="*/ 107418 h 171854"/>
                <a:gd name="connsiteX70" fmla="*/ 158234 w 180570"/>
                <a:gd name="connsiteY70" fmla="*/ 108275 h 171854"/>
                <a:gd name="connsiteX71" fmla="*/ 157282 w 180570"/>
                <a:gd name="connsiteY71" fmla="*/ 107323 h 171854"/>
                <a:gd name="connsiteX72" fmla="*/ 156710 w 180570"/>
                <a:gd name="connsiteY72" fmla="*/ 106847 h 171854"/>
                <a:gd name="connsiteX73" fmla="*/ 146328 w 180570"/>
                <a:gd name="connsiteY73" fmla="*/ 96464 h 171854"/>
                <a:gd name="connsiteX74" fmla="*/ 139565 w 180570"/>
                <a:gd name="connsiteY74" fmla="*/ 96369 h 171854"/>
                <a:gd name="connsiteX75" fmla="*/ 139470 w 180570"/>
                <a:gd name="connsiteY75" fmla="*/ 103132 h 171854"/>
                <a:gd name="connsiteX76" fmla="*/ 139565 w 180570"/>
                <a:gd name="connsiteY76" fmla="*/ 103227 h 171854"/>
                <a:gd name="connsiteX77" fmla="*/ 150519 w 180570"/>
                <a:gd name="connsiteY77" fmla="*/ 114181 h 171854"/>
                <a:gd name="connsiteX78" fmla="*/ 151757 w 180570"/>
                <a:gd name="connsiteY78" fmla="*/ 115324 h 171854"/>
                <a:gd name="connsiteX79" fmla="*/ 152138 w 180570"/>
                <a:gd name="connsiteY79" fmla="*/ 115705 h 171854"/>
                <a:gd name="connsiteX80" fmla="*/ 151471 w 180570"/>
                <a:gd name="connsiteY80" fmla="*/ 129421 h 171854"/>
                <a:gd name="connsiteX81" fmla="*/ 138327 w 180570"/>
                <a:gd name="connsiteY81" fmla="*/ 129421 h 171854"/>
                <a:gd name="connsiteX82" fmla="*/ 136708 w 180570"/>
                <a:gd name="connsiteY82" fmla="*/ 127802 h 171854"/>
                <a:gd name="connsiteX83" fmla="*/ 129945 w 180570"/>
                <a:gd name="connsiteY83" fmla="*/ 127802 h 171854"/>
                <a:gd name="connsiteX84" fmla="*/ 128516 w 180570"/>
                <a:gd name="connsiteY84" fmla="*/ 131231 h 171854"/>
                <a:gd name="connsiteX85" fmla="*/ 129945 w 180570"/>
                <a:gd name="connsiteY85" fmla="*/ 134660 h 171854"/>
                <a:gd name="connsiteX86" fmla="*/ 132040 w 180570"/>
                <a:gd name="connsiteY86" fmla="*/ 136755 h 171854"/>
                <a:gd name="connsiteX87" fmla="*/ 132421 w 180570"/>
                <a:gd name="connsiteY87" fmla="*/ 149423 h 171854"/>
                <a:gd name="connsiteX88" fmla="*/ 119753 w 180570"/>
                <a:gd name="connsiteY88" fmla="*/ 149804 h 171854"/>
                <a:gd name="connsiteX89" fmla="*/ 119372 w 180570"/>
                <a:gd name="connsiteY89" fmla="*/ 149423 h 171854"/>
                <a:gd name="connsiteX90" fmla="*/ 119277 w 180570"/>
                <a:gd name="connsiteY90" fmla="*/ 149423 h 171854"/>
                <a:gd name="connsiteX91" fmla="*/ 117277 w 180570"/>
                <a:gd name="connsiteY91" fmla="*/ 147328 h 171854"/>
                <a:gd name="connsiteX92" fmla="*/ 110514 w 180570"/>
                <a:gd name="connsiteY92" fmla="*/ 147233 h 171854"/>
                <a:gd name="connsiteX93" fmla="*/ 110419 w 180570"/>
                <a:gd name="connsiteY93" fmla="*/ 153995 h 171854"/>
                <a:gd name="connsiteX94" fmla="*/ 110514 w 180570"/>
                <a:gd name="connsiteY94" fmla="*/ 154091 h 171854"/>
                <a:gd name="connsiteX95" fmla="*/ 112609 w 180570"/>
                <a:gd name="connsiteY95" fmla="*/ 156186 h 171854"/>
                <a:gd name="connsiteX96" fmla="*/ 112609 w 180570"/>
                <a:gd name="connsiteY96" fmla="*/ 169140 h 171854"/>
                <a:gd name="connsiteX97" fmla="*/ 99655 w 180570"/>
                <a:gd name="connsiteY97" fmla="*/ 169140 h 171854"/>
                <a:gd name="connsiteX98" fmla="*/ 86035 w 180570"/>
                <a:gd name="connsiteY98" fmla="*/ 156186 h 171854"/>
                <a:gd name="connsiteX99" fmla="*/ 90988 w 180570"/>
                <a:gd name="connsiteY99" fmla="*/ 151233 h 171854"/>
                <a:gd name="connsiteX100" fmla="*/ 91083 w 180570"/>
                <a:gd name="connsiteY100" fmla="*/ 125897 h 171854"/>
                <a:gd name="connsiteX101" fmla="*/ 90988 w 180570"/>
                <a:gd name="connsiteY101" fmla="*/ 125801 h 171854"/>
                <a:gd name="connsiteX102" fmla="*/ 77367 w 180570"/>
                <a:gd name="connsiteY102" fmla="*/ 120563 h 171854"/>
                <a:gd name="connsiteX103" fmla="*/ 72033 w 180570"/>
                <a:gd name="connsiteY103" fmla="*/ 107037 h 171854"/>
                <a:gd name="connsiteX104" fmla="*/ 58412 w 180570"/>
                <a:gd name="connsiteY104" fmla="*/ 101798 h 171854"/>
                <a:gd name="connsiteX105" fmla="*/ 53078 w 180570"/>
                <a:gd name="connsiteY105" fmla="*/ 88273 h 171854"/>
                <a:gd name="connsiteX106" fmla="*/ 35552 w 180570"/>
                <a:gd name="connsiteY106" fmla="*/ 83606 h 171854"/>
                <a:gd name="connsiteX107" fmla="*/ 30409 w 180570"/>
                <a:gd name="connsiteY107" fmla="*/ 73319 h 171854"/>
                <a:gd name="connsiteX108" fmla="*/ 6501 w 180570"/>
                <a:gd name="connsiteY108" fmla="*/ 71795 h 171854"/>
                <a:gd name="connsiteX109" fmla="*/ 22217 w 180570"/>
                <a:gd name="connsiteY109" fmla="*/ 17407 h 171854"/>
                <a:gd name="connsiteX110" fmla="*/ 22217 w 180570"/>
                <a:gd name="connsiteY110" fmla="*/ 17407 h 1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0570" h="171854">
                  <a:moveTo>
                    <a:pt x="93845" y="1500"/>
                  </a:moveTo>
                  <a:cubicBezTo>
                    <a:pt x="94417" y="1119"/>
                    <a:pt x="94893" y="643"/>
                    <a:pt x="95274" y="71"/>
                  </a:cubicBezTo>
                  <a:lnTo>
                    <a:pt x="120039" y="71"/>
                  </a:lnTo>
                  <a:cubicBezTo>
                    <a:pt x="121753" y="-24"/>
                    <a:pt x="123468" y="-24"/>
                    <a:pt x="125278" y="71"/>
                  </a:cubicBezTo>
                  <a:lnTo>
                    <a:pt x="125659" y="71"/>
                  </a:lnTo>
                  <a:cubicBezTo>
                    <a:pt x="131088" y="71"/>
                    <a:pt x="136422" y="1214"/>
                    <a:pt x="141375" y="3596"/>
                  </a:cubicBezTo>
                  <a:cubicBezTo>
                    <a:pt x="150328" y="7120"/>
                    <a:pt x="158044" y="13121"/>
                    <a:pt x="163663" y="20931"/>
                  </a:cubicBezTo>
                  <a:cubicBezTo>
                    <a:pt x="172236" y="32933"/>
                    <a:pt x="175093" y="48077"/>
                    <a:pt x="171283" y="62365"/>
                  </a:cubicBezTo>
                  <a:lnTo>
                    <a:pt x="140041" y="31504"/>
                  </a:lnTo>
                  <a:cubicBezTo>
                    <a:pt x="138708" y="30170"/>
                    <a:pt x="136898" y="29408"/>
                    <a:pt x="134993" y="29408"/>
                  </a:cubicBezTo>
                  <a:lnTo>
                    <a:pt x="89845" y="29408"/>
                  </a:lnTo>
                  <a:cubicBezTo>
                    <a:pt x="88321" y="29408"/>
                    <a:pt x="86797" y="29885"/>
                    <a:pt x="85558" y="30837"/>
                  </a:cubicBezTo>
                  <a:lnTo>
                    <a:pt x="67651" y="44458"/>
                  </a:lnTo>
                  <a:cubicBezTo>
                    <a:pt x="63556" y="47506"/>
                    <a:pt x="57841" y="46744"/>
                    <a:pt x="54697" y="42743"/>
                  </a:cubicBezTo>
                  <a:cubicBezTo>
                    <a:pt x="54697" y="42743"/>
                    <a:pt x="54697" y="42743"/>
                    <a:pt x="54697" y="42743"/>
                  </a:cubicBezTo>
                  <a:cubicBezTo>
                    <a:pt x="51649" y="38743"/>
                    <a:pt x="52411" y="33123"/>
                    <a:pt x="56317" y="30075"/>
                  </a:cubicBezTo>
                  <a:cubicBezTo>
                    <a:pt x="56317" y="30075"/>
                    <a:pt x="56317" y="30075"/>
                    <a:pt x="56317" y="30075"/>
                  </a:cubicBezTo>
                  <a:cubicBezTo>
                    <a:pt x="56317" y="30075"/>
                    <a:pt x="93940" y="1595"/>
                    <a:pt x="93940" y="1595"/>
                  </a:cubicBezTo>
                  <a:close/>
                  <a:moveTo>
                    <a:pt x="46792" y="106942"/>
                  </a:moveTo>
                  <a:lnTo>
                    <a:pt x="46696" y="106942"/>
                  </a:lnTo>
                  <a:cubicBezTo>
                    <a:pt x="46696" y="106942"/>
                    <a:pt x="37457" y="116276"/>
                    <a:pt x="37457" y="116276"/>
                  </a:cubicBezTo>
                  <a:lnTo>
                    <a:pt x="37362" y="116276"/>
                  </a:lnTo>
                  <a:cubicBezTo>
                    <a:pt x="34028" y="119610"/>
                    <a:pt x="28694" y="119515"/>
                    <a:pt x="25360" y="116276"/>
                  </a:cubicBezTo>
                  <a:cubicBezTo>
                    <a:pt x="22027" y="112943"/>
                    <a:pt x="22027" y="107609"/>
                    <a:pt x="25360" y="104275"/>
                  </a:cubicBezTo>
                  <a:cubicBezTo>
                    <a:pt x="25360" y="104275"/>
                    <a:pt x="25360" y="104275"/>
                    <a:pt x="25360" y="104275"/>
                  </a:cubicBezTo>
                  <a:lnTo>
                    <a:pt x="34600" y="95036"/>
                  </a:lnTo>
                  <a:cubicBezTo>
                    <a:pt x="37933" y="91702"/>
                    <a:pt x="43363" y="91702"/>
                    <a:pt x="46792" y="95036"/>
                  </a:cubicBezTo>
                  <a:cubicBezTo>
                    <a:pt x="50125" y="98274"/>
                    <a:pt x="50125" y="103608"/>
                    <a:pt x="46887" y="106942"/>
                  </a:cubicBezTo>
                  <a:close/>
                  <a:moveTo>
                    <a:pt x="44029" y="123134"/>
                  </a:moveTo>
                  <a:cubicBezTo>
                    <a:pt x="40791" y="126468"/>
                    <a:pt x="40886" y="131802"/>
                    <a:pt x="44125" y="135041"/>
                  </a:cubicBezTo>
                  <a:cubicBezTo>
                    <a:pt x="47458" y="138374"/>
                    <a:pt x="52888" y="138374"/>
                    <a:pt x="56317" y="135041"/>
                  </a:cubicBezTo>
                  <a:lnTo>
                    <a:pt x="65556" y="125801"/>
                  </a:lnTo>
                  <a:cubicBezTo>
                    <a:pt x="68890" y="122468"/>
                    <a:pt x="68890" y="117134"/>
                    <a:pt x="65556" y="113800"/>
                  </a:cubicBezTo>
                  <a:cubicBezTo>
                    <a:pt x="65175" y="113419"/>
                    <a:pt x="64699" y="113038"/>
                    <a:pt x="64127" y="112657"/>
                  </a:cubicBezTo>
                  <a:cubicBezTo>
                    <a:pt x="60793" y="110466"/>
                    <a:pt x="56317" y="110847"/>
                    <a:pt x="53459" y="113609"/>
                  </a:cubicBezTo>
                  <a:lnTo>
                    <a:pt x="53364" y="113609"/>
                  </a:lnTo>
                  <a:cubicBezTo>
                    <a:pt x="53364" y="113609"/>
                    <a:pt x="44125" y="122944"/>
                    <a:pt x="44125" y="122944"/>
                  </a:cubicBezTo>
                  <a:cubicBezTo>
                    <a:pt x="44125" y="122944"/>
                    <a:pt x="44029" y="123039"/>
                    <a:pt x="44029" y="123039"/>
                  </a:cubicBezTo>
                  <a:close/>
                  <a:moveTo>
                    <a:pt x="23932" y="79986"/>
                  </a:moveTo>
                  <a:cubicBezTo>
                    <a:pt x="27265" y="83320"/>
                    <a:pt x="27265" y="88654"/>
                    <a:pt x="23932" y="91988"/>
                  </a:cubicBezTo>
                  <a:cubicBezTo>
                    <a:pt x="23932" y="91988"/>
                    <a:pt x="23932" y="91988"/>
                    <a:pt x="23932" y="91988"/>
                  </a:cubicBezTo>
                  <a:lnTo>
                    <a:pt x="14692" y="101227"/>
                  </a:lnTo>
                  <a:cubicBezTo>
                    <a:pt x="11359" y="104561"/>
                    <a:pt x="5929" y="104561"/>
                    <a:pt x="2500" y="101227"/>
                  </a:cubicBezTo>
                  <a:cubicBezTo>
                    <a:pt x="-833" y="97893"/>
                    <a:pt x="-833" y="92559"/>
                    <a:pt x="2500" y="89225"/>
                  </a:cubicBezTo>
                  <a:cubicBezTo>
                    <a:pt x="2500" y="89225"/>
                    <a:pt x="2500" y="89225"/>
                    <a:pt x="2500" y="89225"/>
                  </a:cubicBezTo>
                  <a:lnTo>
                    <a:pt x="11740" y="79986"/>
                  </a:lnTo>
                  <a:cubicBezTo>
                    <a:pt x="15073" y="76652"/>
                    <a:pt x="20503" y="76652"/>
                    <a:pt x="23932" y="79986"/>
                  </a:cubicBezTo>
                  <a:lnTo>
                    <a:pt x="23932" y="79986"/>
                  </a:lnTo>
                  <a:close/>
                  <a:moveTo>
                    <a:pt x="84511" y="132564"/>
                  </a:moveTo>
                  <a:cubicBezTo>
                    <a:pt x="87844" y="135898"/>
                    <a:pt x="87844" y="141232"/>
                    <a:pt x="84511" y="144566"/>
                  </a:cubicBezTo>
                  <a:cubicBezTo>
                    <a:pt x="84511" y="144566"/>
                    <a:pt x="84511" y="144566"/>
                    <a:pt x="84511" y="144566"/>
                  </a:cubicBezTo>
                  <a:lnTo>
                    <a:pt x="75271" y="153805"/>
                  </a:lnTo>
                  <a:cubicBezTo>
                    <a:pt x="71938" y="157139"/>
                    <a:pt x="66508" y="157139"/>
                    <a:pt x="63175" y="153805"/>
                  </a:cubicBezTo>
                  <a:cubicBezTo>
                    <a:pt x="60603" y="151233"/>
                    <a:pt x="59936" y="147328"/>
                    <a:pt x="61555" y="143994"/>
                  </a:cubicBezTo>
                  <a:lnTo>
                    <a:pt x="61555" y="143994"/>
                  </a:lnTo>
                  <a:cubicBezTo>
                    <a:pt x="61936" y="143137"/>
                    <a:pt x="62508" y="142375"/>
                    <a:pt x="63175" y="141708"/>
                  </a:cubicBezTo>
                  <a:lnTo>
                    <a:pt x="72414" y="132469"/>
                  </a:lnTo>
                  <a:cubicBezTo>
                    <a:pt x="75748" y="129135"/>
                    <a:pt x="81177" y="129135"/>
                    <a:pt x="84511" y="132469"/>
                  </a:cubicBezTo>
                  <a:close/>
                  <a:moveTo>
                    <a:pt x="22503" y="17312"/>
                  </a:moveTo>
                  <a:cubicBezTo>
                    <a:pt x="35266" y="4643"/>
                    <a:pt x="53269" y="-1548"/>
                    <a:pt x="71176" y="738"/>
                  </a:cubicBezTo>
                  <a:lnTo>
                    <a:pt x="47554" y="18645"/>
                  </a:lnTo>
                  <a:cubicBezTo>
                    <a:pt x="37267" y="26456"/>
                    <a:pt x="35266" y="41029"/>
                    <a:pt x="42982" y="51316"/>
                  </a:cubicBezTo>
                  <a:cubicBezTo>
                    <a:pt x="42982" y="51316"/>
                    <a:pt x="42982" y="51316"/>
                    <a:pt x="43077" y="51411"/>
                  </a:cubicBezTo>
                  <a:cubicBezTo>
                    <a:pt x="50983" y="61698"/>
                    <a:pt x="65651" y="63698"/>
                    <a:pt x="75938" y="55888"/>
                  </a:cubicBezTo>
                  <a:lnTo>
                    <a:pt x="91940" y="43696"/>
                  </a:lnTo>
                  <a:lnTo>
                    <a:pt x="131850" y="43696"/>
                  </a:lnTo>
                  <a:lnTo>
                    <a:pt x="165283" y="76652"/>
                  </a:lnTo>
                  <a:cubicBezTo>
                    <a:pt x="165283" y="76652"/>
                    <a:pt x="165473" y="76938"/>
                    <a:pt x="165664" y="77033"/>
                  </a:cubicBezTo>
                  <a:lnTo>
                    <a:pt x="176617" y="87987"/>
                  </a:lnTo>
                  <a:cubicBezTo>
                    <a:pt x="181951" y="93416"/>
                    <a:pt x="181856" y="102084"/>
                    <a:pt x="176522" y="107418"/>
                  </a:cubicBezTo>
                  <a:cubicBezTo>
                    <a:pt x="171569" y="112371"/>
                    <a:pt x="163663" y="112657"/>
                    <a:pt x="158234" y="108275"/>
                  </a:cubicBezTo>
                  <a:lnTo>
                    <a:pt x="157282" y="107323"/>
                  </a:lnTo>
                  <a:cubicBezTo>
                    <a:pt x="157282" y="107323"/>
                    <a:pt x="156901" y="106942"/>
                    <a:pt x="156710" y="106847"/>
                  </a:cubicBezTo>
                  <a:lnTo>
                    <a:pt x="146328" y="96464"/>
                  </a:lnTo>
                  <a:cubicBezTo>
                    <a:pt x="144518" y="94559"/>
                    <a:pt x="141470" y="94559"/>
                    <a:pt x="139565" y="96369"/>
                  </a:cubicBezTo>
                  <a:cubicBezTo>
                    <a:pt x="137660" y="98179"/>
                    <a:pt x="137660" y="101227"/>
                    <a:pt x="139470" y="103132"/>
                  </a:cubicBezTo>
                  <a:cubicBezTo>
                    <a:pt x="139470" y="103132"/>
                    <a:pt x="139470" y="103132"/>
                    <a:pt x="139565" y="103227"/>
                  </a:cubicBezTo>
                  <a:lnTo>
                    <a:pt x="150519" y="114181"/>
                  </a:lnTo>
                  <a:cubicBezTo>
                    <a:pt x="150519" y="114181"/>
                    <a:pt x="151281" y="114943"/>
                    <a:pt x="151757" y="115324"/>
                  </a:cubicBezTo>
                  <a:lnTo>
                    <a:pt x="152138" y="115705"/>
                  </a:lnTo>
                  <a:cubicBezTo>
                    <a:pt x="155758" y="119705"/>
                    <a:pt x="155472" y="125801"/>
                    <a:pt x="151471" y="129421"/>
                  </a:cubicBezTo>
                  <a:cubicBezTo>
                    <a:pt x="147757" y="132850"/>
                    <a:pt x="142042" y="132850"/>
                    <a:pt x="138327" y="129421"/>
                  </a:cubicBezTo>
                  <a:lnTo>
                    <a:pt x="136708" y="127802"/>
                  </a:lnTo>
                  <a:cubicBezTo>
                    <a:pt x="134803" y="125897"/>
                    <a:pt x="131850" y="125992"/>
                    <a:pt x="129945" y="127802"/>
                  </a:cubicBezTo>
                  <a:cubicBezTo>
                    <a:pt x="128992" y="128754"/>
                    <a:pt x="128516" y="129992"/>
                    <a:pt x="128516" y="131231"/>
                  </a:cubicBezTo>
                  <a:cubicBezTo>
                    <a:pt x="128516" y="132564"/>
                    <a:pt x="128992" y="133802"/>
                    <a:pt x="129945" y="134660"/>
                  </a:cubicBezTo>
                  <a:lnTo>
                    <a:pt x="132040" y="136755"/>
                  </a:lnTo>
                  <a:cubicBezTo>
                    <a:pt x="135660" y="140184"/>
                    <a:pt x="135850" y="145804"/>
                    <a:pt x="132421" y="149423"/>
                  </a:cubicBezTo>
                  <a:cubicBezTo>
                    <a:pt x="128992" y="153043"/>
                    <a:pt x="123373" y="153233"/>
                    <a:pt x="119753" y="149804"/>
                  </a:cubicBezTo>
                  <a:cubicBezTo>
                    <a:pt x="119658" y="149709"/>
                    <a:pt x="119467" y="149519"/>
                    <a:pt x="119372" y="149423"/>
                  </a:cubicBezTo>
                  <a:lnTo>
                    <a:pt x="119277" y="149423"/>
                  </a:lnTo>
                  <a:cubicBezTo>
                    <a:pt x="119277" y="149423"/>
                    <a:pt x="117277" y="147328"/>
                    <a:pt x="117277" y="147328"/>
                  </a:cubicBezTo>
                  <a:cubicBezTo>
                    <a:pt x="115467" y="145423"/>
                    <a:pt x="112419" y="145423"/>
                    <a:pt x="110514" y="147233"/>
                  </a:cubicBezTo>
                  <a:cubicBezTo>
                    <a:pt x="108609" y="149042"/>
                    <a:pt x="108609" y="152090"/>
                    <a:pt x="110419" y="153995"/>
                  </a:cubicBezTo>
                  <a:cubicBezTo>
                    <a:pt x="110419" y="153995"/>
                    <a:pt x="110419" y="153995"/>
                    <a:pt x="110514" y="154091"/>
                  </a:cubicBezTo>
                  <a:lnTo>
                    <a:pt x="112609" y="156186"/>
                  </a:lnTo>
                  <a:cubicBezTo>
                    <a:pt x="116229" y="159710"/>
                    <a:pt x="116229" y="165521"/>
                    <a:pt x="112609" y="169140"/>
                  </a:cubicBezTo>
                  <a:cubicBezTo>
                    <a:pt x="109085" y="172760"/>
                    <a:pt x="103275" y="172760"/>
                    <a:pt x="99655" y="169140"/>
                  </a:cubicBezTo>
                  <a:lnTo>
                    <a:pt x="86035" y="156186"/>
                  </a:lnTo>
                  <a:lnTo>
                    <a:pt x="90988" y="151233"/>
                  </a:lnTo>
                  <a:cubicBezTo>
                    <a:pt x="98036" y="144280"/>
                    <a:pt x="98036" y="132850"/>
                    <a:pt x="91083" y="125897"/>
                  </a:cubicBezTo>
                  <a:cubicBezTo>
                    <a:pt x="91083" y="125897"/>
                    <a:pt x="91083" y="125897"/>
                    <a:pt x="90988" y="125801"/>
                  </a:cubicBezTo>
                  <a:cubicBezTo>
                    <a:pt x="87368" y="122182"/>
                    <a:pt x="82415" y="120277"/>
                    <a:pt x="77367" y="120563"/>
                  </a:cubicBezTo>
                  <a:cubicBezTo>
                    <a:pt x="77557" y="115514"/>
                    <a:pt x="75652" y="110561"/>
                    <a:pt x="72033" y="107037"/>
                  </a:cubicBezTo>
                  <a:cubicBezTo>
                    <a:pt x="68413" y="103418"/>
                    <a:pt x="63460" y="101513"/>
                    <a:pt x="58412" y="101798"/>
                  </a:cubicBezTo>
                  <a:cubicBezTo>
                    <a:pt x="58603" y="96750"/>
                    <a:pt x="56698" y="91797"/>
                    <a:pt x="53078" y="88273"/>
                  </a:cubicBezTo>
                  <a:cubicBezTo>
                    <a:pt x="48506" y="83701"/>
                    <a:pt x="41743" y="81891"/>
                    <a:pt x="35552" y="83606"/>
                  </a:cubicBezTo>
                  <a:cubicBezTo>
                    <a:pt x="34981" y="79700"/>
                    <a:pt x="33171" y="76081"/>
                    <a:pt x="30409" y="73319"/>
                  </a:cubicBezTo>
                  <a:cubicBezTo>
                    <a:pt x="23932" y="66937"/>
                    <a:pt x="13740" y="66270"/>
                    <a:pt x="6501" y="71795"/>
                  </a:cubicBezTo>
                  <a:cubicBezTo>
                    <a:pt x="1929" y="52173"/>
                    <a:pt x="7834" y="31599"/>
                    <a:pt x="22217" y="17407"/>
                  </a:cubicBezTo>
                  <a:lnTo>
                    <a:pt x="22217" y="17407"/>
                  </a:lnTo>
                  <a:close/>
                </a:path>
              </a:pathLst>
            </a:custGeom>
            <a:solidFill>
              <a:schemeClr val="bg1"/>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grpSp>
      <p:sp>
        <p:nvSpPr>
          <p:cNvPr id="44" name="Rectangle: Rounded Corners 43">
            <a:extLst>
              <a:ext uri="{FF2B5EF4-FFF2-40B4-BE49-F238E27FC236}">
                <a16:creationId xmlns:a16="http://schemas.microsoft.com/office/drawing/2014/main" id="{F93136D4-5348-E405-A39D-5A32E0198A0F}"/>
              </a:ext>
              <a:ext uri="{C183D7F6-B498-43B3-948B-1728B52AA6E4}">
                <adec:decorative xmlns:adec="http://schemas.microsoft.com/office/drawing/2017/decorative" val="0"/>
              </a:ext>
            </a:extLst>
          </p:cNvPr>
          <p:cNvSpPr/>
          <p:nvPr/>
        </p:nvSpPr>
        <p:spPr bwMode="auto">
          <a:xfrm>
            <a:off x="517453" y="22508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Tool Discovery (Client Request)</a:t>
            </a:r>
          </a:p>
        </p:txBody>
      </p:sp>
      <p:sp>
        <p:nvSpPr>
          <p:cNvPr id="45" name="Rounded Rectangle 64">
            <a:extLst>
              <a:ext uri="{FF2B5EF4-FFF2-40B4-BE49-F238E27FC236}">
                <a16:creationId xmlns:a16="http://schemas.microsoft.com/office/drawing/2014/main" id="{48CEDD41-68D3-14B3-4B66-4EFAC9B2486E}"/>
              </a:ext>
              <a:ext uri="{C183D7F6-B498-43B3-948B-1728B52AA6E4}">
                <adec:decorative xmlns:adec="http://schemas.microsoft.com/office/drawing/2017/decorative" val="0"/>
              </a:ext>
            </a:extLst>
          </p:cNvPr>
          <p:cNvSpPr>
            <a:spLocks/>
          </p:cNvSpPr>
          <p:nvPr/>
        </p:nvSpPr>
        <p:spPr bwMode="auto">
          <a:xfrm>
            <a:off x="385596" y="405083"/>
            <a:ext cx="3777996" cy="1875920"/>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600" b="1" dirty="0">
                <a:solidFill>
                  <a:srgbClr val="000000"/>
                </a:solidFill>
                <a:latin typeface="Segoe Sans Display Semibold"/>
                <a:cs typeface="Segoe Sans Display Semibold" pitchFamily="2" charset="0"/>
              </a:rPr>
              <a:t>{</a:t>
            </a:r>
          </a:p>
          <a:p>
            <a:pPr defTabSz="721425">
              <a:spcBef>
                <a:spcPts val="400"/>
              </a:spcBef>
            </a:pPr>
            <a:r>
              <a:rPr lang="en-US" sz="1600" b="1" dirty="0">
                <a:solidFill>
                  <a:srgbClr val="000000"/>
                </a:solidFill>
                <a:latin typeface="Segoe Sans Display Semibold"/>
                <a:cs typeface="Segoe Sans Display Semibold" pitchFamily="2" charset="0"/>
              </a:rPr>
              <a:t>  "</a:t>
            </a:r>
            <a:r>
              <a:rPr lang="en-US" sz="1600" b="1" dirty="0" err="1">
                <a:solidFill>
                  <a:srgbClr val="000000"/>
                </a:solidFill>
                <a:latin typeface="Segoe Sans Display Semibold"/>
                <a:cs typeface="Segoe Sans Display Semibold" pitchFamily="2" charset="0"/>
              </a:rPr>
              <a:t>jsonrpc</a:t>
            </a:r>
            <a:r>
              <a:rPr lang="en-US" sz="1600" b="1" dirty="0">
                <a:solidFill>
                  <a:srgbClr val="000000"/>
                </a:solidFill>
                <a:latin typeface="Segoe Sans Display Semibold"/>
                <a:cs typeface="Segoe Sans Display Semibold" pitchFamily="2" charset="0"/>
              </a:rPr>
              <a:t>": "2.0",</a:t>
            </a:r>
          </a:p>
          <a:p>
            <a:pPr defTabSz="721425">
              <a:spcBef>
                <a:spcPts val="400"/>
              </a:spcBef>
            </a:pPr>
            <a:r>
              <a:rPr lang="en-US" sz="1600" b="1" dirty="0">
                <a:solidFill>
                  <a:srgbClr val="000000"/>
                </a:solidFill>
                <a:latin typeface="Segoe Sans Display Semibold"/>
                <a:cs typeface="Segoe Sans Display Semibold" pitchFamily="2" charset="0"/>
              </a:rPr>
              <a:t>  "method": "</a:t>
            </a:r>
            <a:r>
              <a:rPr lang="en-US" sz="1600" b="1" dirty="0" err="1">
                <a:solidFill>
                  <a:srgbClr val="000000"/>
                </a:solidFill>
                <a:latin typeface="Segoe Sans Display Semibold"/>
                <a:cs typeface="Segoe Sans Display Semibold" pitchFamily="2" charset="0"/>
              </a:rPr>
              <a:t>get_manifest</a:t>
            </a:r>
            <a:r>
              <a:rPr lang="en-US" sz="1600" b="1" dirty="0">
                <a:solidFill>
                  <a:srgbClr val="000000"/>
                </a:solidFill>
                <a:latin typeface="Segoe Sans Display Semibold"/>
                <a:cs typeface="Segoe Sans Display Semibold" pitchFamily="2" charset="0"/>
              </a:rPr>
              <a:t>",</a:t>
            </a:r>
          </a:p>
          <a:p>
            <a:pPr defTabSz="721425">
              <a:spcBef>
                <a:spcPts val="400"/>
              </a:spcBef>
            </a:pPr>
            <a:r>
              <a:rPr lang="en-US" sz="1600" b="1" dirty="0">
                <a:solidFill>
                  <a:srgbClr val="000000"/>
                </a:solidFill>
                <a:latin typeface="Segoe Sans Display Semibold"/>
                <a:cs typeface="Segoe Sans Display Semibold" pitchFamily="2" charset="0"/>
              </a:rPr>
              <a:t>  "id": 1</a:t>
            </a:r>
          </a:p>
          <a:p>
            <a:pPr defTabSz="721425">
              <a:spcBef>
                <a:spcPts val="400"/>
              </a:spcBef>
            </a:pPr>
            <a:r>
              <a:rPr lang="en-US" sz="1600" b="1" dirty="0">
                <a:solidFill>
                  <a:srgbClr val="000000"/>
                </a:solidFill>
                <a:latin typeface="Segoe Sans Display Semibold"/>
                <a:cs typeface="Segoe Sans Display Semibold" pitchFamily="2" charset="0"/>
              </a:rPr>
              <a:t>}</a:t>
            </a:r>
          </a:p>
          <a:p>
            <a:pPr defTabSz="721425">
              <a:spcBef>
                <a:spcPts val="400"/>
              </a:spcBef>
            </a:pPr>
            <a:endParaRPr lang="en-US" sz="1400" b="1" dirty="0">
              <a:solidFill>
                <a:srgbClr val="000000"/>
              </a:solidFill>
              <a:latin typeface="Segoe Sans Display Semibold"/>
              <a:cs typeface="Segoe Sans Display Semibold" pitchFamily="2" charset="0"/>
            </a:endParaRPr>
          </a:p>
        </p:txBody>
      </p:sp>
      <p:sp>
        <p:nvSpPr>
          <p:cNvPr id="2" name="!!Rectangle: Rounded Corners 25">
            <a:extLst>
              <a:ext uri="{FF2B5EF4-FFF2-40B4-BE49-F238E27FC236}">
                <a16:creationId xmlns:a16="http://schemas.microsoft.com/office/drawing/2014/main" id="{A8EB4911-639E-D9C3-9022-41AD0987E524}"/>
              </a:ext>
              <a:ext uri="{C183D7F6-B498-43B3-948B-1728B52AA6E4}">
                <adec:decorative xmlns:adec="http://schemas.microsoft.com/office/drawing/2017/decorative" val="0"/>
              </a:ext>
            </a:extLst>
          </p:cNvPr>
          <p:cNvSpPr/>
          <p:nvPr/>
        </p:nvSpPr>
        <p:spPr bwMode="auto">
          <a:xfrm>
            <a:off x="5005354" y="225082"/>
            <a:ext cx="3777996"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Tool Discovery (Server Response)</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609715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EED1059-4EC3-F15D-1C8F-D9351D78D9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6A785-5AAE-66A8-667F-36C2F2F9F0EC}"/>
              </a:ext>
            </a:extLst>
          </p:cNvPr>
          <p:cNvSpPr>
            <a:spLocks noGrp="1"/>
          </p:cNvSpPr>
          <p:nvPr>
            <p:ph type="title"/>
          </p:nvPr>
        </p:nvSpPr>
        <p:spPr>
          <a:xfrm>
            <a:off x="585216" y="2426410"/>
            <a:ext cx="9144000" cy="1107996"/>
          </a:xfrm>
        </p:spPr>
        <p:txBody>
          <a:bodyPr/>
          <a:lstStyle/>
          <a:p>
            <a:r>
              <a:rPr lang="en-US" dirty="0"/>
              <a:t>Demo – Building Your First Agent</a:t>
            </a:r>
            <a:br>
              <a:rPr lang="en-US" dirty="0"/>
            </a:br>
            <a:r>
              <a:rPr lang="en-US" dirty="0"/>
              <a:t>TODO</a:t>
            </a:r>
          </a:p>
        </p:txBody>
      </p:sp>
    </p:spTree>
    <p:extLst>
      <p:ext uri="{BB962C8B-B14F-4D97-AF65-F5344CB8AC3E}">
        <p14:creationId xmlns:p14="http://schemas.microsoft.com/office/powerpoint/2010/main" val="37914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D60D2A3-9E7A-DDD9-0607-C1D1201313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CB0138-B671-E462-6251-8C39F6F5AD2F}"/>
              </a:ext>
            </a:extLst>
          </p:cNvPr>
          <p:cNvSpPr>
            <a:spLocks noGrp="1"/>
          </p:cNvSpPr>
          <p:nvPr>
            <p:ph type="title"/>
          </p:nvPr>
        </p:nvSpPr>
        <p:spPr>
          <a:xfrm>
            <a:off x="588263" y="457200"/>
            <a:ext cx="11018520" cy="984885"/>
          </a:xfrm>
        </p:spPr>
        <p:txBody>
          <a:bodyPr/>
          <a:lstStyle/>
          <a:p>
            <a:r>
              <a:rPr lang="en-US" dirty="0"/>
              <a:t>Error Handling, Retries, Responsible-AI Hooks, Telemetry, Versioning, </a:t>
            </a:r>
            <a:r>
              <a:rPr lang="en-US" dirty="0" err="1"/>
              <a:t>etc</a:t>
            </a:r>
            <a:endParaRPr lang="en-US" dirty="0"/>
          </a:p>
        </p:txBody>
      </p:sp>
      <p:sp>
        <p:nvSpPr>
          <p:cNvPr id="3" name="Text Placeholder 2">
            <a:extLst>
              <a:ext uri="{FF2B5EF4-FFF2-40B4-BE49-F238E27FC236}">
                <a16:creationId xmlns:a16="http://schemas.microsoft.com/office/drawing/2014/main" id="{7507046A-4383-DEF0-CB6F-48A158D1D3D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18736722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82F510C-826D-C18C-95E3-90A00DC797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D59988-93F7-4C0A-35C6-0EBBAF47DF45}"/>
              </a:ext>
            </a:extLst>
          </p:cNvPr>
          <p:cNvSpPr>
            <a:spLocks noGrp="1"/>
          </p:cNvSpPr>
          <p:nvPr>
            <p:ph type="title"/>
          </p:nvPr>
        </p:nvSpPr>
        <p:spPr/>
        <p:txBody>
          <a:bodyPr/>
          <a:lstStyle/>
          <a:p>
            <a:r>
              <a:rPr lang="en-US" dirty="0"/>
              <a:t>GitHub Samples, Docs, </a:t>
            </a:r>
            <a:r>
              <a:rPr lang="en-US" dirty="0" err="1"/>
              <a:t>Quickstarts</a:t>
            </a:r>
            <a:r>
              <a:rPr lang="en-US" dirty="0"/>
              <a:t>, </a:t>
            </a:r>
            <a:r>
              <a:rPr lang="en-US" dirty="0" err="1"/>
              <a:t>etc</a:t>
            </a:r>
            <a:endParaRPr lang="en-US" dirty="0"/>
          </a:p>
        </p:txBody>
      </p:sp>
      <p:sp>
        <p:nvSpPr>
          <p:cNvPr id="3" name="Text Placeholder 2">
            <a:extLst>
              <a:ext uri="{FF2B5EF4-FFF2-40B4-BE49-F238E27FC236}">
                <a16:creationId xmlns:a16="http://schemas.microsoft.com/office/drawing/2014/main" id="{413AA95A-D83E-DFFC-6AC0-FD2F9F87D38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9776210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1D8426C-7672-F2AC-EE7F-E4FE270446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CD918F-CA71-5585-5EB9-0A94F159E5A2}"/>
              </a:ext>
            </a:extLst>
          </p:cNvPr>
          <p:cNvSpPr txBox="1">
            <a:spLocks noGrp="1"/>
          </p:cNvSpPr>
          <p:nvPr>
            <p:ph type="title" idx="4294967295"/>
          </p:nvPr>
        </p:nvSpPr>
        <p:spPr>
          <a:xfrm>
            <a:off x="588263" y="107389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6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effectLst/>
                <a:uLnTx/>
                <a:uFillTx/>
                <a:latin typeface="Segoe UI Semibold"/>
                <a:ea typeface="+mn-ea"/>
                <a:cs typeface="Segoe UI" pitchFamily="34" charset="0"/>
              </a:rPr>
              <a:t>Microsoft AI Ecosystem</a:t>
            </a:r>
          </a:p>
        </p:txBody>
      </p:sp>
      <p:pic>
        <p:nvPicPr>
          <p:cNvPr id="45" name="Picture 44">
            <a:extLst>
              <a:ext uri="{FF2B5EF4-FFF2-40B4-BE49-F238E27FC236}">
                <a16:creationId xmlns:a16="http://schemas.microsoft.com/office/drawing/2014/main" id="{443AB8A0-25F8-1FC1-FA49-E210039AB92D}"/>
              </a:ext>
            </a:extLst>
          </p:cNvPr>
          <p:cNvPicPr>
            <a:picLocks noChangeAspect="1"/>
          </p:cNvPicPr>
          <p:nvPr/>
        </p:nvPicPr>
        <p:blipFill>
          <a:blip r:embed="rId3"/>
          <a:stretch>
            <a:fillRect/>
          </a:stretch>
        </p:blipFill>
        <p:spPr>
          <a:xfrm>
            <a:off x="0" y="1871394"/>
            <a:ext cx="12192000" cy="36504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79095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999C56-ACE4-0234-9050-E0B587ECF2DB}"/>
            </a:ext>
          </a:extLst>
        </p:cNvPr>
        <p:cNvGrpSpPr/>
        <p:nvPr/>
      </p:nvGrpSpPr>
      <p:grpSpPr>
        <a:xfrm>
          <a:off x="0" y="0"/>
          <a:ext cx="0" cy="0"/>
          <a:chOff x="0" y="0"/>
          <a:chExt cx="0" cy="0"/>
        </a:xfrm>
      </p:grpSpPr>
      <p:sp>
        <p:nvSpPr>
          <p:cNvPr id="64" name="TextBox 63">
            <a:extLst>
              <a:ext uri="{FF2B5EF4-FFF2-40B4-BE49-F238E27FC236}">
                <a16:creationId xmlns:a16="http://schemas.microsoft.com/office/drawing/2014/main" id="{F4F7B462-DF69-2A0A-F403-3ADC4F90C861}"/>
              </a:ext>
              <a:ext uri="{C183D7F6-B498-43B3-948B-1728B52AA6E4}">
                <adec:decorative xmlns:adec="http://schemas.microsoft.com/office/drawing/2017/decorative" val="1"/>
              </a:ext>
            </a:extLst>
          </p:cNvPr>
          <p:cNvSpPr txBox="1">
            <a:spLocks/>
          </p:cNvSpPr>
          <p:nvPr/>
        </p:nvSpPr>
        <p:spPr>
          <a:xfrm>
            <a:off x="5095530" y="1796048"/>
            <a:ext cx="6198242" cy="4251241"/>
          </a:xfrm>
          <a:prstGeom prst="roundRect">
            <a:avLst>
              <a:gd name="adj" fmla="val 11718"/>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lvl="0" algn="l">
              <a:spcBef>
                <a:spcPts val="482"/>
              </a:spcBef>
              <a:buSzPts val="1000"/>
              <a:tabLst>
                <a:tab pos="183703" algn="l"/>
              </a:tabLst>
              <a:defRPr/>
            </a:pPr>
            <a:endParaRPr lang="en-US" sz="1400" dirty="0">
              <a:latin typeface="Segoe UI Variable Display Semib" pitchFamily="2" charset="0"/>
            </a:endParaRPr>
          </a:p>
        </p:txBody>
      </p:sp>
      <p:sp>
        <p:nvSpPr>
          <p:cNvPr id="73" name="Rectangle: Rounded Corners 4">
            <a:extLst>
              <a:ext uri="{FF2B5EF4-FFF2-40B4-BE49-F238E27FC236}">
                <a16:creationId xmlns:a16="http://schemas.microsoft.com/office/drawing/2014/main" id="{0C53E2E1-6D93-AEB9-6144-8904E822344A}"/>
              </a:ext>
              <a:ext uri="{C183D7F6-B498-43B3-948B-1728B52AA6E4}">
                <adec:decorative xmlns:adec="http://schemas.microsoft.com/office/drawing/2017/decorative" val="1"/>
              </a:ext>
            </a:extLst>
          </p:cNvPr>
          <p:cNvSpPr/>
          <p:nvPr/>
        </p:nvSpPr>
        <p:spPr bwMode="auto">
          <a:xfrm>
            <a:off x="4888523" y="1582615"/>
            <a:ext cx="6720866" cy="4780085"/>
          </a:xfrm>
          <a:prstGeom prst="roundRect">
            <a:avLst>
              <a:gd name="adj" fmla="val 3104"/>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sz="2169" b="1">
              <a:gradFill>
                <a:gsLst>
                  <a:gs pos="41958">
                    <a:srgbClr val="FFFFFF"/>
                  </a:gs>
                  <a:gs pos="63000">
                    <a:srgbClr val="FFFFFF"/>
                  </a:gs>
                </a:gsLst>
                <a:lin ang="0" scaled="0"/>
              </a:gradFill>
              <a:latin typeface="Segoe UI Variable Display Semib" pitchFamily="2" charset="0"/>
              <a:cs typeface="Segoe Sans Display Semibold" pitchFamily="2" charset="0"/>
            </a:endParaRPr>
          </a:p>
        </p:txBody>
      </p:sp>
      <p:sp>
        <p:nvSpPr>
          <p:cNvPr id="52" name="TextBox 51">
            <a:extLst>
              <a:ext uri="{FF2B5EF4-FFF2-40B4-BE49-F238E27FC236}">
                <a16:creationId xmlns:a16="http://schemas.microsoft.com/office/drawing/2014/main" id="{14705683-99D4-6D52-65DB-B15D5085843F}"/>
              </a:ext>
              <a:ext uri="{C183D7F6-B498-43B3-948B-1728B52AA6E4}">
                <adec:decorative xmlns:adec="http://schemas.microsoft.com/office/drawing/2017/decorative" val="1"/>
              </a:ext>
            </a:extLst>
          </p:cNvPr>
          <p:cNvSpPr txBox="1">
            <a:spLocks/>
          </p:cNvSpPr>
          <p:nvPr/>
        </p:nvSpPr>
        <p:spPr>
          <a:xfrm>
            <a:off x="819277" y="4956996"/>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r>
              <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rPr>
              <a:t>Zero Infrastructure</a:t>
            </a:r>
          </a:p>
        </p:txBody>
      </p:sp>
      <p:sp useBgFill="1">
        <p:nvSpPr>
          <p:cNvPr id="21" name="Rectangle: Rounded Corners 20">
            <a:extLst>
              <a:ext uri="{FF2B5EF4-FFF2-40B4-BE49-F238E27FC236}">
                <a16:creationId xmlns:a16="http://schemas.microsoft.com/office/drawing/2014/main" id="{E3881E85-AC49-F341-DD82-B19A8A957B74}"/>
              </a:ext>
            </a:extLst>
          </p:cNvPr>
          <p:cNvSpPr/>
          <p:nvPr/>
        </p:nvSpPr>
        <p:spPr>
          <a:xfrm>
            <a:off x="5139629" y="1367282"/>
            <a:ext cx="1753363" cy="408623"/>
          </a:xfrm>
          <a:prstGeom prst="roundRect">
            <a:avLst/>
          </a:prstGeom>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72000" bIns="0" numCol="1" spcCol="0" rtlCol="0" fromWordArt="0" anchor="t" anchorCtr="0" forceAA="0" compatLnSpc="1">
            <a:prstTxWarp prst="textNoShape">
              <a:avLst/>
            </a:prstTxWarp>
            <a:spAutoFit/>
          </a:bodyPr>
          <a:lstStyle/>
          <a:p>
            <a:pPr algn="ctr" defTabSz="2900442" fontAlgn="base">
              <a:spcBef>
                <a:spcPts val="1206"/>
              </a:spcBef>
            </a:pPr>
            <a:r>
              <a:rPr lang="en-US" sz="2400" b="1" dirty="0">
                <a:gradFill>
                  <a:gsLst>
                    <a:gs pos="89510">
                      <a:srgbClr val="000000"/>
                    </a:gs>
                    <a:gs pos="68966">
                      <a:srgbClr val="000000"/>
                    </a:gs>
                  </a:gsLst>
                  <a:path path="circle">
                    <a:fillToRect l="100000" t="100000"/>
                  </a:path>
                </a:gradFill>
                <a:latin typeface="Segoe UI Variable Display Semibold" pitchFamily="2" charset="0"/>
                <a:cs typeface="Segoe UI" pitchFamily="34" charset="0"/>
              </a:rPr>
              <a:t>Example</a:t>
            </a:r>
          </a:p>
        </p:txBody>
      </p:sp>
      <p:sp>
        <p:nvSpPr>
          <p:cNvPr id="14" name="Title 13">
            <a:extLst>
              <a:ext uri="{FF2B5EF4-FFF2-40B4-BE49-F238E27FC236}">
                <a16:creationId xmlns:a16="http://schemas.microsoft.com/office/drawing/2014/main" id="{BCA19E82-307D-8D3C-AB7D-D69F01E8092C}"/>
              </a:ext>
            </a:extLst>
          </p:cNvPr>
          <p:cNvSpPr>
            <a:spLocks noGrp="1"/>
          </p:cNvSpPr>
          <p:nvPr>
            <p:ph type="title"/>
          </p:nvPr>
        </p:nvSpPr>
        <p:spPr>
          <a:xfrm>
            <a:off x="588963" y="442531"/>
            <a:ext cx="11017250" cy="738664"/>
          </a:xfrm>
        </p:spPr>
        <p:txBody>
          <a:bodyPr anchor="ctr"/>
          <a:lstStyle/>
          <a:p>
            <a:r>
              <a:rPr lang="en-US" sz="4800" dirty="0"/>
              <a:t>Agent Definition</a:t>
            </a:r>
          </a:p>
        </p:txBody>
      </p:sp>
      <p:grpSp>
        <p:nvGrpSpPr>
          <p:cNvPr id="49" name="Group 48">
            <a:extLst>
              <a:ext uri="{FF2B5EF4-FFF2-40B4-BE49-F238E27FC236}">
                <a16:creationId xmlns:a16="http://schemas.microsoft.com/office/drawing/2014/main" id="{A3F2A8FE-EC79-5CFD-E138-C99000A75427}"/>
              </a:ext>
            </a:extLst>
          </p:cNvPr>
          <p:cNvGrpSpPr/>
          <p:nvPr/>
        </p:nvGrpSpPr>
        <p:grpSpPr>
          <a:xfrm>
            <a:off x="819277" y="3949944"/>
            <a:ext cx="3532738" cy="925238"/>
            <a:chOff x="458612" y="372902"/>
            <a:chExt cx="3532738" cy="925238"/>
          </a:xfrm>
        </p:grpSpPr>
        <p:sp>
          <p:nvSpPr>
            <p:cNvPr id="27" name="TextBox 26">
              <a:extLst>
                <a:ext uri="{FF2B5EF4-FFF2-40B4-BE49-F238E27FC236}">
                  <a16:creationId xmlns:a16="http://schemas.microsoft.com/office/drawing/2014/main" id="{6594D3E3-E148-C51C-9EB3-6ADAF814ED9A}"/>
                </a:ext>
                <a:ext uri="{C183D7F6-B498-43B3-948B-1728B52AA6E4}">
                  <adec:decorative xmlns:adec="http://schemas.microsoft.com/office/drawing/2017/decorative" val="1"/>
                </a:ext>
              </a:extLst>
            </p:cNvPr>
            <p:cNvSpPr txBox="1">
              <a:spLocks/>
            </p:cNvSpPr>
            <p:nvPr/>
          </p:nvSpPr>
          <p:spPr>
            <a:xfrm>
              <a:off x="458612" y="372902"/>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r>
                <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rPr>
                <a:t>Behavior First</a:t>
              </a:r>
            </a:p>
          </p:txBody>
        </p:sp>
        <p:grpSp>
          <p:nvGrpSpPr>
            <p:cNvPr id="28" name="Group 27" descr="Icon of two people">
              <a:extLst>
                <a:ext uri="{FF2B5EF4-FFF2-40B4-BE49-F238E27FC236}">
                  <a16:creationId xmlns:a16="http://schemas.microsoft.com/office/drawing/2014/main" id="{A3E2151A-18D5-90B7-6572-A9D249228275}"/>
                </a:ext>
              </a:extLst>
            </p:cNvPr>
            <p:cNvGrpSpPr/>
            <p:nvPr/>
          </p:nvGrpSpPr>
          <p:grpSpPr>
            <a:xfrm>
              <a:off x="674884" y="559618"/>
              <a:ext cx="551807" cy="551807"/>
              <a:chOff x="11203734" y="7067480"/>
              <a:chExt cx="2010777" cy="2010777"/>
            </a:xfrm>
          </p:grpSpPr>
          <p:sp>
            <p:nvSpPr>
              <p:cNvPr id="30" name="Oval 29">
                <a:extLst>
                  <a:ext uri="{FF2B5EF4-FFF2-40B4-BE49-F238E27FC236}">
                    <a16:creationId xmlns:a16="http://schemas.microsoft.com/office/drawing/2014/main" id="{15646071-ECC6-D5F4-86B6-17003C8D9448}"/>
                  </a:ext>
                  <a:ext uri="{C183D7F6-B498-43B3-948B-1728B52AA6E4}">
                    <adec:decorative xmlns:adec="http://schemas.microsoft.com/office/drawing/2017/decorative" val="1"/>
                  </a:ext>
                </a:extLst>
              </p:cNvPr>
              <p:cNvSpPr/>
              <p:nvPr/>
            </p:nvSpPr>
            <p:spPr bwMode="auto">
              <a:xfrm>
                <a:off x="11203734" y="7067480"/>
                <a:ext cx="2010777" cy="2010777"/>
              </a:xfrm>
              <a:prstGeom prst="ellipse">
                <a:avLst/>
              </a:prstGeom>
              <a:gradFill flip="none" rotWithShape="1">
                <a:gsLst>
                  <a:gs pos="0">
                    <a:srgbClr val="0A6BBA"/>
                  </a:gs>
                  <a:gs pos="80000">
                    <a:srgbClr val="318581"/>
                  </a:gs>
                </a:gsLst>
                <a:path path="circle">
                  <a:fillToRect l="100000" t="100000"/>
                </a:path>
                <a:tileRect r="-100000" b="-100000"/>
              </a:gradFill>
              <a:ln w="15875" cap="rnd">
                <a:no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marL="0" marR="0" lvl="0" indent="0" algn="ctr" defTabSz="3447426" rtl="0" eaLnBrk="1" fontAlgn="auto" latinLnBrk="0" hangingPunct="1">
                  <a:lnSpc>
                    <a:spcPct val="100000"/>
                  </a:lnSpc>
                  <a:spcBef>
                    <a:spcPts val="1205"/>
                  </a:spcBef>
                  <a:spcAft>
                    <a:spcPts val="0"/>
                  </a:spcAft>
                  <a:buClrTx/>
                  <a:buSzTx/>
                  <a:buFontTx/>
                  <a:buNone/>
                  <a:tabLst>
                    <a:tab pos="5665570" algn="l"/>
                  </a:tabLst>
                  <a:defRPr/>
                </a:pPr>
                <a:endParaRPr kumimoji="0" lang="en-US" sz="5141" b="1" i="0" u="none" strike="noStrike" kern="1200" cap="none" spc="0" normalizeH="0" baseline="0" noProof="0">
                  <a:ln w="3175">
                    <a:noFill/>
                  </a:ln>
                  <a:gradFill flip="none" rotWithShape="1">
                    <a:gsLst>
                      <a:gs pos="20183">
                        <a:srgbClr val="FFFFFF"/>
                      </a:gs>
                      <a:gs pos="42000">
                        <a:srgbClr val="FFFFFF"/>
                      </a:gs>
                    </a:gsLst>
                    <a:lin ang="2700000" scaled="0"/>
                    <a:tileRect/>
                  </a:gradFill>
                  <a:effectLst/>
                  <a:uLnTx/>
                  <a:uFillTx/>
                  <a:latin typeface="Segoe UI Variable Display Semib" pitchFamily="2" charset="0"/>
                  <a:ea typeface="+mn-ea"/>
                  <a:cs typeface="Segoe Sans Display Semibold" pitchFamily="2" charset="0"/>
                </a:endParaRPr>
              </a:p>
            </p:txBody>
          </p:sp>
          <p:sp>
            <p:nvSpPr>
              <p:cNvPr id="31" name="Graphic 30">
                <a:extLst>
                  <a:ext uri="{FF2B5EF4-FFF2-40B4-BE49-F238E27FC236}">
                    <a16:creationId xmlns:a16="http://schemas.microsoft.com/office/drawing/2014/main" id="{C93ACE72-3E8E-8BEF-A216-51D54C9F92A1}"/>
                  </a:ext>
                  <a:ext uri="{C183D7F6-B498-43B3-948B-1728B52AA6E4}">
                    <adec:decorative xmlns:adec="http://schemas.microsoft.com/office/drawing/2017/decorative" val="1"/>
                  </a:ext>
                </a:extLst>
              </p:cNvPr>
              <p:cNvSpPr>
                <a:spLocks noChangeAspect="1"/>
              </p:cNvSpPr>
              <p:nvPr/>
            </p:nvSpPr>
            <p:spPr>
              <a:xfrm>
                <a:off x="11824657" y="7712285"/>
                <a:ext cx="848443" cy="721166"/>
              </a:xfrm>
              <a:custGeom>
                <a:avLst/>
                <a:gdLst>
                  <a:gd name="connsiteX0" fmla="*/ 145993 w 486649"/>
                  <a:gd name="connsiteY0" fmla="*/ 194658 h 413647"/>
                  <a:gd name="connsiteX1" fmla="*/ 243322 w 486649"/>
                  <a:gd name="connsiteY1" fmla="*/ 97329 h 413647"/>
                  <a:gd name="connsiteX2" fmla="*/ 145993 w 486649"/>
                  <a:gd name="connsiteY2" fmla="*/ 0 h 413647"/>
                  <a:gd name="connsiteX3" fmla="*/ 48664 w 486649"/>
                  <a:gd name="connsiteY3" fmla="*/ 97329 h 413647"/>
                  <a:gd name="connsiteX4" fmla="*/ 145993 w 486649"/>
                  <a:gd name="connsiteY4" fmla="*/ 194658 h 413647"/>
                  <a:gd name="connsiteX5" fmla="*/ 364983 w 486649"/>
                  <a:gd name="connsiteY5" fmla="*/ 194658 h 413647"/>
                  <a:gd name="connsiteX6" fmla="*/ 437980 w 486649"/>
                  <a:gd name="connsiteY6" fmla="*/ 121661 h 413647"/>
                  <a:gd name="connsiteX7" fmla="*/ 364983 w 486649"/>
                  <a:gd name="connsiteY7" fmla="*/ 48664 h 413647"/>
                  <a:gd name="connsiteX8" fmla="*/ 291987 w 486649"/>
                  <a:gd name="connsiteY8" fmla="*/ 121661 h 413647"/>
                  <a:gd name="connsiteX9" fmla="*/ 364983 w 486649"/>
                  <a:gd name="connsiteY9" fmla="*/ 194658 h 413647"/>
                  <a:gd name="connsiteX10" fmla="*/ 54747 w 486649"/>
                  <a:gd name="connsiteY10" fmla="*/ 243322 h 413647"/>
                  <a:gd name="connsiteX11" fmla="*/ 0 w 486649"/>
                  <a:gd name="connsiteY11" fmla="*/ 298070 h 413647"/>
                  <a:gd name="connsiteX12" fmla="*/ 0 w 486649"/>
                  <a:gd name="connsiteY12" fmla="*/ 304153 h 413647"/>
                  <a:gd name="connsiteX13" fmla="*/ 145993 w 486649"/>
                  <a:gd name="connsiteY13" fmla="*/ 413648 h 413647"/>
                  <a:gd name="connsiteX14" fmla="*/ 291987 w 486649"/>
                  <a:gd name="connsiteY14" fmla="*/ 304153 h 413647"/>
                  <a:gd name="connsiteX15" fmla="*/ 291987 w 486649"/>
                  <a:gd name="connsiteY15" fmla="*/ 298070 h 413647"/>
                  <a:gd name="connsiteX16" fmla="*/ 237239 w 486649"/>
                  <a:gd name="connsiteY16" fmla="*/ 243322 h 413647"/>
                  <a:gd name="connsiteX17" fmla="*/ 54747 w 486649"/>
                  <a:gd name="connsiteY17" fmla="*/ 243322 h 413647"/>
                  <a:gd name="connsiteX18" fmla="*/ 364988 w 486649"/>
                  <a:gd name="connsiteY18" fmla="*/ 377149 h 413647"/>
                  <a:gd name="connsiteX19" fmla="*/ 297955 w 486649"/>
                  <a:gd name="connsiteY19" fmla="*/ 365995 h 413647"/>
                  <a:gd name="connsiteX20" fmla="*/ 313214 w 486649"/>
                  <a:gd name="connsiteY20" fmla="*/ 328086 h 413647"/>
                  <a:gd name="connsiteX21" fmla="*/ 315864 w 486649"/>
                  <a:gd name="connsiteY21" fmla="*/ 312311 h 413647"/>
                  <a:gd name="connsiteX22" fmla="*/ 316246 w 486649"/>
                  <a:gd name="connsiteY22" fmla="*/ 307162 h 413647"/>
                  <a:gd name="connsiteX23" fmla="*/ 316309 w 486649"/>
                  <a:gd name="connsiteY23" fmla="*/ 305377 h 413647"/>
                  <a:gd name="connsiteX24" fmla="*/ 316321 w 486649"/>
                  <a:gd name="connsiteY24" fmla="*/ 304693 h 413647"/>
                  <a:gd name="connsiteX25" fmla="*/ 316324 w 486649"/>
                  <a:gd name="connsiteY25" fmla="*/ 304403 h 413647"/>
                  <a:gd name="connsiteX26" fmla="*/ 316324 w 486649"/>
                  <a:gd name="connsiteY26" fmla="*/ 304274 h 413647"/>
                  <a:gd name="connsiteX27" fmla="*/ 316324 w 486649"/>
                  <a:gd name="connsiteY27" fmla="*/ 304211 h 413647"/>
                  <a:gd name="connsiteX28" fmla="*/ 316324 w 486649"/>
                  <a:gd name="connsiteY28" fmla="*/ 304153 h 413647"/>
                  <a:gd name="connsiteX29" fmla="*/ 316324 w 486649"/>
                  <a:gd name="connsiteY29" fmla="*/ 298070 h 413647"/>
                  <a:gd name="connsiteX30" fmla="*/ 294364 w 486649"/>
                  <a:gd name="connsiteY30" fmla="*/ 243378 h 413647"/>
                  <a:gd name="connsiteX31" fmla="*/ 296858 w 486649"/>
                  <a:gd name="connsiteY31" fmla="*/ 243322 h 413647"/>
                  <a:gd name="connsiteX32" fmla="*/ 433118 w 486649"/>
                  <a:gd name="connsiteY32" fmla="*/ 243322 h 413647"/>
                  <a:gd name="connsiteX33" fmla="*/ 486649 w 486649"/>
                  <a:gd name="connsiteY33" fmla="*/ 296853 h 413647"/>
                  <a:gd name="connsiteX34" fmla="*/ 364988 w 486649"/>
                  <a:gd name="connsiteY34" fmla="*/ 377149 h 4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6649" h="413647">
                    <a:moveTo>
                      <a:pt x="145993" y="194658"/>
                    </a:moveTo>
                    <a:cubicBezTo>
                      <a:pt x="199746" y="194658"/>
                      <a:pt x="243322" y="151081"/>
                      <a:pt x="243322" y="97329"/>
                    </a:cubicBezTo>
                    <a:cubicBezTo>
                      <a:pt x="243322" y="43576"/>
                      <a:pt x="199746" y="0"/>
                      <a:pt x="145993" y="0"/>
                    </a:cubicBezTo>
                    <a:cubicBezTo>
                      <a:pt x="92240" y="0"/>
                      <a:pt x="48664" y="43576"/>
                      <a:pt x="48664" y="97329"/>
                    </a:cubicBezTo>
                    <a:cubicBezTo>
                      <a:pt x="48664" y="151081"/>
                      <a:pt x="92240" y="194658"/>
                      <a:pt x="145993" y="194658"/>
                    </a:cubicBezTo>
                    <a:close/>
                    <a:moveTo>
                      <a:pt x="364983" y="194658"/>
                    </a:moveTo>
                    <a:cubicBezTo>
                      <a:pt x="405299" y="194658"/>
                      <a:pt x="437980" y="161977"/>
                      <a:pt x="437980" y="121661"/>
                    </a:cubicBezTo>
                    <a:cubicBezTo>
                      <a:pt x="437980" y="81346"/>
                      <a:pt x="405299" y="48664"/>
                      <a:pt x="364983" y="48664"/>
                    </a:cubicBezTo>
                    <a:cubicBezTo>
                      <a:pt x="324667" y="48664"/>
                      <a:pt x="291987" y="81346"/>
                      <a:pt x="291987" y="121661"/>
                    </a:cubicBezTo>
                    <a:cubicBezTo>
                      <a:pt x="291987" y="161977"/>
                      <a:pt x="324667" y="194658"/>
                      <a:pt x="364983" y="194658"/>
                    </a:cubicBezTo>
                    <a:close/>
                    <a:moveTo>
                      <a:pt x="54747" y="243322"/>
                    </a:moveTo>
                    <a:cubicBezTo>
                      <a:pt x="24511" y="243322"/>
                      <a:pt x="0" y="267834"/>
                      <a:pt x="0" y="298070"/>
                    </a:cubicBezTo>
                    <a:lnTo>
                      <a:pt x="0" y="304153"/>
                    </a:lnTo>
                    <a:cubicBezTo>
                      <a:pt x="0" y="304153"/>
                      <a:pt x="0" y="413648"/>
                      <a:pt x="145993" y="413648"/>
                    </a:cubicBezTo>
                    <a:cubicBezTo>
                      <a:pt x="291987" y="413648"/>
                      <a:pt x="291987" y="304153"/>
                      <a:pt x="291987" y="304153"/>
                    </a:cubicBezTo>
                    <a:lnTo>
                      <a:pt x="291987" y="298070"/>
                    </a:lnTo>
                    <a:cubicBezTo>
                      <a:pt x="291987" y="267834"/>
                      <a:pt x="267474" y="243322"/>
                      <a:pt x="237239" y="243322"/>
                    </a:cubicBezTo>
                    <a:lnTo>
                      <a:pt x="54747" y="243322"/>
                    </a:lnTo>
                    <a:close/>
                    <a:moveTo>
                      <a:pt x="364988" y="377149"/>
                    </a:moveTo>
                    <a:cubicBezTo>
                      <a:pt x="336490" y="377149"/>
                      <a:pt x="314667" y="372743"/>
                      <a:pt x="297955" y="365995"/>
                    </a:cubicBezTo>
                    <a:cubicBezTo>
                      <a:pt x="306277" y="352007"/>
                      <a:pt x="310769" y="338563"/>
                      <a:pt x="313214" y="328086"/>
                    </a:cubicBezTo>
                    <a:cubicBezTo>
                      <a:pt x="314684" y="321786"/>
                      <a:pt x="315455" y="316384"/>
                      <a:pt x="315864" y="312311"/>
                    </a:cubicBezTo>
                    <a:cubicBezTo>
                      <a:pt x="316068" y="310265"/>
                      <a:pt x="316182" y="308532"/>
                      <a:pt x="316246" y="307162"/>
                    </a:cubicBezTo>
                    <a:cubicBezTo>
                      <a:pt x="316277" y="306476"/>
                      <a:pt x="316297" y="305878"/>
                      <a:pt x="316309" y="305377"/>
                    </a:cubicBezTo>
                    <a:lnTo>
                      <a:pt x="316321" y="304693"/>
                    </a:lnTo>
                    <a:lnTo>
                      <a:pt x="316324" y="304403"/>
                    </a:lnTo>
                    <a:lnTo>
                      <a:pt x="316324" y="304274"/>
                    </a:lnTo>
                    <a:lnTo>
                      <a:pt x="316324" y="304211"/>
                    </a:lnTo>
                    <a:cubicBezTo>
                      <a:pt x="316324" y="304133"/>
                      <a:pt x="316324" y="304153"/>
                      <a:pt x="316324" y="304153"/>
                    </a:cubicBezTo>
                    <a:lnTo>
                      <a:pt x="316324" y="298070"/>
                    </a:lnTo>
                    <a:cubicBezTo>
                      <a:pt x="316324" y="276849"/>
                      <a:pt x="307965" y="257583"/>
                      <a:pt x="294364" y="243378"/>
                    </a:cubicBezTo>
                    <a:cubicBezTo>
                      <a:pt x="295189" y="243342"/>
                      <a:pt x="296021" y="243322"/>
                      <a:pt x="296858" y="243322"/>
                    </a:cubicBezTo>
                    <a:lnTo>
                      <a:pt x="433118" y="243322"/>
                    </a:lnTo>
                    <a:cubicBezTo>
                      <a:pt x="462682" y="243322"/>
                      <a:pt x="486649" y="267289"/>
                      <a:pt x="486649" y="296853"/>
                    </a:cubicBezTo>
                    <a:cubicBezTo>
                      <a:pt x="486649" y="296853"/>
                      <a:pt x="486649" y="377149"/>
                      <a:pt x="364988" y="377149"/>
                    </a:cubicBezTo>
                    <a:close/>
                  </a:path>
                </a:pathLst>
              </a:custGeom>
              <a:solidFill>
                <a:srgbClr val="F4F3F5"/>
              </a:solidFill>
              <a:ln w="11579" cap="flat">
                <a:noFill/>
                <a:prstDash val="solid"/>
                <a:miter/>
              </a:ln>
              <a:effectLst/>
            </p:spPr>
            <p:txBody>
              <a:bodyPr rot="0" spcFirstLastPara="0" vertOverflow="overflow" horzOverflow="overflow" vert="horz" wrap="square" lIns="130628" tIns="65315" rIns="130628" bIns="65315" numCol="1" spcCol="0" rtlCol="0" fromWordArt="0" anchor="ctr" anchorCtr="0" forceAA="0" compatLnSpc="1">
                <a:prstTxWarp prst="textNoShape">
                  <a:avLst/>
                </a:prstTxWarp>
                <a:noAutofit/>
              </a:bodyPr>
              <a:lstStyle/>
              <a:p>
                <a:pPr marL="0" marR="0" lvl="0" indent="0" algn="l" defTabSz="1025203" rtl="0" eaLnBrk="1" fontAlgn="auto" latinLnBrk="0" hangingPunct="1">
                  <a:lnSpc>
                    <a:spcPct val="100000"/>
                  </a:lnSpc>
                  <a:spcBef>
                    <a:spcPts val="0"/>
                  </a:spcBef>
                  <a:spcAft>
                    <a:spcPts val="0"/>
                  </a:spcAft>
                  <a:buClrTx/>
                  <a:buSzTx/>
                  <a:buFontTx/>
                  <a:buNone/>
                  <a:tabLst/>
                  <a:defRPr/>
                </a:pPr>
                <a:endParaRPr kumimoji="0" lang="en-US" sz="169" b="1" i="0" u="none" strike="noStrike" kern="1200" cap="none" spc="0" normalizeH="0" baseline="0" noProof="0">
                  <a:ln>
                    <a:noFill/>
                  </a:ln>
                  <a:solidFill>
                    <a:srgbClr val="000000"/>
                  </a:solidFill>
                  <a:effectLst/>
                  <a:uLnTx/>
                  <a:uFillTx/>
                  <a:latin typeface="Segoe UI Variable Display Semib" pitchFamily="2" charset="0"/>
                  <a:ea typeface="+mn-ea"/>
                  <a:cs typeface="Segoe Sans Display Semibold" pitchFamily="2" charset="0"/>
                </a:endParaRPr>
              </a:p>
            </p:txBody>
          </p:sp>
        </p:grpSp>
      </p:grpSp>
      <p:grpSp>
        <p:nvGrpSpPr>
          <p:cNvPr id="47" name="Group 46">
            <a:extLst>
              <a:ext uri="{FF2B5EF4-FFF2-40B4-BE49-F238E27FC236}">
                <a16:creationId xmlns:a16="http://schemas.microsoft.com/office/drawing/2014/main" id="{EB0D1903-BB8E-B307-B004-7B043C098717}"/>
              </a:ext>
            </a:extLst>
          </p:cNvPr>
          <p:cNvGrpSpPr/>
          <p:nvPr/>
        </p:nvGrpSpPr>
        <p:grpSpPr>
          <a:xfrm>
            <a:off x="819277" y="1991238"/>
            <a:ext cx="3532738" cy="925238"/>
            <a:chOff x="898228" y="3148028"/>
            <a:chExt cx="3532738" cy="925238"/>
          </a:xfrm>
        </p:grpSpPr>
        <p:sp>
          <p:nvSpPr>
            <p:cNvPr id="50" name="TextBox 49">
              <a:extLst>
                <a:ext uri="{FF2B5EF4-FFF2-40B4-BE49-F238E27FC236}">
                  <a16:creationId xmlns:a16="http://schemas.microsoft.com/office/drawing/2014/main" id="{CC2C1917-7201-E770-42E9-0E341FD2D015}"/>
                </a:ext>
                <a:ext uri="{C183D7F6-B498-43B3-948B-1728B52AA6E4}">
                  <adec:decorative xmlns:adec="http://schemas.microsoft.com/office/drawing/2017/decorative" val="1"/>
                </a:ext>
              </a:extLst>
            </p:cNvPr>
            <p:cNvSpPr txBox="1">
              <a:spLocks/>
            </p:cNvSpPr>
            <p:nvPr/>
          </p:nvSpPr>
          <p:spPr>
            <a:xfrm>
              <a:off x="898228" y="3148028"/>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r>
                <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rPr>
                <a:t>Declarative</a:t>
              </a:r>
              <a:r>
                <a:rPr kumimoji="0" lang="en-US" sz="1800" b="1" i="0" u="none" strike="noStrike" kern="1200" cap="none" spc="0" normalizeH="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rPr>
                <a:t> Setup</a:t>
              </a:r>
              <a:endPar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grpSp>
          <p:nvGrpSpPr>
            <p:cNvPr id="32" name="Group 31" descr="Icon of two chat bubbles">
              <a:extLst>
                <a:ext uri="{FF2B5EF4-FFF2-40B4-BE49-F238E27FC236}">
                  <a16:creationId xmlns:a16="http://schemas.microsoft.com/office/drawing/2014/main" id="{3A9334CD-EAB5-331C-9A6C-2E18896C4222}"/>
                </a:ext>
              </a:extLst>
            </p:cNvPr>
            <p:cNvGrpSpPr/>
            <p:nvPr/>
          </p:nvGrpSpPr>
          <p:grpSpPr>
            <a:xfrm>
              <a:off x="1114500" y="3334744"/>
              <a:ext cx="551807" cy="551807"/>
              <a:chOff x="20141591" y="7067480"/>
              <a:chExt cx="2010777" cy="2010777"/>
            </a:xfrm>
          </p:grpSpPr>
          <p:sp>
            <p:nvSpPr>
              <p:cNvPr id="33" name="Oval 32">
                <a:extLst>
                  <a:ext uri="{FF2B5EF4-FFF2-40B4-BE49-F238E27FC236}">
                    <a16:creationId xmlns:a16="http://schemas.microsoft.com/office/drawing/2014/main" id="{D59C6571-AB69-E9E1-7065-C33FCD74A250}"/>
                  </a:ext>
                  <a:ext uri="{C183D7F6-B498-43B3-948B-1728B52AA6E4}">
                    <adec:decorative xmlns:adec="http://schemas.microsoft.com/office/drawing/2017/decorative" val="1"/>
                  </a:ext>
                </a:extLst>
              </p:cNvPr>
              <p:cNvSpPr/>
              <p:nvPr/>
            </p:nvSpPr>
            <p:spPr bwMode="auto">
              <a:xfrm>
                <a:off x="20141591" y="7067480"/>
                <a:ext cx="2010777" cy="2010777"/>
              </a:xfrm>
              <a:prstGeom prst="ellipse">
                <a:avLst/>
              </a:prstGeom>
              <a:gradFill flip="none" rotWithShape="1">
                <a:gsLst>
                  <a:gs pos="80000">
                    <a:srgbClr val="0A6BBA"/>
                  </a:gs>
                  <a:gs pos="0">
                    <a:srgbClr val="AC35AF"/>
                  </a:gs>
                </a:gsLst>
                <a:path path="circle">
                  <a:fillToRect l="100000" t="100000"/>
                </a:path>
                <a:tileRect r="-100000" b="-100000"/>
              </a:gradFill>
              <a:ln w="15875" cap="rnd">
                <a:no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marL="0" marR="0" lvl="0" indent="0" algn="ctr" defTabSz="3447426" rtl="0" eaLnBrk="1" fontAlgn="auto" latinLnBrk="0" hangingPunct="1">
                  <a:lnSpc>
                    <a:spcPct val="100000"/>
                  </a:lnSpc>
                  <a:spcBef>
                    <a:spcPts val="1205"/>
                  </a:spcBef>
                  <a:spcAft>
                    <a:spcPts val="0"/>
                  </a:spcAft>
                  <a:buClrTx/>
                  <a:buSzTx/>
                  <a:buFontTx/>
                  <a:buNone/>
                  <a:tabLst>
                    <a:tab pos="5665570" algn="l"/>
                  </a:tabLst>
                  <a:defRPr/>
                </a:pPr>
                <a:endParaRPr kumimoji="0" lang="en-US" sz="5141" b="1" i="0" u="none" strike="noStrike" kern="1200" cap="none" spc="0" normalizeH="0" baseline="0" noProof="0">
                  <a:ln w="3175">
                    <a:noFill/>
                  </a:ln>
                  <a:gradFill flip="none" rotWithShape="1">
                    <a:gsLst>
                      <a:gs pos="20183">
                        <a:srgbClr val="FFFFFF"/>
                      </a:gs>
                      <a:gs pos="42000">
                        <a:srgbClr val="FFFFFF"/>
                      </a:gs>
                    </a:gsLst>
                    <a:lin ang="2700000" scaled="0"/>
                    <a:tileRect/>
                  </a:gradFill>
                  <a:effectLst/>
                  <a:uLnTx/>
                  <a:uFillTx/>
                  <a:latin typeface="Segoe UI Variable Display Semib" pitchFamily="2" charset="0"/>
                  <a:ea typeface="+mn-ea"/>
                  <a:cs typeface="Segoe Sans Display Semibold" pitchFamily="2" charset="0"/>
                </a:endParaRPr>
              </a:p>
            </p:txBody>
          </p:sp>
          <p:sp>
            <p:nvSpPr>
              <p:cNvPr id="34" name="Graphic 27">
                <a:extLst>
                  <a:ext uri="{FF2B5EF4-FFF2-40B4-BE49-F238E27FC236}">
                    <a16:creationId xmlns:a16="http://schemas.microsoft.com/office/drawing/2014/main" id="{1B70D4FE-46CF-917D-9157-CA6917897207}"/>
                  </a:ext>
                  <a:ext uri="{C183D7F6-B498-43B3-948B-1728B52AA6E4}">
                    <adec:decorative xmlns:adec="http://schemas.microsoft.com/office/drawing/2017/decorative" val="1"/>
                  </a:ext>
                </a:extLst>
              </p:cNvPr>
              <p:cNvSpPr>
                <a:spLocks noChangeAspect="1"/>
              </p:cNvSpPr>
              <p:nvPr/>
            </p:nvSpPr>
            <p:spPr>
              <a:xfrm>
                <a:off x="20742636" y="7672309"/>
                <a:ext cx="848443" cy="761363"/>
              </a:xfrm>
              <a:custGeom>
                <a:avLst/>
                <a:gdLst>
                  <a:gd name="connsiteX0" fmla="*/ 157427 w 421134"/>
                  <a:gd name="connsiteY0" fmla="*/ 0 h 377911"/>
                  <a:gd name="connsiteX1" fmla="*/ 0 w 421134"/>
                  <a:gd name="connsiteY1" fmla="*/ 157427 h 377911"/>
                  <a:gd name="connsiteX2" fmla="*/ 14764 w 421134"/>
                  <a:gd name="connsiteY2" fmla="*/ 224069 h 377911"/>
                  <a:gd name="connsiteX3" fmla="*/ 456 w 421134"/>
                  <a:gd name="connsiteY3" fmla="*/ 290029 h 377911"/>
                  <a:gd name="connsiteX4" fmla="*/ 24662 w 421134"/>
                  <a:gd name="connsiteY4" fmla="*/ 314592 h 377911"/>
                  <a:gd name="connsiteX5" fmla="*/ 92597 w 421134"/>
                  <a:gd name="connsiteY5" fmla="*/ 300923 h 377911"/>
                  <a:gd name="connsiteX6" fmla="*/ 157427 w 421134"/>
                  <a:gd name="connsiteY6" fmla="*/ 314854 h 377911"/>
                  <a:gd name="connsiteX7" fmla="*/ 314854 w 421134"/>
                  <a:gd name="connsiteY7" fmla="*/ 157427 h 377911"/>
                  <a:gd name="connsiteX8" fmla="*/ 157427 w 421134"/>
                  <a:gd name="connsiteY8" fmla="*/ 0 h 377911"/>
                  <a:gd name="connsiteX9" fmla="*/ 156628 w 421134"/>
                  <a:gd name="connsiteY9" fmla="*/ 335836 h 377911"/>
                  <a:gd name="connsiteX10" fmla="*/ 263672 w 421134"/>
                  <a:gd name="connsiteY10" fmla="*/ 377829 h 377911"/>
                  <a:gd name="connsiteX11" fmla="*/ 328488 w 421134"/>
                  <a:gd name="connsiteY11" fmla="*/ 363904 h 377911"/>
                  <a:gd name="connsiteX12" fmla="*/ 389643 w 421134"/>
                  <a:gd name="connsiteY12" fmla="*/ 377340 h 377911"/>
                  <a:gd name="connsiteX13" fmla="*/ 420444 w 421134"/>
                  <a:gd name="connsiteY13" fmla="*/ 345868 h 377911"/>
                  <a:gd name="connsiteX14" fmla="*/ 406343 w 421134"/>
                  <a:gd name="connsiteY14" fmla="*/ 287025 h 377911"/>
                  <a:gd name="connsiteX15" fmla="*/ 421099 w 421134"/>
                  <a:gd name="connsiteY15" fmla="*/ 220402 h 377911"/>
                  <a:gd name="connsiteX16" fmla="*/ 315169 w 421134"/>
                  <a:gd name="connsiteY16" fmla="*/ 71590 h 377911"/>
                  <a:gd name="connsiteX17" fmla="*/ 331953 w 421134"/>
                  <a:gd name="connsiteY17" fmla="*/ 114559 h 377911"/>
                  <a:gd name="connsiteX18" fmla="*/ 389613 w 421134"/>
                  <a:gd name="connsiteY18" fmla="*/ 220402 h 377911"/>
                  <a:gd name="connsiteX19" fmla="*/ 375674 w 421134"/>
                  <a:gd name="connsiteY19" fmla="*/ 278058 h 377911"/>
                  <a:gd name="connsiteX20" fmla="*/ 372935 w 421134"/>
                  <a:gd name="connsiteY20" fmla="*/ 283369 h 377911"/>
                  <a:gd name="connsiteX21" fmla="*/ 374408 w 421134"/>
                  <a:gd name="connsiteY21" fmla="*/ 289158 h 377911"/>
                  <a:gd name="connsiteX22" fmla="*/ 387873 w 421134"/>
                  <a:gd name="connsiteY22" fmla="*/ 344795 h 377911"/>
                  <a:gd name="connsiteX23" fmla="*/ 330377 w 421134"/>
                  <a:gd name="connsiteY23" fmla="*/ 331999 h 377911"/>
                  <a:gd name="connsiteX24" fmla="*/ 324825 w 421134"/>
                  <a:gd name="connsiteY24" fmla="*/ 330679 h 377911"/>
                  <a:gd name="connsiteX25" fmla="*/ 319716 w 421134"/>
                  <a:gd name="connsiteY25" fmla="*/ 333221 h 377911"/>
                  <a:gd name="connsiteX26" fmla="*/ 263672 w 421134"/>
                  <a:gd name="connsiteY26" fmla="*/ 346344 h 377911"/>
                  <a:gd name="connsiteX27" fmla="*/ 202403 w 421134"/>
                  <a:gd name="connsiteY27" fmla="*/ 330463 h 377911"/>
                  <a:gd name="connsiteX28" fmla="*/ 158721 w 421134"/>
                  <a:gd name="connsiteY28" fmla="*/ 335849 h 377911"/>
                  <a:gd name="connsiteX29" fmla="*/ 156628 w 421134"/>
                  <a:gd name="connsiteY29" fmla="*/ 335836 h 37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1134" h="377911">
                    <a:moveTo>
                      <a:pt x="157427" y="0"/>
                    </a:moveTo>
                    <a:cubicBezTo>
                      <a:pt x="70482" y="0"/>
                      <a:pt x="0" y="70482"/>
                      <a:pt x="0" y="157427"/>
                    </a:cubicBezTo>
                    <a:cubicBezTo>
                      <a:pt x="0" y="181220"/>
                      <a:pt x="5288" y="203816"/>
                      <a:pt x="14764" y="224069"/>
                    </a:cubicBezTo>
                    <a:cubicBezTo>
                      <a:pt x="8422" y="249784"/>
                      <a:pt x="2929" y="277250"/>
                      <a:pt x="456" y="290029"/>
                    </a:cubicBezTo>
                    <a:cubicBezTo>
                      <a:pt x="-2342" y="304491"/>
                      <a:pt x="10229" y="317161"/>
                      <a:pt x="24662" y="314592"/>
                    </a:cubicBezTo>
                    <a:cubicBezTo>
                      <a:pt x="37746" y="312262"/>
                      <a:pt x="66186" y="307019"/>
                      <a:pt x="92597" y="300923"/>
                    </a:cubicBezTo>
                    <a:cubicBezTo>
                      <a:pt x="112385" y="309875"/>
                      <a:pt x="134344" y="314854"/>
                      <a:pt x="157427" y="314854"/>
                    </a:cubicBezTo>
                    <a:cubicBezTo>
                      <a:pt x="244371" y="314854"/>
                      <a:pt x="314854" y="244371"/>
                      <a:pt x="314854" y="157427"/>
                    </a:cubicBezTo>
                    <a:cubicBezTo>
                      <a:pt x="314854" y="70482"/>
                      <a:pt x="244371" y="0"/>
                      <a:pt x="157427" y="0"/>
                    </a:cubicBezTo>
                    <a:close/>
                    <a:moveTo>
                      <a:pt x="156628" y="335836"/>
                    </a:moveTo>
                    <a:cubicBezTo>
                      <a:pt x="184717" y="361896"/>
                      <a:pt x="222333" y="377829"/>
                      <a:pt x="263672" y="377829"/>
                    </a:cubicBezTo>
                    <a:cubicBezTo>
                      <a:pt x="286750" y="377829"/>
                      <a:pt x="308704" y="372853"/>
                      <a:pt x="328488" y="363904"/>
                    </a:cubicBezTo>
                    <a:cubicBezTo>
                      <a:pt x="350397" y="369032"/>
                      <a:pt x="374379" y="374150"/>
                      <a:pt x="389643" y="377340"/>
                    </a:cubicBezTo>
                    <a:cubicBezTo>
                      <a:pt x="408375" y="381255"/>
                      <a:pt x="424734" y="364442"/>
                      <a:pt x="420444" y="345868"/>
                    </a:cubicBezTo>
                    <a:cubicBezTo>
                      <a:pt x="417033" y="331103"/>
                      <a:pt x="411655" y="308184"/>
                      <a:pt x="406343" y="287025"/>
                    </a:cubicBezTo>
                    <a:cubicBezTo>
                      <a:pt x="415813" y="266776"/>
                      <a:pt x="421099" y="244186"/>
                      <a:pt x="421099" y="220402"/>
                    </a:cubicBezTo>
                    <a:cubicBezTo>
                      <a:pt x="421099" y="151491"/>
                      <a:pt x="376824" y="92923"/>
                      <a:pt x="315169" y="71590"/>
                    </a:cubicBezTo>
                    <a:cubicBezTo>
                      <a:pt x="322522" y="84962"/>
                      <a:pt x="328210" y="99378"/>
                      <a:pt x="331953" y="114559"/>
                    </a:cubicBezTo>
                    <a:cubicBezTo>
                      <a:pt x="366650" y="136989"/>
                      <a:pt x="389613" y="176014"/>
                      <a:pt x="389613" y="220402"/>
                    </a:cubicBezTo>
                    <a:cubicBezTo>
                      <a:pt x="389613" y="241212"/>
                      <a:pt x="384578" y="260800"/>
                      <a:pt x="375674" y="278058"/>
                    </a:cubicBezTo>
                    <a:lnTo>
                      <a:pt x="372935" y="283369"/>
                    </a:lnTo>
                    <a:lnTo>
                      <a:pt x="374408" y="289158"/>
                    </a:lnTo>
                    <a:cubicBezTo>
                      <a:pt x="379190" y="307955"/>
                      <a:pt x="384200" y="329040"/>
                      <a:pt x="387873" y="344795"/>
                    </a:cubicBezTo>
                    <a:cubicBezTo>
                      <a:pt x="371625" y="341359"/>
                      <a:pt x="349721" y="336605"/>
                      <a:pt x="330377" y="331999"/>
                    </a:cubicBezTo>
                    <a:lnTo>
                      <a:pt x="324825" y="330679"/>
                    </a:lnTo>
                    <a:lnTo>
                      <a:pt x="319716" y="333221"/>
                    </a:lnTo>
                    <a:cubicBezTo>
                      <a:pt x="302854" y="341615"/>
                      <a:pt x="283837" y="346344"/>
                      <a:pt x="263672" y="346344"/>
                    </a:cubicBezTo>
                    <a:cubicBezTo>
                      <a:pt x="241432" y="346344"/>
                      <a:pt x="220539" y="340578"/>
                      <a:pt x="202403" y="330463"/>
                    </a:cubicBezTo>
                    <a:cubicBezTo>
                      <a:pt x="188426" y="333981"/>
                      <a:pt x="173791" y="335849"/>
                      <a:pt x="158721" y="335849"/>
                    </a:cubicBezTo>
                    <a:cubicBezTo>
                      <a:pt x="158022" y="335849"/>
                      <a:pt x="157325" y="335845"/>
                      <a:pt x="156628" y="335836"/>
                    </a:cubicBezTo>
                    <a:close/>
                  </a:path>
                </a:pathLst>
              </a:custGeom>
              <a:solidFill>
                <a:srgbClr val="F4F3F5"/>
              </a:solidFill>
              <a:ln w="11579" cap="flat">
                <a:noFill/>
                <a:prstDash val="solid"/>
                <a:miter/>
              </a:ln>
              <a:effectLst/>
            </p:spPr>
            <p:txBody>
              <a:bodyPr rot="0" spcFirstLastPara="0" vertOverflow="overflow" horzOverflow="overflow" vert="horz" wrap="square" lIns="130628" tIns="65315" rIns="130628" bIns="65315" numCol="1" spcCol="0" rtlCol="0" fromWordArt="0" anchor="ctr" anchorCtr="0" forceAA="0" compatLnSpc="1">
                <a:prstTxWarp prst="textNoShape">
                  <a:avLst/>
                </a:prstTxWarp>
                <a:noAutofit/>
              </a:bodyPr>
              <a:lstStyle/>
              <a:p>
                <a:pPr marL="0" marR="0" lvl="0" indent="0" algn="l" defTabSz="1025203" rtl="0" eaLnBrk="1" fontAlgn="auto" latinLnBrk="0" hangingPunct="1">
                  <a:lnSpc>
                    <a:spcPct val="100000"/>
                  </a:lnSpc>
                  <a:spcBef>
                    <a:spcPts val="0"/>
                  </a:spcBef>
                  <a:spcAft>
                    <a:spcPts val="0"/>
                  </a:spcAft>
                  <a:buClrTx/>
                  <a:buSzTx/>
                  <a:buFontTx/>
                  <a:buNone/>
                  <a:tabLst/>
                  <a:defRPr/>
                </a:pPr>
                <a:endParaRPr kumimoji="0" lang="en-US" sz="169" b="1" i="0" u="none" strike="noStrike" kern="1200" cap="none" spc="0" normalizeH="0" baseline="0" noProof="0">
                  <a:ln>
                    <a:noFill/>
                  </a:ln>
                  <a:solidFill>
                    <a:srgbClr val="000000"/>
                  </a:solidFill>
                  <a:effectLst/>
                  <a:uLnTx/>
                  <a:uFillTx/>
                  <a:latin typeface="Segoe UI Variable Display Semib" pitchFamily="2" charset="0"/>
                  <a:ea typeface="+mn-ea"/>
                  <a:cs typeface="Segoe Sans Display Semibold" pitchFamily="2" charset="0"/>
                </a:endParaRPr>
              </a:p>
            </p:txBody>
          </p:sp>
        </p:grpSp>
      </p:grpSp>
      <p:grpSp>
        <p:nvGrpSpPr>
          <p:cNvPr id="44" name="Group 43" descr="Icon of a lightbulb">
            <a:extLst>
              <a:ext uri="{FF2B5EF4-FFF2-40B4-BE49-F238E27FC236}">
                <a16:creationId xmlns:a16="http://schemas.microsoft.com/office/drawing/2014/main" id="{F5D22E64-0FF5-5D73-9576-8B9FBAC3133F}"/>
              </a:ext>
            </a:extLst>
          </p:cNvPr>
          <p:cNvGrpSpPr/>
          <p:nvPr/>
        </p:nvGrpSpPr>
        <p:grpSpPr>
          <a:xfrm>
            <a:off x="1035549" y="5143712"/>
            <a:ext cx="551807" cy="551807"/>
            <a:chOff x="38017306" y="7067480"/>
            <a:chExt cx="2010777" cy="2010777"/>
          </a:xfrm>
        </p:grpSpPr>
        <p:sp>
          <p:nvSpPr>
            <p:cNvPr id="45" name="Oval 44">
              <a:extLst>
                <a:ext uri="{FF2B5EF4-FFF2-40B4-BE49-F238E27FC236}">
                  <a16:creationId xmlns:a16="http://schemas.microsoft.com/office/drawing/2014/main" id="{271B7083-ADF2-9ACA-8156-2E9C4503D5E6}"/>
                </a:ext>
                <a:ext uri="{C183D7F6-B498-43B3-948B-1728B52AA6E4}">
                  <adec:decorative xmlns:adec="http://schemas.microsoft.com/office/drawing/2017/decorative" val="1"/>
                </a:ext>
              </a:extLst>
            </p:cNvPr>
            <p:cNvSpPr/>
            <p:nvPr/>
          </p:nvSpPr>
          <p:spPr bwMode="auto">
            <a:xfrm>
              <a:off x="38017306" y="7067480"/>
              <a:ext cx="2010777" cy="2010777"/>
            </a:xfrm>
            <a:prstGeom prst="ellipse">
              <a:avLst/>
            </a:prstGeom>
            <a:gradFill flip="none" rotWithShape="1">
              <a:gsLst>
                <a:gs pos="100000">
                  <a:srgbClr val="AC35AF"/>
                </a:gs>
                <a:gs pos="28000">
                  <a:srgbClr val="F65567"/>
                </a:gs>
              </a:gsLst>
              <a:path path="circle">
                <a:fillToRect l="100000" t="100000"/>
              </a:path>
              <a:tileRect r="-100000" b="-100000"/>
            </a:gradFill>
            <a:ln w="15875" cap="rnd">
              <a:no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algn="ctr" defTabSz="3447426">
                <a:spcBef>
                  <a:spcPts val="1205"/>
                </a:spcBef>
                <a:tabLst>
                  <a:tab pos="5665570" algn="l"/>
                </a:tabLst>
              </a:pPr>
              <a:endParaRPr lang="en-US" sz="5141" b="1">
                <a:ln w="3175">
                  <a:noFill/>
                </a:ln>
                <a:gradFill flip="none" rotWithShape="1">
                  <a:gsLst>
                    <a:gs pos="20183">
                      <a:srgbClr val="FFFFFF"/>
                    </a:gs>
                    <a:gs pos="42000">
                      <a:srgbClr val="FFFFFF"/>
                    </a:gs>
                  </a:gsLst>
                  <a:lin ang="2700000" scaled="0"/>
                  <a:tileRect/>
                </a:gradFill>
                <a:latin typeface="Segoe UI Variable Display Semib" pitchFamily="2" charset="0"/>
                <a:cs typeface="Segoe Sans Display Semibold" pitchFamily="2" charset="0"/>
              </a:endParaRPr>
            </a:p>
          </p:txBody>
        </p:sp>
        <p:sp>
          <p:nvSpPr>
            <p:cNvPr id="46" name="Graphic 11">
              <a:extLst>
                <a:ext uri="{FF2B5EF4-FFF2-40B4-BE49-F238E27FC236}">
                  <a16:creationId xmlns:a16="http://schemas.microsoft.com/office/drawing/2014/main" id="{327DBA3A-8038-AE91-2878-660303C9F441}"/>
                </a:ext>
                <a:ext uri="{C183D7F6-B498-43B3-948B-1728B52AA6E4}">
                  <adec:decorative xmlns:adec="http://schemas.microsoft.com/office/drawing/2017/decorative" val="1"/>
                </a:ext>
              </a:extLst>
            </p:cNvPr>
            <p:cNvSpPr>
              <a:spLocks noChangeAspect="1"/>
            </p:cNvSpPr>
            <p:nvPr/>
          </p:nvSpPr>
          <p:spPr>
            <a:xfrm>
              <a:off x="38725184" y="7662538"/>
              <a:ext cx="595021" cy="820660"/>
            </a:xfrm>
            <a:custGeom>
              <a:avLst/>
              <a:gdLst>
                <a:gd name="connsiteX0" fmla="*/ 245472 w 329935"/>
                <a:gd name="connsiteY0" fmla="*/ 386776 h 455051"/>
                <a:gd name="connsiteX1" fmla="*/ 238857 w 329935"/>
                <a:gd name="connsiteY1" fmla="*/ 415412 h 455051"/>
                <a:gd name="connsiteX2" fmla="*/ 192921 w 329935"/>
                <a:gd name="connsiteY2" fmla="*/ 454902 h 455051"/>
                <a:gd name="connsiteX3" fmla="*/ 188982 w 329935"/>
                <a:gd name="connsiteY3" fmla="*/ 455052 h 455051"/>
                <a:gd name="connsiteX4" fmla="*/ 140932 w 329935"/>
                <a:gd name="connsiteY4" fmla="*/ 455052 h 455051"/>
                <a:gd name="connsiteX5" fmla="*/ 92081 w 329935"/>
                <a:gd name="connsiteY5" fmla="*/ 419182 h 455051"/>
                <a:gd name="connsiteX6" fmla="*/ 91047 w 329935"/>
                <a:gd name="connsiteY6" fmla="*/ 415375 h 455051"/>
                <a:gd name="connsiteX7" fmla="*/ 84441 w 329935"/>
                <a:gd name="connsiteY7" fmla="*/ 386776 h 455051"/>
                <a:gd name="connsiteX8" fmla="*/ 245472 w 329935"/>
                <a:gd name="connsiteY8" fmla="*/ 386776 h 455051"/>
                <a:gd name="connsiteX9" fmla="*/ 164968 w 329935"/>
                <a:gd name="connsiteY9" fmla="*/ 0 h 455051"/>
                <a:gd name="connsiteX10" fmla="*/ 329935 w 329935"/>
                <a:gd name="connsiteY10" fmla="*/ 164968 h 455051"/>
                <a:gd name="connsiteX11" fmla="*/ 267011 w 329935"/>
                <a:gd name="connsiteY11" fmla="*/ 297868 h 455051"/>
                <a:gd name="connsiteX12" fmla="*/ 265398 w 329935"/>
                <a:gd name="connsiteY12" fmla="*/ 300701 h 455051"/>
                <a:gd name="connsiteX13" fmla="*/ 253390 w 329935"/>
                <a:gd name="connsiteY13" fmla="*/ 352645 h 455051"/>
                <a:gd name="connsiteX14" fmla="*/ 182033 w 329935"/>
                <a:gd name="connsiteY14" fmla="*/ 352645 h 455051"/>
                <a:gd name="connsiteX15" fmla="*/ 182033 w 329935"/>
                <a:gd name="connsiteY15" fmla="*/ 199084 h 455051"/>
                <a:gd name="connsiteX16" fmla="*/ 164968 w 329935"/>
                <a:gd name="connsiteY16" fmla="*/ 182018 h 455051"/>
                <a:gd name="connsiteX17" fmla="*/ 147902 w 329935"/>
                <a:gd name="connsiteY17" fmla="*/ 199084 h 455051"/>
                <a:gd name="connsiteX18" fmla="*/ 147902 w 329935"/>
                <a:gd name="connsiteY18" fmla="*/ 352645 h 455051"/>
                <a:gd name="connsiteX19" fmla="*/ 76545 w 329935"/>
                <a:gd name="connsiteY19" fmla="*/ 352645 h 455051"/>
                <a:gd name="connsiteX20" fmla="*/ 64577 w 329935"/>
                <a:gd name="connsiteY20" fmla="*/ 300706 h 455051"/>
                <a:gd name="connsiteX21" fmla="*/ 62961 w 329935"/>
                <a:gd name="connsiteY21" fmla="*/ 297868 h 455051"/>
                <a:gd name="connsiteX22" fmla="*/ 0 w 329935"/>
                <a:gd name="connsiteY22" fmla="*/ 164968 h 455051"/>
                <a:gd name="connsiteX23" fmla="*/ 164968 w 329935"/>
                <a:gd name="connsiteY23" fmla="*/ 0 h 455051"/>
                <a:gd name="connsiteX24" fmla="*/ 147902 w 329935"/>
                <a:gd name="connsiteY24" fmla="*/ 108077 h 455051"/>
                <a:gd name="connsiteX25" fmla="*/ 147902 w 329935"/>
                <a:gd name="connsiteY25" fmla="*/ 142209 h 455051"/>
                <a:gd name="connsiteX26" fmla="*/ 164968 w 329935"/>
                <a:gd name="connsiteY26" fmla="*/ 159274 h 455051"/>
                <a:gd name="connsiteX27" fmla="*/ 182033 w 329935"/>
                <a:gd name="connsiteY27" fmla="*/ 142209 h 455051"/>
                <a:gd name="connsiteX28" fmla="*/ 182033 w 329935"/>
                <a:gd name="connsiteY28" fmla="*/ 108077 h 455051"/>
                <a:gd name="connsiteX29" fmla="*/ 164968 w 329935"/>
                <a:gd name="connsiteY29" fmla="*/ 91011 h 455051"/>
                <a:gd name="connsiteX30" fmla="*/ 147902 w 329935"/>
                <a:gd name="connsiteY30" fmla="*/ 108077 h 455051"/>
                <a:gd name="connsiteX31" fmla="*/ 262362 w 329935"/>
                <a:gd name="connsiteY31" fmla="*/ 141419 h 455051"/>
                <a:gd name="connsiteX32" fmla="*/ 238229 w 329935"/>
                <a:gd name="connsiteY32" fmla="*/ 141419 h 455051"/>
                <a:gd name="connsiteX33" fmla="*/ 214094 w 329935"/>
                <a:gd name="connsiteY33" fmla="*/ 165554 h 455051"/>
                <a:gd name="connsiteX34" fmla="*/ 214094 w 329935"/>
                <a:gd name="connsiteY34" fmla="*/ 189688 h 455051"/>
                <a:gd name="connsiteX35" fmla="*/ 238229 w 329935"/>
                <a:gd name="connsiteY35" fmla="*/ 189688 h 455051"/>
                <a:gd name="connsiteX36" fmla="*/ 262362 w 329935"/>
                <a:gd name="connsiteY36" fmla="*/ 165554 h 455051"/>
                <a:gd name="connsiteX37" fmla="*/ 262362 w 329935"/>
                <a:gd name="connsiteY37" fmla="*/ 141419 h 455051"/>
                <a:gd name="connsiteX38" fmla="*/ 91707 w 329935"/>
                <a:gd name="connsiteY38" fmla="*/ 141419 h 455051"/>
                <a:gd name="connsiteX39" fmla="*/ 67572 w 329935"/>
                <a:gd name="connsiteY39" fmla="*/ 141419 h 455051"/>
                <a:gd name="connsiteX40" fmla="*/ 67572 w 329935"/>
                <a:gd name="connsiteY40" fmla="*/ 165554 h 455051"/>
                <a:gd name="connsiteX41" fmla="*/ 91707 w 329935"/>
                <a:gd name="connsiteY41" fmla="*/ 189688 h 455051"/>
                <a:gd name="connsiteX42" fmla="*/ 115841 w 329935"/>
                <a:gd name="connsiteY42" fmla="*/ 189688 h 455051"/>
                <a:gd name="connsiteX43" fmla="*/ 115841 w 329935"/>
                <a:gd name="connsiteY43" fmla="*/ 165554 h 455051"/>
                <a:gd name="connsiteX44" fmla="*/ 91707 w 329935"/>
                <a:gd name="connsiteY44" fmla="*/ 141419 h 45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9935" h="455051">
                  <a:moveTo>
                    <a:pt x="245472" y="386776"/>
                  </a:moveTo>
                  <a:lnTo>
                    <a:pt x="238857" y="415412"/>
                  </a:lnTo>
                  <a:cubicBezTo>
                    <a:pt x="233779" y="437331"/>
                    <a:pt x="215056" y="453204"/>
                    <a:pt x="192921" y="454902"/>
                  </a:cubicBezTo>
                  <a:lnTo>
                    <a:pt x="188982" y="455052"/>
                  </a:lnTo>
                  <a:lnTo>
                    <a:pt x="140932" y="455052"/>
                  </a:lnTo>
                  <a:cubicBezTo>
                    <a:pt x="118419" y="455052"/>
                    <a:pt x="98719" y="440378"/>
                    <a:pt x="92081" y="419182"/>
                  </a:cubicBezTo>
                  <a:lnTo>
                    <a:pt x="91047" y="415375"/>
                  </a:lnTo>
                  <a:lnTo>
                    <a:pt x="84441" y="386776"/>
                  </a:lnTo>
                  <a:lnTo>
                    <a:pt x="245472" y="386776"/>
                  </a:lnTo>
                  <a:close/>
                  <a:moveTo>
                    <a:pt x="164968" y="0"/>
                  </a:moveTo>
                  <a:cubicBezTo>
                    <a:pt x="256078" y="0"/>
                    <a:pt x="329935" y="73858"/>
                    <a:pt x="329935" y="164968"/>
                  </a:cubicBezTo>
                  <a:cubicBezTo>
                    <a:pt x="329935" y="213582"/>
                    <a:pt x="308647" y="258108"/>
                    <a:pt x="267011" y="297868"/>
                  </a:cubicBezTo>
                  <a:cubicBezTo>
                    <a:pt x="266208" y="298635"/>
                    <a:pt x="265648" y="299621"/>
                    <a:pt x="265398" y="300701"/>
                  </a:cubicBezTo>
                  <a:lnTo>
                    <a:pt x="253390" y="352645"/>
                  </a:lnTo>
                  <a:lnTo>
                    <a:pt x="182033" y="352645"/>
                  </a:lnTo>
                  <a:lnTo>
                    <a:pt x="182033" y="199084"/>
                  </a:lnTo>
                  <a:cubicBezTo>
                    <a:pt x="182033" y="189659"/>
                    <a:pt x="174392" y="182018"/>
                    <a:pt x="164968" y="182018"/>
                  </a:cubicBezTo>
                  <a:cubicBezTo>
                    <a:pt x="155543" y="182018"/>
                    <a:pt x="147902" y="189659"/>
                    <a:pt x="147902" y="199084"/>
                  </a:cubicBezTo>
                  <a:lnTo>
                    <a:pt x="147902" y="352645"/>
                  </a:lnTo>
                  <a:lnTo>
                    <a:pt x="76545" y="352645"/>
                  </a:lnTo>
                  <a:lnTo>
                    <a:pt x="64577" y="300706"/>
                  </a:lnTo>
                  <a:cubicBezTo>
                    <a:pt x="64326" y="299623"/>
                    <a:pt x="63765" y="298638"/>
                    <a:pt x="62961" y="297868"/>
                  </a:cubicBezTo>
                  <a:cubicBezTo>
                    <a:pt x="21302" y="258108"/>
                    <a:pt x="0" y="213582"/>
                    <a:pt x="0" y="164968"/>
                  </a:cubicBezTo>
                  <a:cubicBezTo>
                    <a:pt x="0" y="73858"/>
                    <a:pt x="73858" y="0"/>
                    <a:pt x="164968" y="0"/>
                  </a:cubicBezTo>
                  <a:close/>
                  <a:moveTo>
                    <a:pt x="147902" y="108077"/>
                  </a:moveTo>
                  <a:lnTo>
                    <a:pt x="147902" y="142209"/>
                  </a:lnTo>
                  <a:cubicBezTo>
                    <a:pt x="147902" y="151634"/>
                    <a:pt x="155543" y="159274"/>
                    <a:pt x="164968" y="159274"/>
                  </a:cubicBezTo>
                  <a:cubicBezTo>
                    <a:pt x="174392" y="159274"/>
                    <a:pt x="182033" y="151634"/>
                    <a:pt x="182033" y="142209"/>
                  </a:cubicBezTo>
                  <a:lnTo>
                    <a:pt x="182033" y="108077"/>
                  </a:lnTo>
                  <a:cubicBezTo>
                    <a:pt x="182033" y="98652"/>
                    <a:pt x="174392" y="91011"/>
                    <a:pt x="164968" y="91011"/>
                  </a:cubicBezTo>
                  <a:cubicBezTo>
                    <a:pt x="155543" y="91011"/>
                    <a:pt x="147902" y="98652"/>
                    <a:pt x="147902" y="108077"/>
                  </a:cubicBezTo>
                  <a:close/>
                  <a:moveTo>
                    <a:pt x="262362" y="141419"/>
                  </a:moveTo>
                  <a:cubicBezTo>
                    <a:pt x="255698" y="134755"/>
                    <a:pt x="244894" y="134755"/>
                    <a:pt x="238229" y="141419"/>
                  </a:cubicBezTo>
                  <a:lnTo>
                    <a:pt x="214094" y="165554"/>
                  </a:lnTo>
                  <a:cubicBezTo>
                    <a:pt x="207429" y="172219"/>
                    <a:pt x="207429" y="183024"/>
                    <a:pt x="214094" y="189688"/>
                  </a:cubicBezTo>
                  <a:cubicBezTo>
                    <a:pt x="220759" y="196353"/>
                    <a:pt x="231565" y="196353"/>
                    <a:pt x="238229" y="189688"/>
                  </a:cubicBezTo>
                  <a:lnTo>
                    <a:pt x="262362" y="165554"/>
                  </a:lnTo>
                  <a:cubicBezTo>
                    <a:pt x="269027" y="158889"/>
                    <a:pt x="269027" y="148084"/>
                    <a:pt x="262362" y="141419"/>
                  </a:cubicBezTo>
                  <a:close/>
                  <a:moveTo>
                    <a:pt x="91707" y="141419"/>
                  </a:moveTo>
                  <a:cubicBezTo>
                    <a:pt x="85042" y="134755"/>
                    <a:pt x="74237" y="134755"/>
                    <a:pt x="67572" y="141419"/>
                  </a:cubicBezTo>
                  <a:cubicBezTo>
                    <a:pt x="60908" y="148084"/>
                    <a:pt x="60908" y="158889"/>
                    <a:pt x="67572" y="165554"/>
                  </a:cubicBezTo>
                  <a:lnTo>
                    <a:pt x="91707" y="189688"/>
                  </a:lnTo>
                  <a:cubicBezTo>
                    <a:pt x="98372" y="196353"/>
                    <a:pt x="109177" y="196353"/>
                    <a:pt x="115841" y="189688"/>
                  </a:cubicBezTo>
                  <a:cubicBezTo>
                    <a:pt x="122506" y="183024"/>
                    <a:pt x="122506" y="172219"/>
                    <a:pt x="115841" y="165554"/>
                  </a:cubicBezTo>
                  <a:lnTo>
                    <a:pt x="91707" y="141419"/>
                  </a:lnTo>
                  <a:close/>
                </a:path>
              </a:pathLst>
            </a:custGeom>
            <a:solidFill>
              <a:srgbClr val="F4F3F5"/>
            </a:solidFill>
            <a:ln w="11579" cap="flat">
              <a:noFill/>
              <a:prstDash val="solid"/>
              <a:miter/>
            </a:ln>
            <a:effectLst/>
          </p:spPr>
          <p:txBody>
            <a:bodyPr rot="0" spcFirstLastPara="0" vertOverflow="overflow" horzOverflow="overflow" vert="horz" wrap="square" lIns="130628" tIns="65315" rIns="130628" bIns="65315" numCol="1" spcCol="0" rtlCol="0" fromWordArt="0" anchor="ctr" anchorCtr="0" forceAA="0" compatLnSpc="1">
              <a:prstTxWarp prst="textNoShape">
                <a:avLst/>
              </a:prstTxWarp>
              <a:noAutofit/>
            </a:bodyPr>
            <a:lstStyle/>
            <a:p>
              <a:pPr marL="0" marR="0" lvl="0" indent="0" algn="l" defTabSz="1025203" rtl="0" eaLnBrk="1" fontAlgn="auto" latinLnBrk="0" hangingPunct="1">
                <a:lnSpc>
                  <a:spcPct val="100000"/>
                </a:lnSpc>
                <a:spcBef>
                  <a:spcPts val="0"/>
                </a:spcBef>
                <a:spcAft>
                  <a:spcPts val="0"/>
                </a:spcAft>
                <a:buClrTx/>
                <a:buSzTx/>
                <a:buFontTx/>
                <a:buNone/>
                <a:tabLst/>
                <a:defRPr/>
              </a:pPr>
              <a:endParaRPr kumimoji="0" lang="en-US" sz="169" b="1" i="0" u="none" strike="noStrike" kern="1200" cap="none" spc="0" normalizeH="0" baseline="0" noProof="0">
                <a:ln>
                  <a:noFill/>
                </a:ln>
                <a:solidFill>
                  <a:srgbClr val="000000"/>
                </a:solidFill>
                <a:effectLst/>
                <a:uLnTx/>
                <a:uFillTx/>
                <a:latin typeface="Segoe UI Variable Display Semib" pitchFamily="2" charset="0"/>
                <a:ea typeface="+mn-ea"/>
                <a:cs typeface="Segoe Sans Display Semibold" pitchFamily="2" charset="0"/>
              </a:endParaRPr>
            </a:p>
          </p:txBody>
        </p:sp>
      </p:grpSp>
      <p:grpSp>
        <p:nvGrpSpPr>
          <p:cNvPr id="48" name="Group 47">
            <a:extLst>
              <a:ext uri="{FF2B5EF4-FFF2-40B4-BE49-F238E27FC236}">
                <a16:creationId xmlns:a16="http://schemas.microsoft.com/office/drawing/2014/main" id="{B11761A6-9C6E-B670-43A2-DD5A0071529F}"/>
              </a:ext>
            </a:extLst>
          </p:cNvPr>
          <p:cNvGrpSpPr/>
          <p:nvPr/>
        </p:nvGrpSpPr>
        <p:grpSpPr>
          <a:xfrm>
            <a:off x="819277" y="2956277"/>
            <a:ext cx="3532738" cy="925238"/>
            <a:chOff x="898228" y="4135040"/>
            <a:chExt cx="3532738" cy="925238"/>
          </a:xfrm>
        </p:grpSpPr>
        <p:sp>
          <p:nvSpPr>
            <p:cNvPr id="51" name="TextBox 50">
              <a:extLst>
                <a:ext uri="{FF2B5EF4-FFF2-40B4-BE49-F238E27FC236}">
                  <a16:creationId xmlns:a16="http://schemas.microsoft.com/office/drawing/2014/main" id="{177B0B02-A6B0-AAAE-CDCF-66F593C06794}"/>
                </a:ext>
                <a:ext uri="{C183D7F6-B498-43B3-948B-1728B52AA6E4}">
                  <adec:decorative xmlns:adec="http://schemas.microsoft.com/office/drawing/2017/decorative" val="1"/>
                </a:ext>
              </a:extLst>
            </p:cNvPr>
            <p:cNvSpPr txBox="1">
              <a:spLocks/>
            </p:cNvSpPr>
            <p:nvPr/>
          </p:nvSpPr>
          <p:spPr>
            <a:xfrm>
              <a:off x="898228" y="4135040"/>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r>
                <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rPr>
                <a:t>Model Agnostic</a:t>
              </a:r>
            </a:p>
          </p:txBody>
        </p:sp>
        <p:sp>
          <p:nvSpPr>
            <p:cNvPr id="26" name="Graphic 13">
              <a:extLst>
                <a:ext uri="{FF2B5EF4-FFF2-40B4-BE49-F238E27FC236}">
                  <a16:creationId xmlns:a16="http://schemas.microsoft.com/office/drawing/2014/main" id="{0632446A-A0FE-0FE4-48B2-9BD9BC209522}"/>
                </a:ext>
                <a:ext uri="{C183D7F6-B498-43B3-948B-1728B52AA6E4}">
                  <adec:decorative xmlns:adec="http://schemas.microsoft.com/office/drawing/2017/decorative" val="1"/>
                </a:ext>
              </a:extLst>
            </p:cNvPr>
            <p:cNvSpPr/>
            <p:nvPr/>
          </p:nvSpPr>
          <p:spPr>
            <a:xfrm>
              <a:off x="1133729" y="4321518"/>
              <a:ext cx="513348" cy="513098"/>
            </a:xfrm>
            <a:custGeom>
              <a:avLst/>
              <a:gdLst>
                <a:gd name="connsiteX0" fmla="*/ 186770 w 458921"/>
                <a:gd name="connsiteY0" fmla="*/ 0 h 458697"/>
                <a:gd name="connsiteX1" fmla="*/ 212251 w 458921"/>
                <a:gd name="connsiteY1" fmla="*/ 32389 h 458697"/>
                <a:gd name="connsiteX2" fmla="*/ 212251 w 458921"/>
                <a:gd name="connsiteY2" fmla="*/ 131805 h 458697"/>
                <a:gd name="connsiteX3" fmla="*/ 191705 w 458921"/>
                <a:gd name="connsiteY3" fmla="*/ 131805 h 458697"/>
                <a:gd name="connsiteX4" fmla="*/ 149150 w 458921"/>
                <a:gd name="connsiteY4" fmla="*/ 103123 h 458697"/>
                <a:gd name="connsiteX5" fmla="*/ 103257 w 458921"/>
                <a:gd name="connsiteY5" fmla="*/ 149015 h 458697"/>
                <a:gd name="connsiteX6" fmla="*/ 149150 w 458921"/>
                <a:gd name="connsiteY6" fmla="*/ 194907 h 458697"/>
                <a:gd name="connsiteX7" fmla="*/ 191705 w 458921"/>
                <a:gd name="connsiteY7" fmla="*/ 166224 h 458697"/>
                <a:gd name="connsiteX8" fmla="*/ 212251 w 458921"/>
                <a:gd name="connsiteY8" fmla="*/ 166224 h 458697"/>
                <a:gd name="connsiteX9" fmla="*/ 212251 w 458921"/>
                <a:gd name="connsiteY9" fmla="*/ 416289 h 458697"/>
                <a:gd name="connsiteX10" fmla="*/ 194291 w 458921"/>
                <a:gd name="connsiteY10" fmla="*/ 449806 h 458697"/>
                <a:gd name="connsiteX11" fmla="*/ 158510 w 458921"/>
                <a:gd name="connsiteY11" fmla="*/ 458698 h 458697"/>
                <a:gd name="connsiteX12" fmla="*/ 81482 w 458921"/>
                <a:gd name="connsiteY12" fmla="*/ 420412 h 458697"/>
                <a:gd name="connsiteX13" fmla="*/ 58097 w 458921"/>
                <a:gd name="connsiteY13" fmla="*/ 371374 h 458697"/>
                <a:gd name="connsiteX14" fmla="*/ 28965 w 458921"/>
                <a:gd name="connsiteY14" fmla="*/ 355550 h 458697"/>
                <a:gd name="connsiteX15" fmla="*/ 0 w 458921"/>
                <a:gd name="connsiteY15" fmla="*/ 285918 h 458697"/>
                <a:gd name="connsiteX16" fmla="*/ 4345 w 458921"/>
                <a:gd name="connsiteY16" fmla="*/ 240799 h 458697"/>
                <a:gd name="connsiteX17" fmla="*/ 100958 w 458921"/>
                <a:gd name="connsiteY17" fmla="*/ 240799 h 458697"/>
                <a:gd name="connsiteX18" fmla="*/ 131603 w 458921"/>
                <a:gd name="connsiteY18" fmla="*/ 267220 h 458697"/>
                <a:gd name="connsiteX19" fmla="*/ 103257 w 458921"/>
                <a:gd name="connsiteY19" fmla="*/ 309638 h 458697"/>
                <a:gd name="connsiteX20" fmla="*/ 149150 w 458921"/>
                <a:gd name="connsiteY20" fmla="*/ 355530 h 458697"/>
                <a:gd name="connsiteX21" fmla="*/ 195042 w 458921"/>
                <a:gd name="connsiteY21" fmla="*/ 309638 h 458697"/>
                <a:gd name="connsiteX22" fmla="*/ 166184 w 458921"/>
                <a:gd name="connsiteY22" fmla="*/ 267011 h 458697"/>
                <a:gd name="connsiteX23" fmla="*/ 100958 w 458921"/>
                <a:gd name="connsiteY23" fmla="*/ 206380 h 458697"/>
                <a:gd name="connsiteX24" fmla="*/ 23851 w 458921"/>
                <a:gd name="connsiteY24" fmla="*/ 206380 h 458697"/>
                <a:gd name="connsiteX25" fmla="*/ 33712 w 458921"/>
                <a:gd name="connsiteY25" fmla="*/ 200127 h 458697"/>
                <a:gd name="connsiteX26" fmla="*/ 35220 w 458921"/>
                <a:gd name="connsiteY26" fmla="*/ 199448 h 458697"/>
                <a:gd name="connsiteX27" fmla="*/ 31148 w 458921"/>
                <a:gd name="connsiteY27" fmla="*/ 173596 h 458697"/>
                <a:gd name="connsiteX28" fmla="*/ 37915 w 458921"/>
                <a:gd name="connsiteY28" fmla="*/ 123546 h 458697"/>
                <a:gd name="connsiteX29" fmla="*/ 61733 w 458921"/>
                <a:gd name="connsiteY29" fmla="*/ 82846 h 458697"/>
                <a:gd name="connsiteX30" fmla="*/ 86869 w 458921"/>
                <a:gd name="connsiteY30" fmla="*/ 69837 h 458697"/>
                <a:gd name="connsiteX31" fmla="*/ 117913 w 458921"/>
                <a:gd name="connsiteY31" fmla="*/ 23076 h 458697"/>
                <a:gd name="connsiteX32" fmla="*/ 186770 w 458921"/>
                <a:gd name="connsiteY32" fmla="*/ 0 h 458697"/>
                <a:gd name="connsiteX33" fmla="*/ 246670 w 458921"/>
                <a:gd name="connsiteY33" fmla="*/ 344057 h 458697"/>
                <a:gd name="connsiteX34" fmla="*/ 284531 w 458921"/>
                <a:gd name="connsiteY34" fmla="*/ 344057 h 458697"/>
                <a:gd name="connsiteX35" fmla="*/ 349928 w 458921"/>
                <a:gd name="connsiteY35" fmla="*/ 278660 h 458697"/>
                <a:gd name="connsiteX36" fmla="*/ 349928 w 458921"/>
                <a:gd name="connsiteY36" fmla="*/ 237463 h 458697"/>
                <a:gd name="connsiteX37" fmla="*/ 378610 w 458921"/>
                <a:gd name="connsiteY37" fmla="*/ 194907 h 458697"/>
                <a:gd name="connsiteX38" fmla="*/ 332718 w 458921"/>
                <a:gd name="connsiteY38" fmla="*/ 149015 h 458697"/>
                <a:gd name="connsiteX39" fmla="*/ 286826 w 458921"/>
                <a:gd name="connsiteY39" fmla="*/ 194907 h 458697"/>
                <a:gd name="connsiteX40" fmla="*/ 315509 w 458921"/>
                <a:gd name="connsiteY40" fmla="*/ 237463 h 458697"/>
                <a:gd name="connsiteX41" fmla="*/ 315509 w 458921"/>
                <a:gd name="connsiteY41" fmla="*/ 278660 h 458697"/>
                <a:gd name="connsiteX42" fmla="*/ 284531 w 458921"/>
                <a:gd name="connsiteY42" fmla="*/ 309638 h 458697"/>
                <a:gd name="connsiteX43" fmla="*/ 246670 w 458921"/>
                <a:gd name="connsiteY43" fmla="*/ 309638 h 458697"/>
                <a:gd name="connsiteX44" fmla="*/ 246670 w 458921"/>
                <a:gd name="connsiteY44" fmla="*/ 149177 h 458697"/>
                <a:gd name="connsiteX45" fmla="*/ 246670 w 458921"/>
                <a:gd name="connsiteY45" fmla="*/ 149015 h 458697"/>
                <a:gd name="connsiteX46" fmla="*/ 246670 w 458921"/>
                <a:gd name="connsiteY46" fmla="*/ 148853 h 458697"/>
                <a:gd name="connsiteX47" fmla="*/ 246670 w 458921"/>
                <a:gd name="connsiteY47" fmla="*/ 32389 h 458697"/>
                <a:gd name="connsiteX48" fmla="*/ 272152 w 458921"/>
                <a:gd name="connsiteY48" fmla="*/ 0 h 458697"/>
                <a:gd name="connsiteX49" fmla="*/ 341009 w 458921"/>
                <a:gd name="connsiteY49" fmla="*/ 23076 h 458697"/>
                <a:gd name="connsiteX50" fmla="*/ 372052 w 458921"/>
                <a:gd name="connsiteY50" fmla="*/ 69837 h 458697"/>
                <a:gd name="connsiteX51" fmla="*/ 397190 w 458921"/>
                <a:gd name="connsiteY51" fmla="*/ 82846 h 458697"/>
                <a:gd name="connsiteX52" fmla="*/ 421008 w 458921"/>
                <a:gd name="connsiteY52" fmla="*/ 123546 h 458697"/>
                <a:gd name="connsiteX53" fmla="*/ 427775 w 458921"/>
                <a:gd name="connsiteY53" fmla="*/ 173596 h 458697"/>
                <a:gd name="connsiteX54" fmla="*/ 423702 w 458921"/>
                <a:gd name="connsiteY54" fmla="*/ 199448 h 458697"/>
                <a:gd name="connsiteX55" fmla="*/ 425209 w 458921"/>
                <a:gd name="connsiteY55" fmla="*/ 200127 h 458697"/>
                <a:gd name="connsiteX56" fmla="*/ 445735 w 458921"/>
                <a:gd name="connsiteY56" fmla="*/ 218728 h 458697"/>
                <a:gd name="connsiteX57" fmla="*/ 458922 w 458921"/>
                <a:gd name="connsiteY57" fmla="*/ 285918 h 458697"/>
                <a:gd name="connsiteX58" fmla="*/ 429957 w 458921"/>
                <a:gd name="connsiteY58" fmla="*/ 355550 h 458697"/>
                <a:gd name="connsiteX59" fmla="*/ 400824 w 458921"/>
                <a:gd name="connsiteY59" fmla="*/ 371374 h 458697"/>
                <a:gd name="connsiteX60" fmla="*/ 377440 w 458921"/>
                <a:gd name="connsiteY60" fmla="*/ 420412 h 458697"/>
                <a:gd name="connsiteX61" fmla="*/ 300410 w 458921"/>
                <a:gd name="connsiteY61" fmla="*/ 458698 h 458697"/>
                <a:gd name="connsiteX62" fmla="*/ 264630 w 458921"/>
                <a:gd name="connsiteY62" fmla="*/ 449806 h 458697"/>
                <a:gd name="connsiteX63" fmla="*/ 246670 w 458921"/>
                <a:gd name="connsiteY63" fmla="*/ 416289 h 458697"/>
                <a:gd name="connsiteX64" fmla="*/ 246670 w 458921"/>
                <a:gd name="connsiteY64" fmla="*/ 344057 h 458697"/>
                <a:gd name="connsiteX65" fmla="*/ 137677 w 458921"/>
                <a:gd name="connsiteY65" fmla="*/ 149015 h 458697"/>
                <a:gd name="connsiteX66" fmla="*/ 149150 w 458921"/>
                <a:gd name="connsiteY66" fmla="*/ 137542 h 458697"/>
                <a:gd name="connsiteX67" fmla="*/ 160623 w 458921"/>
                <a:gd name="connsiteY67" fmla="*/ 149015 h 458697"/>
                <a:gd name="connsiteX68" fmla="*/ 149150 w 458921"/>
                <a:gd name="connsiteY68" fmla="*/ 160488 h 458697"/>
                <a:gd name="connsiteX69" fmla="*/ 137677 w 458921"/>
                <a:gd name="connsiteY69" fmla="*/ 149015 h 458697"/>
                <a:gd name="connsiteX70" fmla="*/ 149150 w 458921"/>
                <a:gd name="connsiteY70" fmla="*/ 298165 h 458697"/>
                <a:gd name="connsiteX71" fmla="*/ 137677 w 458921"/>
                <a:gd name="connsiteY71" fmla="*/ 309638 h 458697"/>
                <a:gd name="connsiteX72" fmla="*/ 149150 w 458921"/>
                <a:gd name="connsiteY72" fmla="*/ 321111 h 458697"/>
                <a:gd name="connsiteX73" fmla="*/ 160623 w 458921"/>
                <a:gd name="connsiteY73" fmla="*/ 309638 h 458697"/>
                <a:gd name="connsiteX74" fmla="*/ 149150 w 458921"/>
                <a:gd name="connsiteY74" fmla="*/ 298165 h 458697"/>
                <a:gd name="connsiteX75" fmla="*/ 321245 w 458921"/>
                <a:gd name="connsiteY75" fmla="*/ 194907 h 458697"/>
                <a:gd name="connsiteX76" fmla="*/ 332718 w 458921"/>
                <a:gd name="connsiteY76" fmla="*/ 206380 h 458697"/>
                <a:gd name="connsiteX77" fmla="*/ 344191 w 458921"/>
                <a:gd name="connsiteY77" fmla="*/ 194907 h 458697"/>
                <a:gd name="connsiteX78" fmla="*/ 332718 w 458921"/>
                <a:gd name="connsiteY78" fmla="*/ 183434 h 458697"/>
                <a:gd name="connsiteX79" fmla="*/ 321245 w 458921"/>
                <a:gd name="connsiteY79" fmla="*/ 194907 h 45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58921" h="458697">
                  <a:moveTo>
                    <a:pt x="186770" y="0"/>
                  </a:moveTo>
                  <a:cubicBezTo>
                    <a:pt x="203009" y="0"/>
                    <a:pt x="212251" y="16151"/>
                    <a:pt x="212251" y="32389"/>
                  </a:cubicBezTo>
                  <a:lnTo>
                    <a:pt x="212251" y="131805"/>
                  </a:lnTo>
                  <a:lnTo>
                    <a:pt x="191705" y="131805"/>
                  </a:lnTo>
                  <a:cubicBezTo>
                    <a:pt x="184897" y="114987"/>
                    <a:pt x="168409" y="103123"/>
                    <a:pt x="149150" y="103123"/>
                  </a:cubicBezTo>
                  <a:cubicBezTo>
                    <a:pt x="123804" y="103123"/>
                    <a:pt x="103257" y="123670"/>
                    <a:pt x="103257" y="149015"/>
                  </a:cubicBezTo>
                  <a:cubicBezTo>
                    <a:pt x="103257" y="174361"/>
                    <a:pt x="123804" y="194907"/>
                    <a:pt x="149150" y="194907"/>
                  </a:cubicBezTo>
                  <a:cubicBezTo>
                    <a:pt x="168409" y="194907"/>
                    <a:pt x="184897" y="183043"/>
                    <a:pt x="191705" y="166224"/>
                  </a:cubicBezTo>
                  <a:lnTo>
                    <a:pt x="212251" y="166224"/>
                  </a:lnTo>
                  <a:lnTo>
                    <a:pt x="212251" y="416289"/>
                  </a:lnTo>
                  <a:cubicBezTo>
                    <a:pt x="212251" y="429967"/>
                    <a:pt x="206469" y="443572"/>
                    <a:pt x="194291" y="449806"/>
                  </a:cubicBezTo>
                  <a:cubicBezTo>
                    <a:pt x="183876" y="455139"/>
                    <a:pt x="171878" y="458698"/>
                    <a:pt x="158510" y="458698"/>
                  </a:cubicBezTo>
                  <a:cubicBezTo>
                    <a:pt x="123846" y="458698"/>
                    <a:pt x="98067" y="441162"/>
                    <a:pt x="81482" y="420412"/>
                  </a:cubicBezTo>
                  <a:cubicBezTo>
                    <a:pt x="69303" y="405176"/>
                    <a:pt x="61298" y="387267"/>
                    <a:pt x="58097" y="371374"/>
                  </a:cubicBezTo>
                  <a:cubicBezTo>
                    <a:pt x="48857" y="368689"/>
                    <a:pt x="38421" y="363662"/>
                    <a:pt x="28965" y="355550"/>
                  </a:cubicBezTo>
                  <a:cubicBezTo>
                    <a:pt x="12669" y="341572"/>
                    <a:pt x="0" y="319064"/>
                    <a:pt x="0" y="285918"/>
                  </a:cubicBezTo>
                  <a:cubicBezTo>
                    <a:pt x="0" y="268587"/>
                    <a:pt x="1239" y="253493"/>
                    <a:pt x="4345" y="240799"/>
                  </a:cubicBezTo>
                  <a:lnTo>
                    <a:pt x="100958" y="240799"/>
                  </a:lnTo>
                  <a:cubicBezTo>
                    <a:pt x="116518" y="240799"/>
                    <a:pt x="129399" y="252272"/>
                    <a:pt x="131603" y="267220"/>
                  </a:cubicBezTo>
                  <a:cubicBezTo>
                    <a:pt x="114963" y="274110"/>
                    <a:pt x="103257" y="290508"/>
                    <a:pt x="103257" y="309638"/>
                  </a:cubicBezTo>
                  <a:cubicBezTo>
                    <a:pt x="103257" y="334984"/>
                    <a:pt x="123804" y="355530"/>
                    <a:pt x="149150" y="355530"/>
                  </a:cubicBezTo>
                  <a:cubicBezTo>
                    <a:pt x="174495" y="355530"/>
                    <a:pt x="195042" y="334984"/>
                    <a:pt x="195042" y="309638"/>
                  </a:cubicBezTo>
                  <a:cubicBezTo>
                    <a:pt x="195042" y="290310"/>
                    <a:pt x="183095" y="273775"/>
                    <a:pt x="166184" y="267011"/>
                  </a:cubicBezTo>
                  <a:cubicBezTo>
                    <a:pt x="163743" y="233119"/>
                    <a:pt x="135473" y="206380"/>
                    <a:pt x="100958" y="206380"/>
                  </a:cubicBezTo>
                  <a:lnTo>
                    <a:pt x="23851" y="206380"/>
                  </a:lnTo>
                  <a:cubicBezTo>
                    <a:pt x="26846" y="203904"/>
                    <a:pt x="30135" y="201816"/>
                    <a:pt x="33712" y="200127"/>
                  </a:cubicBezTo>
                  <a:cubicBezTo>
                    <a:pt x="34213" y="199893"/>
                    <a:pt x="34715" y="199666"/>
                    <a:pt x="35220" y="199448"/>
                  </a:cubicBezTo>
                  <a:cubicBezTo>
                    <a:pt x="32799" y="191025"/>
                    <a:pt x="31536" y="182228"/>
                    <a:pt x="31148" y="173596"/>
                  </a:cubicBezTo>
                  <a:cubicBezTo>
                    <a:pt x="30390" y="156736"/>
                    <a:pt x="32900" y="139171"/>
                    <a:pt x="37915" y="123546"/>
                  </a:cubicBezTo>
                  <a:cubicBezTo>
                    <a:pt x="42856" y="108153"/>
                    <a:pt x="50701" y="93198"/>
                    <a:pt x="61733" y="82846"/>
                  </a:cubicBezTo>
                  <a:cubicBezTo>
                    <a:pt x="68660" y="76345"/>
                    <a:pt x="77228" y="71431"/>
                    <a:pt x="86869" y="69837"/>
                  </a:cubicBezTo>
                  <a:cubicBezTo>
                    <a:pt x="91429" y="50565"/>
                    <a:pt x="103066" y="34633"/>
                    <a:pt x="117913" y="23076"/>
                  </a:cubicBezTo>
                  <a:cubicBezTo>
                    <a:pt x="136995" y="8220"/>
                    <a:pt x="161960" y="0"/>
                    <a:pt x="186770" y="0"/>
                  </a:cubicBezTo>
                  <a:close/>
                  <a:moveTo>
                    <a:pt x="246670" y="344057"/>
                  </a:moveTo>
                  <a:lnTo>
                    <a:pt x="284531" y="344057"/>
                  </a:lnTo>
                  <a:cubicBezTo>
                    <a:pt x="320649" y="344057"/>
                    <a:pt x="349928" y="314778"/>
                    <a:pt x="349928" y="278660"/>
                  </a:cubicBezTo>
                  <a:lnTo>
                    <a:pt x="349928" y="237463"/>
                  </a:lnTo>
                  <a:cubicBezTo>
                    <a:pt x="366747" y="230655"/>
                    <a:pt x="378610" y="214166"/>
                    <a:pt x="378610" y="194907"/>
                  </a:cubicBezTo>
                  <a:cubicBezTo>
                    <a:pt x="378610" y="169562"/>
                    <a:pt x="358064" y="149015"/>
                    <a:pt x="332718" y="149015"/>
                  </a:cubicBezTo>
                  <a:cubicBezTo>
                    <a:pt x="307372" y="149015"/>
                    <a:pt x="286826" y="169562"/>
                    <a:pt x="286826" y="194907"/>
                  </a:cubicBezTo>
                  <a:cubicBezTo>
                    <a:pt x="286826" y="214166"/>
                    <a:pt x="298689" y="230655"/>
                    <a:pt x="315509" y="237463"/>
                  </a:cubicBezTo>
                  <a:lnTo>
                    <a:pt x="315509" y="278660"/>
                  </a:lnTo>
                  <a:cubicBezTo>
                    <a:pt x="315509" y="295769"/>
                    <a:pt x="301640" y="309638"/>
                    <a:pt x="284531" y="309638"/>
                  </a:cubicBezTo>
                  <a:lnTo>
                    <a:pt x="246670" y="309638"/>
                  </a:lnTo>
                  <a:lnTo>
                    <a:pt x="246670" y="149177"/>
                  </a:lnTo>
                  <a:cubicBezTo>
                    <a:pt x="246670" y="149123"/>
                    <a:pt x="246670" y="149069"/>
                    <a:pt x="246670" y="149015"/>
                  </a:cubicBezTo>
                  <a:cubicBezTo>
                    <a:pt x="246670" y="148961"/>
                    <a:pt x="246670" y="148907"/>
                    <a:pt x="246670" y="148853"/>
                  </a:cubicBezTo>
                  <a:lnTo>
                    <a:pt x="246670" y="32389"/>
                  </a:lnTo>
                  <a:cubicBezTo>
                    <a:pt x="246670" y="16151"/>
                    <a:pt x="255913" y="0"/>
                    <a:pt x="272152" y="0"/>
                  </a:cubicBezTo>
                  <a:cubicBezTo>
                    <a:pt x="296961" y="0"/>
                    <a:pt x="321927" y="8220"/>
                    <a:pt x="341009" y="23076"/>
                  </a:cubicBezTo>
                  <a:cubicBezTo>
                    <a:pt x="355855" y="34633"/>
                    <a:pt x="367493" y="50565"/>
                    <a:pt x="372052" y="69837"/>
                  </a:cubicBezTo>
                  <a:cubicBezTo>
                    <a:pt x="381694" y="71431"/>
                    <a:pt x="390262" y="76345"/>
                    <a:pt x="397190" y="82846"/>
                  </a:cubicBezTo>
                  <a:cubicBezTo>
                    <a:pt x="408220" y="93198"/>
                    <a:pt x="416065" y="108153"/>
                    <a:pt x="421008" y="123546"/>
                  </a:cubicBezTo>
                  <a:cubicBezTo>
                    <a:pt x="426022" y="139171"/>
                    <a:pt x="428532" y="156736"/>
                    <a:pt x="427775" y="173596"/>
                  </a:cubicBezTo>
                  <a:cubicBezTo>
                    <a:pt x="427387" y="182228"/>
                    <a:pt x="426123" y="191025"/>
                    <a:pt x="423702" y="199448"/>
                  </a:cubicBezTo>
                  <a:cubicBezTo>
                    <a:pt x="424207" y="199666"/>
                    <a:pt x="424709" y="199893"/>
                    <a:pt x="425209" y="200127"/>
                  </a:cubicBezTo>
                  <a:cubicBezTo>
                    <a:pt x="433704" y="204134"/>
                    <a:pt x="440569" y="210405"/>
                    <a:pt x="445735" y="218728"/>
                  </a:cubicBezTo>
                  <a:cubicBezTo>
                    <a:pt x="455489" y="234439"/>
                    <a:pt x="458922" y="257077"/>
                    <a:pt x="458922" y="285918"/>
                  </a:cubicBezTo>
                  <a:cubicBezTo>
                    <a:pt x="458922" y="319064"/>
                    <a:pt x="446253" y="341572"/>
                    <a:pt x="429957" y="355550"/>
                  </a:cubicBezTo>
                  <a:cubicBezTo>
                    <a:pt x="420501" y="363662"/>
                    <a:pt x="410065" y="368689"/>
                    <a:pt x="400824" y="371374"/>
                  </a:cubicBezTo>
                  <a:cubicBezTo>
                    <a:pt x="397624" y="387267"/>
                    <a:pt x="389618" y="405176"/>
                    <a:pt x="377440" y="420412"/>
                  </a:cubicBezTo>
                  <a:cubicBezTo>
                    <a:pt x="360855" y="441162"/>
                    <a:pt x="335075" y="458698"/>
                    <a:pt x="300410" y="458698"/>
                  </a:cubicBezTo>
                  <a:cubicBezTo>
                    <a:pt x="287044" y="458698"/>
                    <a:pt x="275046" y="455139"/>
                    <a:pt x="264630" y="449806"/>
                  </a:cubicBezTo>
                  <a:cubicBezTo>
                    <a:pt x="252453" y="443572"/>
                    <a:pt x="246670" y="429967"/>
                    <a:pt x="246670" y="416289"/>
                  </a:cubicBezTo>
                  <a:lnTo>
                    <a:pt x="246670" y="344057"/>
                  </a:lnTo>
                  <a:close/>
                  <a:moveTo>
                    <a:pt x="137677" y="149015"/>
                  </a:moveTo>
                  <a:cubicBezTo>
                    <a:pt x="137677" y="142679"/>
                    <a:pt x="142813" y="137542"/>
                    <a:pt x="149150" y="137542"/>
                  </a:cubicBezTo>
                  <a:cubicBezTo>
                    <a:pt x="155486" y="137542"/>
                    <a:pt x="160623" y="142679"/>
                    <a:pt x="160623" y="149015"/>
                  </a:cubicBezTo>
                  <a:cubicBezTo>
                    <a:pt x="160623" y="155351"/>
                    <a:pt x="155486" y="160488"/>
                    <a:pt x="149150" y="160488"/>
                  </a:cubicBezTo>
                  <a:cubicBezTo>
                    <a:pt x="142813" y="160488"/>
                    <a:pt x="137677" y="155351"/>
                    <a:pt x="137677" y="149015"/>
                  </a:cubicBezTo>
                  <a:close/>
                  <a:moveTo>
                    <a:pt x="149150" y="298165"/>
                  </a:moveTo>
                  <a:cubicBezTo>
                    <a:pt x="142813" y="298165"/>
                    <a:pt x="137677" y="303302"/>
                    <a:pt x="137677" y="309638"/>
                  </a:cubicBezTo>
                  <a:cubicBezTo>
                    <a:pt x="137677" y="315973"/>
                    <a:pt x="142813" y="321111"/>
                    <a:pt x="149150" y="321111"/>
                  </a:cubicBezTo>
                  <a:cubicBezTo>
                    <a:pt x="155486" y="321111"/>
                    <a:pt x="160623" y="315973"/>
                    <a:pt x="160623" y="309638"/>
                  </a:cubicBezTo>
                  <a:cubicBezTo>
                    <a:pt x="160623" y="303302"/>
                    <a:pt x="155486" y="298165"/>
                    <a:pt x="149150" y="298165"/>
                  </a:cubicBezTo>
                  <a:close/>
                  <a:moveTo>
                    <a:pt x="321245" y="194907"/>
                  </a:moveTo>
                  <a:cubicBezTo>
                    <a:pt x="321245" y="201243"/>
                    <a:pt x="326383" y="206380"/>
                    <a:pt x="332718" y="206380"/>
                  </a:cubicBezTo>
                  <a:cubicBezTo>
                    <a:pt x="339054" y="206380"/>
                    <a:pt x="344191" y="201243"/>
                    <a:pt x="344191" y="194907"/>
                  </a:cubicBezTo>
                  <a:cubicBezTo>
                    <a:pt x="344191" y="188572"/>
                    <a:pt x="339054" y="183434"/>
                    <a:pt x="332718" y="183434"/>
                  </a:cubicBezTo>
                  <a:cubicBezTo>
                    <a:pt x="326383" y="183434"/>
                    <a:pt x="321245" y="188572"/>
                    <a:pt x="321245" y="194907"/>
                  </a:cubicBezTo>
                  <a:close/>
                </a:path>
              </a:pathLst>
            </a:custGeom>
            <a:gradFill>
              <a:gsLst>
                <a:gs pos="11000">
                  <a:srgbClr val="F65567"/>
                </a:gs>
                <a:gs pos="41000">
                  <a:srgbClr val="AC35AF"/>
                </a:gs>
                <a:gs pos="62000">
                  <a:srgbClr val="0A6BBA"/>
                </a:gs>
                <a:gs pos="82000">
                  <a:srgbClr val="318581"/>
                </a:gs>
              </a:gsLst>
              <a:path path="circle">
                <a:fillToRect l="100000" t="100000"/>
              </a:path>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69" name="Rectangle: Rounded Corners 4">
            <a:extLst>
              <a:ext uri="{FF2B5EF4-FFF2-40B4-BE49-F238E27FC236}">
                <a16:creationId xmlns:a16="http://schemas.microsoft.com/office/drawing/2014/main" id="{1FBD2367-A629-21C1-4D8D-86E81A2093B6}"/>
              </a:ext>
              <a:ext uri="{C183D7F6-B498-43B3-948B-1728B52AA6E4}">
                <adec:decorative xmlns:adec="http://schemas.microsoft.com/office/drawing/2017/decorative" val="1"/>
              </a:ext>
            </a:extLst>
          </p:cNvPr>
          <p:cNvSpPr/>
          <p:nvPr/>
        </p:nvSpPr>
        <p:spPr bwMode="auto">
          <a:xfrm>
            <a:off x="590499" y="1582615"/>
            <a:ext cx="3990294" cy="4780085"/>
          </a:xfrm>
          <a:prstGeom prst="roundRect">
            <a:avLst>
              <a:gd name="adj" fmla="val 3490"/>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a:p>
        </p:txBody>
      </p:sp>
      <p:sp useBgFill="1">
        <p:nvSpPr>
          <p:cNvPr id="4" name="Rectangle: Rounded Corners 3">
            <a:extLst>
              <a:ext uri="{FF2B5EF4-FFF2-40B4-BE49-F238E27FC236}">
                <a16:creationId xmlns:a16="http://schemas.microsoft.com/office/drawing/2014/main" id="{8D1212A8-3EAD-876A-9F45-81453A286C1C}"/>
              </a:ext>
            </a:extLst>
          </p:cNvPr>
          <p:cNvSpPr/>
          <p:nvPr/>
        </p:nvSpPr>
        <p:spPr>
          <a:xfrm>
            <a:off x="1053384" y="1378303"/>
            <a:ext cx="1655882" cy="408623"/>
          </a:xfrm>
          <a:prstGeom prst="roundRect">
            <a:avLst/>
          </a:prstGeom>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8000" tIns="0" rIns="72000" bIns="0" numCol="1" spcCol="0" rtlCol="0" fromWordArt="0" anchor="t" anchorCtr="0" forceAA="0" compatLnSpc="1">
            <a:prstTxWarp prst="textNoShape">
              <a:avLst/>
            </a:prstTxWarp>
            <a:spAutoFit/>
          </a:bodyPr>
          <a:lstStyle/>
          <a:p>
            <a:pPr algn="ctr" defTabSz="2900442" fontAlgn="base">
              <a:spcBef>
                <a:spcPts val="1206"/>
              </a:spcBef>
            </a:pPr>
            <a:r>
              <a:rPr lang="en-US" sz="2400" b="1" dirty="0">
                <a:gradFill>
                  <a:gsLst>
                    <a:gs pos="89510">
                      <a:srgbClr val="000000"/>
                    </a:gs>
                    <a:gs pos="68966">
                      <a:srgbClr val="000000"/>
                    </a:gs>
                  </a:gsLst>
                  <a:path path="circle">
                    <a:fillToRect l="100000" t="100000"/>
                  </a:path>
                </a:gradFill>
                <a:latin typeface="Segoe UI Variable Display Semibold" pitchFamily="2" charset="0"/>
                <a:cs typeface="Segoe UI" pitchFamily="34" charset="0"/>
              </a:rPr>
              <a:t>Properties</a:t>
            </a:r>
          </a:p>
        </p:txBody>
      </p:sp>
      <p:sp>
        <p:nvSpPr>
          <p:cNvPr id="43" name="TextBox 42">
            <a:extLst>
              <a:ext uri="{FF2B5EF4-FFF2-40B4-BE49-F238E27FC236}">
                <a16:creationId xmlns:a16="http://schemas.microsoft.com/office/drawing/2014/main" id="{39E1B2D1-1C67-8FE6-0DE5-9DF4A8EF6441}"/>
              </a:ext>
            </a:extLst>
          </p:cNvPr>
          <p:cNvSpPr txBox="1"/>
          <p:nvPr/>
        </p:nvSpPr>
        <p:spPr>
          <a:xfrm>
            <a:off x="5354514" y="1989338"/>
            <a:ext cx="5939258" cy="4024179"/>
          </a:xfrm>
          <a:prstGeom prst="rect">
            <a:avLst/>
          </a:prstGeom>
          <a:noFill/>
        </p:spPr>
        <p:txBody>
          <a:bodyPr wrap="square" lIns="0" tIns="0" rIns="0" bIns="0" rtlCol="0">
            <a:spAutoFit/>
          </a:bodyPr>
          <a:lstStyle/>
          <a:p>
            <a:pPr lvl="0">
              <a:spcBef>
                <a:spcPts val="482"/>
              </a:spcBef>
              <a:buSzPts val="1000"/>
              <a:tabLst>
                <a:tab pos="183703" algn="l"/>
              </a:tabLst>
              <a:defRPr/>
            </a:pPr>
            <a:r>
              <a:rPr lang="en-US" sz="1600" b="1" dirty="0">
                <a:latin typeface="Consolas" panose="020B0609020204030204" pitchFamily="49" charset="0"/>
              </a:rPr>
              <a:t>var builder = AgentBuilder.Create(</a:t>
            </a:r>
            <a:r>
              <a:rPr lang="en-US" sz="1600" b="1" dirty="0">
                <a:solidFill>
                  <a:srgbClr val="FF0000"/>
                </a:solidFill>
                <a:latin typeface="Consolas" panose="020B0609020204030204" pitchFamily="49" charset="0"/>
              </a:rPr>
              <a:t>"myAgent"</a:t>
            </a:r>
            <a:r>
              <a:rPr lang="en-US" sz="1600" b="1" dirty="0">
                <a:latin typeface="Consolas" panose="020B0609020204030204" pitchFamily="49" charset="0"/>
              </a:rPr>
              <a:t>)</a:t>
            </a:r>
          </a:p>
          <a:p>
            <a:pPr lvl="0">
              <a:spcBef>
                <a:spcPts val="482"/>
              </a:spcBef>
              <a:buSzPts val="1000"/>
              <a:tabLst>
                <a:tab pos="183703" algn="l"/>
              </a:tabLst>
              <a:defRPr/>
            </a:pPr>
            <a:r>
              <a:rPr lang="en-US" sz="1600" b="1" dirty="0">
                <a:latin typeface="Consolas" panose="020B0609020204030204" pitchFamily="49" charset="0"/>
              </a:rPr>
              <a:t>    </a:t>
            </a:r>
            <a:r>
              <a:rPr lang="en-US" sz="1600" b="1" dirty="0">
                <a:highlight>
                  <a:srgbClr val="FFFF00"/>
                </a:highlight>
                <a:latin typeface="Consolas" panose="020B0609020204030204" pitchFamily="49" charset="0"/>
              </a:rPr>
              <a:t>.UseModel</a:t>
            </a:r>
            <a:r>
              <a:rPr lang="en-US" sz="1600" b="1" dirty="0">
                <a:latin typeface="Consolas" panose="020B0609020204030204" pitchFamily="49" charset="0"/>
              </a:rPr>
              <a:t>(model =&gt; model</a:t>
            </a:r>
          </a:p>
          <a:p>
            <a:pPr lvl="0">
              <a:spcBef>
                <a:spcPts val="482"/>
              </a:spcBef>
              <a:buSzPts val="1000"/>
              <a:tabLst>
                <a:tab pos="183703" algn="l"/>
              </a:tabLst>
              <a:defRPr/>
            </a:pPr>
            <a:r>
              <a:rPr lang="en-US" sz="1600" b="1" dirty="0">
                <a:latin typeface="Consolas" panose="020B0609020204030204" pitchFamily="49" charset="0"/>
              </a:rPr>
              <a:t>        .Service(“azureOpenAI”)</a:t>
            </a:r>
          </a:p>
          <a:p>
            <a:pPr lvl="0">
              <a:spcBef>
                <a:spcPts val="482"/>
              </a:spcBef>
              <a:buSzPts val="1000"/>
              <a:tabLst>
                <a:tab pos="183703" algn="l"/>
              </a:tabLst>
              <a:defRPr/>
            </a:pPr>
            <a:r>
              <a:rPr lang="en-US" sz="1600" b="1" dirty="0">
                <a:latin typeface="Consolas" panose="020B0609020204030204" pitchFamily="49" charset="0"/>
              </a:rPr>
              <a:t>        .Model(</a:t>
            </a:r>
            <a:r>
              <a:rPr lang="en-US" sz="1600" b="1" dirty="0">
                <a:solidFill>
                  <a:srgbClr val="FF0000"/>
                </a:solidFill>
                <a:latin typeface="Consolas" panose="020B0609020204030204" pitchFamily="49" charset="0"/>
              </a:rPr>
              <a:t>"gpt-4o"</a:t>
            </a:r>
            <a:r>
              <a:rPr lang="en-US" sz="1600" b="1" dirty="0">
                <a:latin typeface="Consolas" panose="020B0609020204030204" pitchFamily="49" charset="0"/>
              </a:rPr>
              <a:t>))</a:t>
            </a:r>
          </a:p>
          <a:p>
            <a:pPr lvl="0">
              <a:spcBef>
                <a:spcPts val="482"/>
              </a:spcBef>
              <a:buSzPts val="1000"/>
              <a:tabLst>
                <a:tab pos="183703" algn="l"/>
              </a:tabLst>
              <a:defRPr/>
            </a:pPr>
            <a:r>
              <a:rPr lang="en-US" sz="1600" b="1" dirty="0">
                <a:latin typeface="Consolas" panose="020B0609020204030204" pitchFamily="49" charset="0"/>
              </a:rPr>
              <a:t>    .WithPromptTemplate(</a:t>
            </a:r>
            <a:r>
              <a:rPr lang="en-US" sz="1600" b="1" dirty="0">
                <a:solidFill>
                  <a:srgbClr val="FF0000"/>
                </a:solidFill>
                <a:latin typeface="Consolas" panose="020B0609020204030204" pitchFamily="49" charset="0"/>
              </a:rPr>
              <a:t>"Summarize this report: {input}"</a:t>
            </a:r>
            <a:r>
              <a:rPr lang="en-US" sz="1600" b="1" dirty="0">
                <a:latin typeface="Consolas" panose="020B0609020204030204" pitchFamily="49" charset="0"/>
              </a:rPr>
              <a:t>)</a:t>
            </a:r>
          </a:p>
          <a:p>
            <a:pPr lvl="0">
              <a:spcBef>
                <a:spcPts val="482"/>
              </a:spcBef>
              <a:buSzPts val="1000"/>
              <a:tabLst>
                <a:tab pos="183703" algn="l"/>
              </a:tabLst>
              <a:defRPr/>
            </a:pPr>
            <a:r>
              <a:rPr lang="en-US" sz="1600" b="1" dirty="0">
                <a:latin typeface="Consolas" panose="020B0609020204030204" pitchFamily="49" charset="0"/>
              </a:rPr>
              <a:t>    </a:t>
            </a:r>
            <a:r>
              <a:rPr lang="en-US" sz="1600" b="1" dirty="0">
                <a:highlight>
                  <a:srgbClr val="FFFF00"/>
                </a:highlight>
                <a:latin typeface="Consolas" panose="020B0609020204030204" pitchFamily="49" charset="0"/>
              </a:rPr>
              <a:t>.AddTool</a:t>
            </a:r>
            <a:r>
              <a:rPr lang="en-US" sz="1600" b="1" dirty="0">
                <a:latin typeface="Consolas" panose="020B0609020204030204" pitchFamily="49" charset="0"/>
              </a:rPr>
              <a:t>("</a:t>
            </a:r>
            <a:r>
              <a:rPr lang="en-US" sz="1600" b="1" dirty="0">
                <a:solidFill>
                  <a:srgbClr val="FF0000"/>
                </a:solidFill>
                <a:latin typeface="Consolas" panose="020B0609020204030204" pitchFamily="49" charset="0"/>
              </a:rPr>
              <a:t>bingSearch</a:t>
            </a:r>
            <a:r>
              <a:rPr lang="en-US" sz="1600" b="1" dirty="0">
                <a:latin typeface="Consolas" panose="020B0609020204030204" pitchFamily="49" charset="0"/>
              </a:rPr>
              <a:t>", </a:t>
            </a:r>
            <a:r>
              <a:rPr lang="en-US" sz="1600" b="1" dirty="0">
                <a:solidFill>
                  <a:schemeClr val="accent1"/>
                </a:solidFill>
                <a:latin typeface="Consolas" panose="020B0609020204030204" pitchFamily="49" charset="0"/>
              </a:rPr>
              <a:t>new</a:t>
            </a:r>
            <a:r>
              <a:rPr lang="en-US" sz="1600" b="1" dirty="0">
                <a:latin typeface="Consolas" panose="020B0609020204030204" pitchFamily="49" charset="0"/>
              </a:rPr>
              <a:t> BingSearchTool(apiKey))</a:t>
            </a:r>
          </a:p>
          <a:p>
            <a:pPr lvl="0">
              <a:spcBef>
                <a:spcPts val="482"/>
              </a:spcBef>
              <a:buSzPts val="1000"/>
              <a:tabLst>
                <a:tab pos="183703" algn="l"/>
              </a:tabLst>
              <a:defRPr/>
            </a:pPr>
            <a:r>
              <a:rPr lang="en-US" sz="1600" b="1" dirty="0">
                <a:latin typeface="Consolas" panose="020B0609020204030204" pitchFamily="49" charset="0"/>
              </a:rPr>
              <a:t>    .Build();</a:t>
            </a:r>
          </a:p>
          <a:p>
            <a:pPr lvl="0">
              <a:spcBef>
                <a:spcPts val="482"/>
              </a:spcBef>
              <a:buSzPts val="1000"/>
              <a:tabLst>
                <a:tab pos="183703" algn="l"/>
              </a:tabLst>
              <a:defRPr/>
            </a:pPr>
            <a:endParaRPr lang="en-US" sz="1600" b="1" dirty="0">
              <a:latin typeface="Consolas" panose="020B0609020204030204" pitchFamily="49" charset="0"/>
            </a:endParaRPr>
          </a:p>
          <a:p>
            <a:pPr lvl="0">
              <a:spcBef>
                <a:spcPts val="482"/>
              </a:spcBef>
              <a:buSzPts val="1000"/>
              <a:tabLst>
                <a:tab pos="183703" algn="l"/>
              </a:tabLst>
              <a:defRPr/>
            </a:pPr>
            <a:r>
              <a:rPr lang="en-US" sz="1600" b="1" dirty="0">
                <a:latin typeface="Consolas" panose="020B0609020204030204" pitchFamily="49" charset="0"/>
              </a:rPr>
              <a:t>var result = await builder.RunAsync(</a:t>
            </a:r>
            <a:r>
              <a:rPr lang="en-US" sz="1600" b="1" dirty="0">
                <a:solidFill>
                  <a:schemeClr val="accent1"/>
                </a:solidFill>
                <a:latin typeface="Consolas" panose="020B0609020204030204" pitchFamily="49" charset="0"/>
              </a:rPr>
              <a:t>new</a:t>
            </a:r>
            <a:r>
              <a:rPr lang="en-US" sz="1600" b="1" dirty="0">
                <a:latin typeface="Consolas" panose="020B0609020204030204" pitchFamily="49" charset="0"/>
              </a:rPr>
              <a:t> { input = reportText });</a:t>
            </a:r>
          </a:p>
          <a:p>
            <a:pPr lvl="0">
              <a:spcBef>
                <a:spcPts val="482"/>
              </a:spcBef>
              <a:buSzPts val="1000"/>
              <a:tabLst>
                <a:tab pos="183703" algn="l"/>
              </a:tabLst>
              <a:defRPr/>
            </a:pPr>
            <a:r>
              <a:rPr lang="en-US" sz="1600" b="1" dirty="0">
                <a:latin typeface="Consolas" panose="020B0609020204030204" pitchFamily="49" charset="0"/>
              </a:rPr>
              <a:t>Console.WriteLine(result.Output);</a:t>
            </a:r>
          </a:p>
          <a:p>
            <a:pPr algn="l"/>
            <a:endParaRPr lang="en-US" sz="1600" b="1" dirty="0">
              <a:latin typeface="Consolas" panose="020B0609020204030204" pitchFamily="49" charset="0"/>
            </a:endParaRPr>
          </a:p>
        </p:txBody>
      </p:sp>
    </p:spTree>
    <p:extLst>
      <p:ext uri="{BB962C8B-B14F-4D97-AF65-F5344CB8AC3E}">
        <p14:creationId xmlns:p14="http://schemas.microsoft.com/office/powerpoint/2010/main" val="1119816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1000"/>
                                        <p:tgtEl>
                                          <p:spTgt spid="69"/>
                                        </p:tgtEl>
                                      </p:cBhvr>
                                    </p:animEffect>
                                  </p:childTnLst>
                                </p:cTn>
                              </p:par>
                              <p:par>
                                <p:cTn id="16" presetID="10" presetClass="entr" presetSubtype="0" fill="hold" grpId="0" nodeType="withEffect">
                                  <p:stCondLst>
                                    <p:cond delay="4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42" presetClass="path" presetSubtype="0" decel="100000" fill="hold" grpId="1" nodeType="withEffect">
                                  <p:stCondLst>
                                    <p:cond delay="400"/>
                                  </p:stCondLst>
                                  <p:childTnLst>
                                    <p:animMotion origin="layout" path="M -2.08333E-7 -3.7037E-7 L -2.08333E-7 0.03542 " pathEditMode="relative" rAng="0" ptsTypes="AA">
                                      <p:cBhvr>
                                        <p:cTn id="20" dur="700" spd="-100000" fill="hold"/>
                                        <p:tgtEl>
                                          <p:spTgt spid="52"/>
                                        </p:tgtEl>
                                        <p:attrNameLst>
                                          <p:attrName>ppt_x</p:attrName>
                                          <p:attrName>ppt_y</p:attrName>
                                        </p:attrNameLst>
                                      </p:cBhvr>
                                      <p:rCtr x="0" y="1759"/>
                                    </p:animMotion>
                                  </p:childTnLst>
                                </p:cTn>
                              </p:par>
                              <p:par>
                                <p:cTn id="21" presetID="10" presetClass="entr" presetSubtype="0" fill="hold" nodeType="withEffect">
                                  <p:stCondLst>
                                    <p:cond delay="40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42" presetClass="path" presetSubtype="0" decel="100000" fill="hold" nodeType="withEffect">
                                  <p:stCondLst>
                                    <p:cond delay="400"/>
                                  </p:stCondLst>
                                  <p:childTnLst>
                                    <p:animMotion origin="layout" path="M -2.5E-6 -1.85185E-6 L -2.5E-6 0.03542 " pathEditMode="relative" rAng="0" ptsTypes="AA">
                                      <p:cBhvr>
                                        <p:cTn id="25" dur="700" spd="-100000" fill="hold"/>
                                        <p:tgtEl>
                                          <p:spTgt spid="44"/>
                                        </p:tgtEl>
                                        <p:attrNameLst>
                                          <p:attrName>ppt_x</p:attrName>
                                          <p:attrName>ppt_y</p:attrName>
                                        </p:attrNameLst>
                                      </p:cBhvr>
                                      <p:rCtr x="0" y="1759"/>
                                    </p:animMotion>
                                  </p:childTnLst>
                                </p:cTn>
                              </p:par>
                              <p:par>
                                <p:cTn id="26" presetID="10" presetClass="entr" presetSubtype="0" fill="hold" grpId="0" nodeType="withEffect">
                                  <p:stCondLst>
                                    <p:cond delay="1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childTnLst>
                                </p:cTn>
                              </p:par>
                              <p:par>
                                <p:cTn id="29" presetID="10" presetClass="entr" presetSubtype="0" fill="hold" grpId="0" nodeType="withEffect">
                                  <p:stCondLst>
                                    <p:cond delay="10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1000"/>
                                        <p:tgtEl>
                                          <p:spTgt spid="73"/>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42" presetClass="path" presetSubtype="0" decel="100000" fill="hold" grpId="1" nodeType="withEffect">
                                  <p:stCondLst>
                                    <p:cond delay="100"/>
                                  </p:stCondLst>
                                  <p:childTnLst>
                                    <p:animMotion origin="layout" path="M -3.33333E-6 -1.11111E-6 L -3.33333E-6 0.03542 " pathEditMode="relative" rAng="0" ptsTypes="AA">
                                      <p:cBhvr>
                                        <p:cTn id="36" dur="700" spd="-100000" fill="hold"/>
                                        <p:tgtEl>
                                          <p:spTgt spid="6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4" grpId="1" animBg="1"/>
      <p:bldP spid="73" grpId="0" animBg="1"/>
      <p:bldP spid="52" grpId="0" animBg="1"/>
      <p:bldP spid="52" grpId="1" animBg="1"/>
      <p:bldP spid="21" grpId="0" animBg="1"/>
      <p:bldP spid="14" grpId="0"/>
      <p:bldP spid="14" grpId="1"/>
      <p:bldP spid="69" grpId="0" animBg="1"/>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3BE049-1A90-E396-9551-B852693BD5D4}"/>
            </a:ext>
          </a:extLst>
        </p:cNvPr>
        <p:cNvGrpSpPr/>
        <p:nvPr/>
      </p:nvGrpSpPr>
      <p:grpSpPr>
        <a:xfrm>
          <a:off x="0" y="0"/>
          <a:ext cx="0" cy="0"/>
          <a:chOff x="0" y="0"/>
          <a:chExt cx="0" cy="0"/>
        </a:xfrm>
      </p:grpSpPr>
      <p:sp>
        <p:nvSpPr>
          <p:cNvPr id="64" name="TextBox 63">
            <a:extLst>
              <a:ext uri="{FF2B5EF4-FFF2-40B4-BE49-F238E27FC236}">
                <a16:creationId xmlns:a16="http://schemas.microsoft.com/office/drawing/2014/main" id="{3C9AE774-CADA-2B36-89BF-B001C2B0A4BB}"/>
              </a:ext>
              <a:ext uri="{C183D7F6-B498-43B3-948B-1728B52AA6E4}">
                <adec:decorative xmlns:adec="http://schemas.microsoft.com/office/drawing/2017/decorative" val="1"/>
              </a:ext>
            </a:extLst>
          </p:cNvPr>
          <p:cNvSpPr txBox="1">
            <a:spLocks/>
          </p:cNvSpPr>
          <p:nvPr/>
        </p:nvSpPr>
        <p:spPr>
          <a:xfrm>
            <a:off x="5095529" y="1796048"/>
            <a:ext cx="6730125" cy="4251241"/>
          </a:xfrm>
          <a:prstGeom prst="roundRect">
            <a:avLst>
              <a:gd name="adj" fmla="val 11718"/>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lvl="0" algn="l">
              <a:spcBef>
                <a:spcPts val="482"/>
              </a:spcBef>
              <a:buSzPts val="1000"/>
              <a:tabLst>
                <a:tab pos="183703" algn="l"/>
              </a:tabLst>
              <a:defRPr/>
            </a:pPr>
            <a:endParaRPr lang="en-US" sz="1400" dirty="0">
              <a:latin typeface="Segoe UI Variable Display Semib" pitchFamily="2" charset="0"/>
            </a:endParaRPr>
          </a:p>
        </p:txBody>
      </p:sp>
      <p:sp>
        <p:nvSpPr>
          <p:cNvPr id="73" name="Rectangle: Rounded Corners 4">
            <a:extLst>
              <a:ext uri="{FF2B5EF4-FFF2-40B4-BE49-F238E27FC236}">
                <a16:creationId xmlns:a16="http://schemas.microsoft.com/office/drawing/2014/main" id="{DBBD5C45-4D31-FC34-9DA5-CC4BD3D1EF0E}"/>
              </a:ext>
              <a:ext uri="{C183D7F6-B498-43B3-948B-1728B52AA6E4}">
                <adec:decorative xmlns:adec="http://schemas.microsoft.com/office/drawing/2017/decorative" val="1"/>
              </a:ext>
            </a:extLst>
          </p:cNvPr>
          <p:cNvSpPr/>
          <p:nvPr/>
        </p:nvSpPr>
        <p:spPr bwMode="auto">
          <a:xfrm>
            <a:off x="4888523" y="1582615"/>
            <a:ext cx="7033846" cy="4780085"/>
          </a:xfrm>
          <a:prstGeom prst="roundRect">
            <a:avLst>
              <a:gd name="adj" fmla="val 3104"/>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sz="2169" b="1">
              <a:gradFill>
                <a:gsLst>
                  <a:gs pos="41958">
                    <a:srgbClr val="FFFFFF"/>
                  </a:gs>
                  <a:gs pos="63000">
                    <a:srgbClr val="FFFFFF"/>
                  </a:gs>
                </a:gsLst>
                <a:lin ang="0" scaled="0"/>
              </a:gradFill>
              <a:latin typeface="Segoe UI Variable Display Semib" pitchFamily="2" charset="0"/>
              <a:cs typeface="Segoe Sans Display Semibold" pitchFamily="2" charset="0"/>
            </a:endParaRPr>
          </a:p>
        </p:txBody>
      </p:sp>
      <p:sp useBgFill="1">
        <p:nvSpPr>
          <p:cNvPr id="21" name="Rectangle: Rounded Corners 20">
            <a:extLst>
              <a:ext uri="{FF2B5EF4-FFF2-40B4-BE49-F238E27FC236}">
                <a16:creationId xmlns:a16="http://schemas.microsoft.com/office/drawing/2014/main" id="{BF36BCC1-85DF-01CB-64E5-C5843B55EF90}"/>
              </a:ext>
            </a:extLst>
          </p:cNvPr>
          <p:cNvSpPr/>
          <p:nvPr/>
        </p:nvSpPr>
        <p:spPr>
          <a:xfrm>
            <a:off x="5139629" y="1367282"/>
            <a:ext cx="1753363" cy="408623"/>
          </a:xfrm>
          <a:prstGeom prst="roundRect">
            <a:avLst/>
          </a:prstGeom>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72000" bIns="0" numCol="1" spcCol="0" rtlCol="0" fromWordArt="0" anchor="t" anchorCtr="0" forceAA="0" compatLnSpc="1">
            <a:prstTxWarp prst="textNoShape">
              <a:avLst/>
            </a:prstTxWarp>
            <a:spAutoFit/>
          </a:bodyPr>
          <a:lstStyle/>
          <a:p>
            <a:pPr algn="ctr" defTabSz="2900442" fontAlgn="base">
              <a:spcBef>
                <a:spcPts val="1206"/>
              </a:spcBef>
            </a:pPr>
            <a:r>
              <a:rPr lang="en-US" sz="2400" b="1" dirty="0">
                <a:gradFill>
                  <a:gsLst>
                    <a:gs pos="89510">
                      <a:srgbClr val="000000"/>
                    </a:gs>
                    <a:gs pos="68966">
                      <a:srgbClr val="000000"/>
                    </a:gs>
                  </a:gsLst>
                  <a:path path="circle">
                    <a:fillToRect l="100000" t="100000"/>
                  </a:path>
                </a:gradFill>
                <a:latin typeface="Segoe UI Variable Display Semibold" pitchFamily="2" charset="0"/>
                <a:cs typeface="Segoe UI" pitchFamily="34" charset="0"/>
              </a:rPr>
              <a:t>Example</a:t>
            </a:r>
          </a:p>
        </p:txBody>
      </p:sp>
      <p:sp>
        <p:nvSpPr>
          <p:cNvPr id="14" name="Title 13">
            <a:extLst>
              <a:ext uri="{FF2B5EF4-FFF2-40B4-BE49-F238E27FC236}">
                <a16:creationId xmlns:a16="http://schemas.microsoft.com/office/drawing/2014/main" id="{52814302-F101-1CBB-84C5-DD2B339C1299}"/>
              </a:ext>
            </a:extLst>
          </p:cNvPr>
          <p:cNvSpPr>
            <a:spLocks noGrp="1"/>
          </p:cNvSpPr>
          <p:nvPr>
            <p:ph type="title"/>
          </p:nvPr>
        </p:nvSpPr>
        <p:spPr>
          <a:xfrm>
            <a:off x="588963" y="442531"/>
            <a:ext cx="11017250" cy="738664"/>
          </a:xfrm>
        </p:spPr>
        <p:txBody>
          <a:bodyPr anchor="ctr"/>
          <a:lstStyle/>
          <a:p>
            <a:r>
              <a:rPr lang="en-US" sz="4800" dirty="0"/>
              <a:t>Tool Registration</a:t>
            </a:r>
          </a:p>
        </p:txBody>
      </p:sp>
      <p:sp>
        <p:nvSpPr>
          <p:cNvPr id="50" name="TextBox 49">
            <a:extLst>
              <a:ext uri="{FF2B5EF4-FFF2-40B4-BE49-F238E27FC236}">
                <a16:creationId xmlns:a16="http://schemas.microsoft.com/office/drawing/2014/main" id="{562A4805-B3D5-F988-09B0-D12B22C8E4EF}"/>
              </a:ext>
              <a:ext uri="{C183D7F6-B498-43B3-948B-1728B52AA6E4}">
                <adec:decorative xmlns:adec="http://schemas.microsoft.com/office/drawing/2017/decorative" val="1"/>
              </a:ext>
            </a:extLst>
          </p:cNvPr>
          <p:cNvSpPr txBox="1">
            <a:spLocks/>
          </p:cNvSpPr>
          <p:nvPr/>
        </p:nvSpPr>
        <p:spPr>
          <a:xfrm>
            <a:off x="819277" y="1991238"/>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endPar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p:nvSpPr>
          <p:cNvPr id="69" name="Rectangle: Rounded Corners 4">
            <a:extLst>
              <a:ext uri="{FF2B5EF4-FFF2-40B4-BE49-F238E27FC236}">
                <a16:creationId xmlns:a16="http://schemas.microsoft.com/office/drawing/2014/main" id="{09374483-3A7C-53EB-A80A-ACBFDCC20699}"/>
              </a:ext>
              <a:ext uri="{C183D7F6-B498-43B3-948B-1728B52AA6E4}">
                <adec:decorative xmlns:adec="http://schemas.microsoft.com/office/drawing/2017/decorative" val="1"/>
              </a:ext>
            </a:extLst>
          </p:cNvPr>
          <p:cNvSpPr/>
          <p:nvPr/>
        </p:nvSpPr>
        <p:spPr bwMode="auto">
          <a:xfrm>
            <a:off x="590499" y="1582615"/>
            <a:ext cx="3990294" cy="4780085"/>
          </a:xfrm>
          <a:prstGeom prst="roundRect">
            <a:avLst>
              <a:gd name="adj" fmla="val 3490"/>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a:p>
        </p:txBody>
      </p:sp>
      <p:sp useBgFill="1">
        <p:nvSpPr>
          <p:cNvPr id="4" name="Rectangle: Rounded Corners 3">
            <a:extLst>
              <a:ext uri="{FF2B5EF4-FFF2-40B4-BE49-F238E27FC236}">
                <a16:creationId xmlns:a16="http://schemas.microsoft.com/office/drawing/2014/main" id="{4ABF3B49-AB62-6DF0-F6DA-17FD0C1C75B9}"/>
              </a:ext>
            </a:extLst>
          </p:cNvPr>
          <p:cNvSpPr/>
          <p:nvPr/>
        </p:nvSpPr>
        <p:spPr>
          <a:xfrm>
            <a:off x="1413136" y="1378303"/>
            <a:ext cx="936381" cy="408623"/>
          </a:xfrm>
          <a:prstGeom prst="roundRect">
            <a:avLst/>
          </a:prstGeom>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8000" tIns="0" rIns="72000" bIns="0" numCol="1" spcCol="0" rtlCol="0" fromWordArt="0" anchor="t" anchorCtr="0" forceAA="0" compatLnSpc="1">
            <a:prstTxWarp prst="textNoShape">
              <a:avLst/>
            </a:prstTxWarp>
            <a:spAutoFit/>
          </a:bodyPr>
          <a:lstStyle/>
          <a:p>
            <a:pPr algn="ctr" defTabSz="2900442" fontAlgn="base">
              <a:spcBef>
                <a:spcPts val="1206"/>
              </a:spcBef>
            </a:pPr>
            <a:r>
              <a:rPr lang="en-US" sz="2400" b="1" dirty="0">
                <a:gradFill>
                  <a:gsLst>
                    <a:gs pos="89510">
                      <a:srgbClr val="000000"/>
                    </a:gs>
                    <a:gs pos="68966">
                      <a:srgbClr val="000000"/>
                    </a:gs>
                  </a:gsLst>
                  <a:path path="circle">
                    <a:fillToRect l="100000" t="100000"/>
                  </a:path>
                </a:gradFill>
                <a:latin typeface="Segoe UI Variable Display Semibold" pitchFamily="2" charset="0"/>
                <a:cs typeface="Segoe UI" pitchFamily="34" charset="0"/>
              </a:rPr>
              <a:t>Tools</a:t>
            </a:r>
          </a:p>
        </p:txBody>
      </p:sp>
      <p:sp>
        <p:nvSpPr>
          <p:cNvPr id="43" name="TextBox 42">
            <a:extLst>
              <a:ext uri="{FF2B5EF4-FFF2-40B4-BE49-F238E27FC236}">
                <a16:creationId xmlns:a16="http://schemas.microsoft.com/office/drawing/2014/main" id="{1209D24C-5E78-56E4-FCAC-5C6268FE2A88}"/>
              </a:ext>
            </a:extLst>
          </p:cNvPr>
          <p:cNvSpPr txBox="1"/>
          <p:nvPr/>
        </p:nvSpPr>
        <p:spPr>
          <a:xfrm>
            <a:off x="5354512" y="1818793"/>
            <a:ext cx="6471141" cy="4231928"/>
          </a:xfrm>
          <a:prstGeom prst="rect">
            <a:avLst/>
          </a:prstGeom>
          <a:noFill/>
        </p:spPr>
        <p:txBody>
          <a:bodyPr wrap="square" lIns="0" tIns="0" rIns="0" bIns="0" rtlCol="0">
            <a:spAutoFit/>
          </a:bodyPr>
          <a:lstStyle/>
          <a:p>
            <a:pPr lvl="0">
              <a:spcBef>
                <a:spcPts val="482"/>
              </a:spcBef>
              <a:buSzPts val="1000"/>
              <a:tabLst>
                <a:tab pos="183703" algn="l"/>
              </a:tabLst>
              <a:defRPr/>
            </a:pPr>
            <a:r>
              <a:rPr lang="en-US" sz="1500" b="1" dirty="0">
                <a:latin typeface="Consolas" panose="020B0609020204030204" pitchFamily="49" charset="0"/>
              </a:rPr>
              <a:t>var builder = AgentBuilder.Create("myAgent")</a:t>
            </a:r>
          </a:p>
          <a:p>
            <a:pPr lvl="0">
              <a:spcBef>
                <a:spcPts val="482"/>
              </a:spcBef>
              <a:buSzPts val="1000"/>
              <a:tabLst>
                <a:tab pos="183703" algn="l"/>
              </a:tabLst>
              <a:defRPr/>
            </a:pPr>
            <a:r>
              <a:rPr lang="en-US" sz="1500" b="1" dirty="0">
                <a:latin typeface="Consolas" panose="020B0609020204030204" pitchFamily="49" charset="0"/>
              </a:rPr>
              <a:t>    </a:t>
            </a:r>
            <a:r>
              <a:rPr lang="en-US" sz="1500" b="1" dirty="0">
                <a:highlight>
                  <a:srgbClr val="FFFF00"/>
                </a:highlight>
                <a:latin typeface="Consolas" panose="020B0609020204030204" pitchFamily="49" charset="0"/>
              </a:rPr>
              <a:t>// built-in connector</a:t>
            </a:r>
          </a:p>
          <a:p>
            <a:pPr lvl="0">
              <a:spcBef>
                <a:spcPts val="482"/>
              </a:spcBef>
              <a:buSzPts val="1000"/>
              <a:tabLst>
                <a:tab pos="183703" algn="l"/>
              </a:tabLst>
              <a:defRPr/>
            </a:pPr>
            <a:r>
              <a:rPr lang="en-US" sz="1500" b="1" dirty="0">
                <a:latin typeface="Consolas" panose="020B0609020204030204" pitchFamily="49" charset="0"/>
              </a:rPr>
              <a:t>    .AddTool("bingSearch", new BingSearchTool(bingKey))</a:t>
            </a:r>
          </a:p>
          <a:p>
            <a:pPr lvl="0">
              <a:spcBef>
                <a:spcPts val="482"/>
              </a:spcBef>
              <a:buSzPts val="1000"/>
              <a:tabLst>
                <a:tab pos="183703" algn="l"/>
              </a:tabLst>
              <a:defRPr/>
            </a:pPr>
            <a:endParaRPr lang="en-US" sz="1500" b="1" dirty="0">
              <a:latin typeface="Consolas" panose="020B0609020204030204" pitchFamily="49" charset="0"/>
            </a:endParaRPr>
          </a:p>
          <a:p>
            <a:pPr lvl="0">
              <a:spcBef>
                <a:spcPts val="482"/>
              </a:spcBef>
              <a:buSzPts val="1000"/>
              <a:tabLst>
                <a:tab pos="183703" algn="l"/>
              </a:tabLst>
              <a:defRPr/>
            </a:pPr>
            <a:r>
              <a:rPr lang="en-US" sz="1500" b="1" dirty="0">
                <a:latin typeface="Consolas" panose="020B0609020204030204" pitchFamily="49" charset="0"/>
              </a:rPr>
              <a:t>    </a:t>
            </a:r>
            <a:r>
              <a:rPr lang="en-US" sz="1500" b="1" dirty="0">
                <a:highlight>
                  <a:srgbClr val="FFFF00"/>
                </a:highlight>
                <a:latin typeface="Consolas" panose="020B0609020204030204" pitchFamily="49" charset="0"/>
              </a:rPr>
              <a:t>// file retrieval tool</a:t>
            </a:r>
          </a:p>
          <a:p>
            <a:pPr lvl="0">
              <a:spcBef>
                <a:spcPts val="482"/>
              </a:spcBef>
              <a:buSzPts val="1000"/>
              <a:tabLst>
                <a:tab pos="183703" algn="l"/>
              </a:tabLst>
              <a:defRPr/>
            </a:pPr>
            <a:r>
              <a:rPr lang="en-US" sz="1500" b="1" dirty="0">
                <a:latin typeface="Consolas" panose="020B0609020204030204" pitchFamily="49" charset="0"/>
              </a:rPr>
              <a:t>    .AddTool("fileStore", new FileStoreTool(blobConnection))</a:t>
            </a:r>
          </a:p>
          <a:p>
            <a:pPr lvl="0">
              <a:spcBef>
                <a:spcPts val="482"/>
              </a:spcBef>
              <a:buSzPts val="1000"/>
              <a:tabLst>
                <a:tab pos="183703" algn="l"/>
              </a:tabLst>
              <a:defRPr/>
            </a:pPr>
            <a:endParaRPr lang="en-US" sz="1500" b="1" dirty="0">
              <a:latin typeface="Consolas" panose="020B0609020204030204" pitchFamily="49" charset="0"/>
            </a:endParaRPr>
          </a:p>
          <a:p>
            <a:pPr lvl="0">
              <a:spcBef>
                <a:spcPts val="482"/>
              </a:spcBef>
              <a:buSzPts val="1000"/>
              <a:tabLst>
                <a:tab pos="183703" algn="l"/>
              </a:tabLst>
              <a:defRPr/>
            </a:pPr>
            <a:r>
              <a:rPr lang="en-US" sz="1500" b="1" dirty="0">
                <a:latin typeface="Consolas" panose="020B0609020204030204" pitchFamily="49" charset="0"/>
              </a:rPr>
              <a:t>    </a:t>
            </a:r>
            <a:r>
              <a:rPr lang="en-US" sz="1500" b="1" dirty="0">
                <a:highlight>
                  <a:srgbClr val="FFFF00"/>
                </a:highlight>
                <a:latin typeface="Consolas" panose="020B0609020204030204" pitchFamily="49" charset="0"/>
              </a:rPr>
              <a:t>// Azure Function tool</a:t>
            </a:r>
          </a:p>
          <a:p>
            <a:pPr lvl="0">
              <a:spcBef>
                <a:spcPts val="482"/>
              </a:spcBef>
              <a:buSzPts val="1000"/>
              <a:tabLst>
                <a:tab pos="183703" algn="l"/>
              </a:tabLst>
              <a:defRPr/>
            </a:pPr>
            <a:r>
              <a:rPr lang="en-US" sz="1500" b="1" dirty="0">
                <a:latin typeface="Consolas" panose="020B0609020204030204" pitchFamily="49" charset="0"/>
              </a:rPr>
              <a:t>    .AddTool("notify", new HttpTool("https://myfunc.azurewebsites.net/</a:t>
            </a:r>
            <a:r>
              <a:rPr lang="en-US" sz="1500" b="1" dirty="0" err="1">
                <a:latin typeface="Consolas" panose="020B0609020204030204" pitchFamily="49" charset="0"/>
              </a:rPr>
              <a:t>api</a:t>
            </a:r>
            <a:r>
              <a:rPr lang="en-US" sz="1500" b="1" dirty="0">
                <a:latin typeface="Consolas" panose="020B0609020204030204" pitchFamily="49" charset="0"/>
              </a:rPr>
              <a:t>/notify"))</a:t>
            </a:r>
          </a:p>
          <a:p>
            <a:pPr lvl="0">
              <a:spcBef>
                <a:spcPts val="482"/>
              </a:spcBef>
              <a:buSzPts val="1000"/>
              <a:tabLst>
                <a:tab pos="183703" algn="l"/>
              </a:tabLst>
              <a:defRPr/>
            </a:pPr>
            <a:endParaRPr lang="en-US" sz="1500" b="1" dirty="0">
              <a:latin typeface="Consolas" panose="020B0609020204030204" pitchFamily="49" charset="0"/>
            </a:endParaRPr>
          </a:p>
          <a:p>
            <a:pPr lvl="0">
              <a:spcBef>
                <a:spcPts val="482"/>
              </a:spcBef>
              <a:buSzPts val="1000"/>
              <a:tabLst>
                <a:tab pos="183703" algn="l"/>
              </a:tabLst>
              <a:defRPr/>
            </a:pPr>
            <a:r>
              <a:rPr lang="en-US" sz="1500" b="1" dirty="0">
                <a:latin typeface="Consolas" panose="020B0609020204030204" pitchFamily="49" charset="0"/>
              </a:rPr>
              <a:t>    </a:t>
            </a:r>
            <a:r>
              <a:rPr lang="en-US" sz="1500" b="1" dirty="0">
                <a:highlight>
                  <a:srgbClr val="FFFF00"/>
                </a:highlight>
                <a:latin typeface="Consolas" panose="020B0609020204030204" pitchFamily="49" charset="0"/>
              </a:rPr>
              <a:t>// custom queue-based tool</a:t>
            </a:r>
          </a:p>
          <a:p>
            <a:pPr lvl="0">
              <a:spcBef>
                <a:spcPts val="482"/>
              </a:spcBef>
              <a:buSzPts val="1000"/>
              <a:tabLst>
                <a:tab pos="183703" algn="l"/>
              </a:tabLst>
              <a:defRPr/>
            </a:pPr>
            <a:r>
              <a:rPr lang="en-US" sz="1500" b="1" dirty="0">
                <a:latin typeface="Consolas" panose="020B0609020204030204" pitchFamily="49" charset="0"/>
              </a:rPr>
              <a:t>    .AddTool("orderQueue", new QueueTool(serviceBusConnection, "orders"))</a:t>
            </a:r>
          </a:p>
          <a:p>
            <a:pPr lvl="0">
              <a:spcBef>
                <a:spcPts val="482"/>
              </a:spcBef>
              <a:buSzPts val="1000"/>
              <a:tabLst>
                <a:tab pos="183703" algn="l"/>
              </a:tabLst>
              <a:defRPr/>
            </a:pPr>
            <a:r>
              <a:rPr lang="en-US" sz="1500" b="1" dirty="0">
                <a:latin typeface="Consolas" panose="020B0609020204030204" pitchFamily="49" charset="0"/>
              </a:rPr>
              <a:t>    .Build();</a:t>
            </a:r>
          </a:p>
        </p:txBody>
      </p:sp>
      <p:sp>
        <p:nvSpPr>
          <p:cNvPr id="2" name="TextBox 1">
            <a:extLst>
              <a:ext uri="{FF2B5EF4-FFF2-40B4-BE49-F238E27FC236}">
                <a16:creationId xmlns:a16="http://schemas.microsoft.com/office/drawing/2014/main" id="{87851C05-D99F-F1E5-8204-692EC2E03F09}"/>
              </a:ext>
            </a:extLst>
          </p:cNvPr>
          <p:cNvSpPr txBox="1"/>
          <p:nvPr/>
        </p:nvSpPr>
        <p:spPr>
          <a:xfrm>
            <a:off x="898228" y="2084525"/>
            <a:ext cx="3260534" cy="738664"/>
          </a:xfrm>
          <a:prstGeom prst="rect">
            <a:avLst/>
          </a:prstGeom>
          <a:noFill/>
        </p:spPr>
        <p:txBody>
          <a:bodyPr wrap="square" lIns="0" tIns="0" rIns="0" bIns="0" rtlCol="0">
            <a:spAutoFit/>
          </a:bodyPr>
          <a:lstStyle/>
          <a:p>
            <a:r>
              <a:rPr lang="en-US" sz="2000" b="1" dirty="0"/>
              <a:t>Built-in Connectors</a:t>
            </a:r>
            <a:r>
              <a:rPr lang="en-US" sz="2000" dirty="0"/>
              <a:t> – </a:t>
            </a:r>
            <a:r>
              <a:rPr lang="en-US" sz="1400" dirty="0"/>
              <a:t>out-of-the-box tools for Bing Search, Azure AI Search, File Store, and Azure Functions</a:t>
            </a:r>
          </a:p>
        </p:txBody>
      </p:sp>
      <p:sp>
        <p:nvSpPr>
          <p:cNvPr id="3" name="TextBox 2">
            <a:extLst>
              <a:ext uri="{FF2B5EF4-FFF2-40B4-BE49-F238E27FC236}">
                <a16:creationId xmlns:a16="http://schemas.microsoft.com/office/drawing/2014/main" id="{E87840AF-8F3D-5821-9BE6-1739E15D66BA}"/>
              </a:ext>
              <a:ext uri="{C183D7F6-B498-43B3-948B-1728B52AA6E4}">
                <adec:decorative xmlns:adec="http://schemas.microsoft.com/office/drawing/2017/decorative" val="1"/>
              </a:ext>
            </a:extLst>
          </p:cNvPr>
          <p:cNvSpPr txBox="1">
            <a:spLocks/>
          </p:cNvSpPr>
          <p:nvPr/>
        </p:nvSpPr>
        <p:spPr>
          <a:xfrm>
            <a:off x="819277" y="3009763"/>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endPar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p:nvSpPr>
          <p:cNvPr id="5" name="TextBox 4">
            <a:extLst>
              <a:ext uri="{FF2B5EF4-FFF2-40B4-BE49-F238E27FC236}">
                <a16:creationId xmlns:a16="http://schemas.microsoft.com/office/drawing/2014/main" id="{F3D6A12F-AF5D-4B3E-0C88-7FD83509BB65}"/>
              </a:ext>
            </a:extLst>
          </p:cNvPr>
          <p:cNvSpPr txBox="1"/>
          <p:nvPr/>
        </p:nvSpPr>
        <p:spPr>
          <a:xfrm>
            <a:off x="898228" y="3103050"/>
            <a:ext cx="3260534" cy="738664"/>
          </a:xfrm>
          <a:prstGeom prst="rect">
            <a:avLst/>
          </a:prstGeom>
          <a:noFill/>
        </p:spPr>
        <p:txBody>
          <a:bodyPr wrap="square" lIns="0" tIns="0" rIns="0" bIns="0" rtlCol="0">
            <a:spAutoFit/>
          </a:bodyPr>
          <a:lstStyle/>
          <a:p>
            <a:r>
              <a:rPr lang="en-US" sz="2000" b="1" dirty="0"/>
              <a:t>Custom Tools</a:t>
            </a:r>
            <a:r>
              <a:rPr lang="en-US" sz="2000" dirty="0"/>
              <a:t> – </a:t>
            </a:r>
            <a:r>
              <a:rPr lang="en-US" sz="1400" dirty="0"/>
              <a:t>plug in any HTTP endpoint or message-queue handler as a tool in your agent</a:t>
            </a:r>
          </a:p>
        </p:txBody>
      </p:sp>
      <p:sp>
        <p:nvSpPr>
          <p:cNvPr id="6" name="TextBox 5">
            <a:extLst>
              <a:ext uri="{FF2B5EF4-FFF2-40B4-BE49-F238E27FC236}">
                <a16:creationId xmlns:a16="http://schemas.microsoft.com/office/drawing/2014/main" id="{DC51B001-7900-F968-943A-9BB635280AE1}"/>
              </a:ext>
              <a:ext uri="{C183D7F6-B498-43B3-948B-1728B52AA6E4}">
                <adec:decorative xmlns:adec="http://schemas.microsoft.com/office/drawing/2017/decorative" val="1"/>
              </a:ext>
            </a:extLst>
          </p:cNvPr>
          <p:cNvSpPr txBox="1">
            <a:spLocks/>
          </p:cNvSpPr>
          <p:nvPr/>
        </p:nvSpPr>
        <p:spPr>
          <a:xfrm>
            <a:off x="819277" y="4046026"/>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endPar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p:nvSpPr>
          <p:cNvPr id="7" name="TextBox 6">
            <a:extLst>
              <a:ext uri="{FF2B5EF4-FFF2-40B4-BE49-F238E27FC236}">
                <a16:creationId xmlns:a16="http://schemas.microsoft.com/office/drawing/2014/main" id="{FDD4AC5C-9800-1541-5738-849C25086D0B}"/>
              </a:ext>
            </a:extLst>
          </p:cNvPr>
          <p:cNvSpPr txBox="1"/>
          <p:nvPr/>
        </p:nvSpPr>
        <p:spPr>
          <a:xfrm>
            <a:off x="898228" y="4139313"/>
            <a:ext cx="3260534" cy="738664"/>
          </a:xfrm>
          <a:prstGeom prst="rect">
            <a:avLst/>
          </a:prstGeom>
          <a:noFill/>
        </p:spPr>
        <p:txBody>
          <a:bodyPr wrap="square" lIns="0" tIns="0" rIns="0" bIns="0" rtlCol="0">
            <a:spAutoFit/>
          </a:bodyPr>
          <a:lstStyle/>
          <a:p>
            <a:r>
              <a:rPr lang="en-US" sz="2000" b="1" dirty="0"/>
              <a:t>Tool Settings</a:t>
            </a:r>
            <a:r>
              <a:rPr lang="en-US" sz="2000" dirty="0"/>
              <a:t> – </a:t>
            </a:r>
            <a:r>
              <a:rPr lang="en-US" sz="1400" dirty="0"/>
              <a:t>configure timeouts, retry policies, parallelism, and caching per tool</a:t>
            </a:r>
          </a:p>
        </p:txBody>
      </p:sp>
      <p:sp>
        <p:nvSpPr>
          <p:cNvPr id="8" name="TextBox 7">
            <a:extLst>
              <a:ext uri="{FF2B5EF4-FFF2-40B4-BE49-F238E27FC236}">
                <a16:creationId xmlns:a16="http://schemas.microsoft.com/office/drawing/2014/main" id="{575D06BC-7725-B689-F39C-AF892CA03A25}"/>
              </a:ext>
              <a:ext uri="{C183D7F6-B498-43B3-948B-1728B52AA6E4}">
                <adec:decorative xmlns:adec="http://schemas.microsoft.com/office/drawing/2017/decorative" val="1"/>
              </a:ext>
            </a:extLst>
          </p:cNvPr>
          <p:cNvSpPr txBox="1">
            <a:spLocks/>
          </p:cNvSpPr>
          <p:nvPr/>
        </p:nvSpPr>
        <p:spPr>
          <a:xfrm>
            <a:off x="819277" y="5039076"/>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endPar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p:nvSpPr>
          <p:cNvPr id="9" name="TextBox 8">
            <a:extLst>
              <a:ext uri="{FF2B5EF4-FFF2-40B4-BE49-F238E27FC236}">
                <a16:creationId xmlns:a16="http://schemas.microsoft.com/office/drawing/2014/main" id="{A191E8EA-198C-B3F3-2BD6-F4E8672E1853}"/>
              </a:ext>
            </a:extLst>
          </p:cNvPr>
          <p:cNvSpPr txBox="1"/>
          <p:nvPr/>
        </p:nvSpPr>
        <p:spPr>
          <a:xfrm>
            <a:off x="898228" y="5132363"/>
            <a:ext cx="3260534" cy="738664"/>
          </a:xfrm>
          <a:prstGeom prst="rect">
            <a:avLst/>
          </a:prstGeom>
          <a:noFill/>
        </p:spPr>
        <p:txBody>
          <a:bodyPr wrap="square" lIns="0" tIns="0" rIns="0" bIns="0" rtlCol="0">
            <a:spAutoFit/>
          </a:bodyPr>
          <a:lstStyle/>
          <a:p>
            <a:r>
              <a:rPr lang="en-US" sz="2000" b="1" dirty="0"/>
              <a:t>Extensible Ecosystem</a:t>
            </a:r>
            <a:r>
              <a:rPr lang="en-US" sz="2000" dirty="0"/>
              <a:t> – </a:t>
            </a:r>
            <a:r>
              <a:rPr lang="en-US" sz="1400" dirty="0"/>
              <a:t>combine Microsoft-provided tools with your own business-logic functions</a:t>
            </a:r>
          </a:p>
        </p:txBody>
      </p:sp>
    </p:spTree>
    <p:extLst>
      <p:ext uri="{BB962C8B-B14F-4D97-AF65-F5344CB8AC3E}">
        <p14:creationId xmlns:p14="http://schemas.microsoft.com/office/powerpoint/2010/main" val="2856907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1000"/>
                                        <p:tgtEl>
                                          <p:spTgt spid="69"/>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1000"/>
                                        <p:tgtEl>
                                          <p:spTgt spid="73"/>
                                        </p:tgtEl>
                                      </p:cBhvr>
                                    </p:animEffect>
                                  </p:childTnLst>
                                </p:cTn>
                              </p:par>
                              <p:par>
                                <p:cTn id="22" presetID="10" presetClass="entr" presetSubtype="0" fill="hold" grpId="0" nodeType="withEffect">
                                  <p:stCondLst>
                                    <p:cond delay="10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42" presetClass="path" presetSubtype="0" decel="100000" fill="hold" grpId="1" nodeType="withEffect">
                                  <p:stCondLst>
                                    <p:cond delay="100"/>
                                  </p:stCondLst>
                                  <p:childTnLst>
                                    <p:animMotion origin="layout" path="M -3.33333E-6 -1.11111E-6 L -3.33333E-6 0.03542 " pathEditMode="relative" rAng="0" ptsTypes="AA">
                                      <p:cBhvr>
                                        <p:cTn id="26" dur="700" spd="-100000" fill="hold"/>
                                        <p:tgtEl>
                                          <p:spTgt spid="6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4" grpId="1" animBg="1"/>
      <p:bldP spid="73" grpId="0" animBg="1"/>
      <p:bldP spid="21" grpId="0" animBg="1"/>
      <p:bldP spid="14" grpId="0"/>
      <p:bldP spid="14" grpId="1"/>
      <p:bldP spid="69" grpId="0" animBg="1"/>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BD22154-84B9-70E4-2ACB-8884AEE5C1F6}"/>
            </a:ext>
          </a:extLst>
        </p:cNvPr>
        <p:cNvGrpSpPr/>
        <p:nvPr/>
      </p:nvGrpSpPr>
      <p:grpSpPr>
        <a:xfrm>
          <a:off x="0" y="0"/>
          <a:ext cx="0" cy="0"/>
          <a:chOff x="0" y="0"/>
          <a:chExt cx="0" cy="0"/>
        </a:xfrm>
      </p:grpSpPr>
      <p:sp>
        <p:nvSpPr>
          <p:cNvPr id="4" name="Title 18">
            <a:extLst>
              <a:ext uri="{FF2B5EF4-FFF2-40B4-BE49-F238E27FC236}">
                <a16:creationId xmlns:a16="http://schemas.microsoft.com/office/drawing/2014/main" id="{430962C8-B2F7-FD40-A219-947753215B91}"/>
              </a:ext>
            </a:extLst>
          </p:cNvPr>
          <p:cNvSpPr txBox="1">
            <a:spLocks noGrp="1"/>
          </p:cNvSpPr>
          <p:nvPr>
            <p:ph type="title" idx="4294967295"/>
          </p:nvPr>
        </p:nvSpPr>
        <p:spPr>
          <a:xfrm>
            <a:off x="587375" y="974518"/>
            <a:ext cx="11017250" cy="554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lvl="0" algn="ctr">
              <a:defRPr/>
            </a:pPr>
            <a:r>
              <a:rPr lang="en-US" sz="4000" dirty="0"/>
              <a:t>Stateful Execution &amp; Threading</a:t>
            </a:r>
            <a:endParaRPr kumimoji="0" lang="en-US" sz="4000" b="1" i="0" u="none" strike="noStrike" kern="1200" cap="none" spc="-50" normalizeH="0" baseline="0" noProof="0" dirty="0">
              <a:ln w="3175">
                <a:noFill/>
              </a:ln>
              <a:effectLst/>
              <a:uLnTx/>
              <a:uFillTx/>
              <a:latin typeface="Segoe UI Semibold"/>
              <a:ea typeface="+mn-ea"/>
              <a:cs typeface="Segoe UI" pitchFamily="34" charset="0"/>
            </a:endParaRPr>
          </a:p>
        </p:txBody>
      </p:sp>
      <p:sp>
        <p:nvSpPr>
          <p:cNvPr id="20" name="Rectangle: Rounded Corners 19">
            <a:extLst>
              <a:ext uri="{FF2B5EF4-FFF2-40B4-BE49-F238E27FC236}">
                <a16:creationId xmlns:a16="http://schemas.microsoft.com/office/drawing/2014/main" id="{EC72E4FA-7F3A-1471-E0F2-30EBE9DFD9FB}"/>
              </a:ext>
              <a:ext uri="{C183D7F6-B498-43B3-948B-1728B52AA6E4}">
                <adec:decorative xmlns:adec="http://schemas.microsoft.com/office/drawing/2017/decorative" val="1"/>
              </a:ext>
            </a:extLst>
          </p:cNvPr>
          <p:cNvSpPr/>
          <p:nvPr/>
        </p:nvSpPr>
        <p:spPr bwMode="auto">
          <a:xfrm>
            <a:off x="4340914" y="1962669"/>
            <a:ext cx="3484414" cy="3825947"/>
          </a:xfrm>
          <a:prstGeom prst="roundRect">
            <a:avLst>
              <a:gd name="adj" fmla="val 4366"/>
            </a:avLst>
          </a:prstGeom>
          <a:gradFill>
            <a:gsLst>
              <a:gs pos="50000">
                <a:srgbClr val="515BC0"/>
              </a:gs>
              <a:gs pos="0">
                <a:srgbClr val="0D72C4"/>
              </a:gs>
              <a:gs pos="100000">
                <a:srgbClr val="A340BA"/>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cxnSp>
        <p:nvCxnSpPr>
          <p:cNvPr id="21" name="Straight Connector 20">
            <a:extLst>
              <a:ext uri="{FF2B5EF4-FFF2-40B4-BE49-F238E27FC236}">
                <a16:creationId xmlns:a16="http://schemas.microsoft.com/office/drawing/2014/main" id="{2CE899D4-E560-59FF-B507-248A88D4C3AC}"/>
              </a:ext>
              <a:ext uri="{C183D7F6-B498-43B3-948B-1728B52AA6E4}">
                <adec:decorative xmlns:adec="http://schemas.microsoft.com/office/drawing/2017/decorative" val="1"/>
              </a:ext>
            </a:extLst>
          </p:cNvPr>
          <p:cNvCxnSpPr>
            <a:cxnSpLocks/>
          </p:cNvCxnSpPr>
          <p:nvPr/>
        </p:nvCxnSpPr>
        <p:spPr>
          <a:xfrm>
            <a:off x="4625796" y="2952028"/>
            <a:ext cx="2914650" cy="0"/>
          </a:xfrm>
          <a:prstGeom prst="line">
            <a:avLst/>
          </a:prstGeom>
          <a:noFill/>
          <a:ln w="9525" cap="flat" cmpd="sng" algn="ctr">
            <a:gradFill flip="none" rotWithShape="1">
              <a:gsLst>
                <a:gs pos="27000">
                  <a:srgbClr val="B1B3E0">
                    <a:alpha val="60000"/>
                  </a:srgbClr>
                </a:gs>
                <a:gs pos="0">
                  <a:srgbClr val="8DC8E8">
                    <a:alpha val="30000"/>
                  </a:srgbClr>
                </a:gs>
                <a:gs pos="77000">
                  <a:srgbClr val="B1B3E0">
                    <a:alpha val="60000"/>
                  </a:srgbClr>
                </a:gs>
                <a:gs pos="54000">
                  <a:srgbClr val="D59ED7">
                    <a:alpha val="80000"/>
                  </a:srgbClr>
                </a:gs>
                <a:gs pos="100000">
                  <a:srgbClr val="8DC8E8">
                    <a:alpha val="30000"/>
                  </a:srgbClr>
                </a:gs>
              </a:gsLst>
              <a:lin ang="0" scaled="1"/>
              <a:tileRect/>
            </a:gradFill>
            <a:prstDash val="solid"/>
            <a:headEnd type="none" w="lg" len="med"/>
            <a:tailEnd type="none" w="lg" len="med"/>
          </a:ln>
          <a:effectLst/>
        </p:spPr>
      </p:cxnSp>
      <p:sp>
        <p:nvSpPr>
          <p:cNvPr id="22" name="Title 1">
            <a:extLst>
              <a:ext uri="{FF2B5EF4-FFF2-40B4-BE49-F238E27FC236}">
                <a16:creationId xmlns:a16="http://schemas.microsoft.com/office/drawing/2014/main" id="{56E52383-5B63-66E5-949C-8BFA83BCC0E9}"/>
              </a:ext>
            </a:extLst>
          </p:cNvPr>
          <p:cNvSpPr txBox="1">
            <a:spLocks/>
          </p:cNvSpPr>
          <p:nvPr/>
        </p:nvSpPr>
        <p:spPr>
          <a:xfrm>
            <a:off x="4622184" y="2137943"/>
            <a:ext cx="2918696" cy="81408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Parallel Tool</a:t>
            </a:r>
            <a:br>
              <a:rPr kumimoji="0" lang="en-US" sz="1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br>
            <a:r>
              <a:rPr kumimoji="0" lang="en-US" sz="1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Invocation</a:t>
            </a:r>
          </a:p>
        </p:txBody>
      </p:sp>
      <p:sp>
        <p:nvSpPr>
          <p:cNvPr id="131" name="Rectangle: Rounded Corners 130">
            <a:extLst>
              <a:ext uri="{FF2B5EF4-FFF2-40B4-BE49-F238E27FC236}">
                <a16:creationId xmlns:a16="http://schemas.microsoft.com/office/drawing/2014/main" id="{B7AA407D-4C0C-7626-1876-19F97F0C05B8}"/>
              </a:ext>
              <a:ext uri="{C183D7F6-B498-43B3-948B-1728B52AA6E4}">
                <adec:decorative xmlns:adec="http://schemas.microsoft.com/office/drawing/2017/decorative" val="1"/>
              </a:ext>
            </a:extLst>
          </p:cNvPr>
          <p:cNvSpPr/>
          <p:nvPr/>
        </p:nvSpPr>
        <p:spPr bwMode="auto">
          <a:xfrm>
            <a:off x="543975" y="1803044"/>
            <a:ext cx="11069968" cy="4131954"/>
          </a:xfrm>
          <a:prstGeom prst="roundRect">
            <a:avLst>
              <a:gd name="adj" fmla="val 1612"/>
            </a:avLst>
          </a:prstGeom>
          <a:noFill/>
          <a:ln w="317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D4053D6A-412F-1ACB-4C71-CE3467656844}"/>
              </a:ext>
              <a:ext uri="{C183D7F6-B498-43B3-948B-1728B52AA6E4}">
                <adec:decorative xmlns:adec="http://schemas.microsoft.com/office/drawing/2017/decorative" val="1"/>
              </a:ext>
            </a:extLst>
          </p:cNvPr>
          <p:cNvSpPr/>
          <p:nvPr/>
        </p:nvSpPr>
        <p:spPr bwMode="auto">
          <a:xfrm rot="5400000" flipV="1">
            <a:off x="10066277" y="4918292"/>
            <a:ext cx="1198197" cy="2303954"/>
          </a:xfrm>
          <a:custGeom>
            <a:avLst/>
            <a:gdLst>
              <a:gd name="connsiteX0" fmla="*/ 1198197 w 1198197"/>
              <a:gd name="connsiteY0" fmla="*/ 2148378 h 2303954"/>
              <a:gd name="connsiteX1" fmla="*/ 1198197 w 1198197"/>
              <a:gd name="connsiteY1" fmla="*/ 2261352 h 2303954"/>
              <a:gd name="connsiteX2" fmla="*/ 1155596 w 1198197"/>
              <a:gd name="connsiteY2" fmla="*/ 2303954 h 2303954"/>
              <a:gd name="connsiteX3" fmla="*/ 558386 w 1198197"/>
              <a:gd name="connsiteY3" fmla="*/ 2303954 h 2303954"/>
              <a:gd name="connsiteX4" fmla="*/ 538591 w 1198197"/>
              <a:gd name="connsiteY4" fmla="*/ 2303954 h 2303954"/>
              <a:gd name="connsiteX5" fmla="*/ 174635 w 1198197"/>
              <a:gd name="connsiteY5" fmla="*/ 2303954 h 2303954"/>
              <a:gd name="connsiteX6" fmla="*/ 54 w 1198197"/>
              <a:gd name="connsiteY6" fmla="*/ 2188234 h 2303954"/>
              <a:gd name="connsiteX7" fmla="*/ 0 w 1198197"/>
              <a:gd name="connsiteY7" fmla="*/ 2187967 h 2303954"/>
              <a:gd name="connsiteX8" fmla="*/ 445321 w 1198197"/>
              <a:gd name="connsiteY8" fmla="*/ 2187967 h 2303954"/>
              <a:gd name="connsiteX9" fmla="*/ 558385 w 1198197"/>
              <a:gd name="connsiteY9" fmla="*/ 2074903 h 2303954"/>
              <a:gd name="connsiteX10" fmla="*/ 558385 w 1198197"/>
              <a:gd name="connsiteY10" fmla="*/ 1942752 h 2303954"/>
              <a:gd name="connsiteX11" fmla="*/ 558386 w 1198197"/>
              <a:gd name="connsiteY11" fmla="*/ 1942751 h 2303954"/>
              <a:gd name="connsiteX12" fmla="*/ 558386 w 1198197"/>
              <a:gd name="connsiteY12" fmla="*/ 319905 h 2303954"/>
              <a:gd name="connsiteX13" fmla="*/ 878291 w 1198197"/>
              <a:gd name="connsiteY13" fmla="*/ 0 h 2303954"/>
              <a:gd name="connsiteX14" fmla="*/ 1198196 w 1198197"/>
              <a:gd name="connsiteY14" fmla="*/ 319905 h 2303954"/>
              <a:gd name="connsiteX15" fmla="*/ 1198196 w 1198197"/>
              <a:gd name="connsiteY15" fmla="*/ 2148378 h 230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8197" h="2303954">
                <a:moveTo>
                  <a:pt x="1198197" y="2148378"/>
                </a:moveTo>
                <a:lnTo>
                  <a:pt x="1198197" y="2261352"/>
                </a:lnTo>
                <a:cubicBezTo>
                  <a:pt x="1198197" y="2284880"/>
                  <a:pt x="1179124" y="2303954"/>
                  <a:pt x="1155596" y="2303954"/>
                </a:cubicBezTo>
                <a:lnTo>
                  <a:pt x="558386" y="2303954"/>
                </a:lnTo>
                <a:lnTo>
                  <a:pt x="538591" y="2303954"/>
                </a:lnTo>
                <a:lnTo>
                  <a:pt x="174635" y="2303954"/>
                </a:lnTo>
                <a:cubicBezTo>
                  <a:pt x="96154" y="2303954"/>
                  <a:pt x="28817" y="2256238"/>
                  <a:pt x="54" y="2188234"/>
                </a:cubicBezTo>
                <a:lnTo>
                  <a:pt x="0" y="2187967"/>
                </a:lnTo>
                <a:lnTo>
                  <a:pt x="445321" y="2187967"/>
                </a:lnTo>
                <a:cubicBezTo>
                  <a:pt x="507765" y="2187967"/>
                  <a:pt x="558385" y="2137347"/>
                  <a:pt x="558385" y="2074903"/>
                </a:cubicBezTo>
                <a:lnTo>
                  <a:pt x="558385" y="1942752"/>
                </a:lnTo>
                <a:lnTo>
                  <a:pt x="558386" y="1942751"/>
                </a:lnTo>
                <a:lnTo>
                  <a:pt x="558386" y="319905"/>
                </a:lnTo>
                <a:cubicBezTo>
                  <a:pt x="558386" y="143226"/>
                  <a:pt x="701612" y="0"/>
                  <a:pt x="878291" y="0"/>
                </a:cubicBezTo>
                <a:cubicBezTo>
                  <a:pt x="1054970" y="0"/>
                  <a:pt x="1198196" y="143226"/>
                  <a:pt x="1198196" y="319905"/>
                </a:cubicBezTo>
                <a:lnTo>
                  <a:pt x="1198196" y="2148378"/>
                </a:lnTo>
                <a:close/>
              </a:path>
            </a:pathLst>
          </a:custGeom>
          <a:solidFill>
            <a:srgbClr val="000000">
              <a:alpha val="15000"/>
            </a:srgbClr>
          </a:solidFill>
          <a:ln w="12700" cap="flat">
            <a:noFill/>
            <a:miter lim="400000"/>
          </a:ln>
          <a:effectLst/>
          <a:sp3d/>
        </p:spPr>
        <p:txBody>
          <a:bodyPr rot="0" spcFirstLastPara="1" vertOverflow="overflow" horzOverflow="overflow" vert="horz" wrap="square" lIns="182880" tIns="45718" rIns="45718" bIns="45718" numCol="1" spcCol="38100" rtlCol="0" anchor="ctr">
            <a:noAutofit/>
          </a:bodyPr>
          <a:lstStyle/>
          <a:p>
            <a:pPr marL="0" marR="0" lvl="0" indent="0" algn="l" defTabSz="932742"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FFFFFF"/>
              </a:solidFill>
              <a:effectLst/>
              <a:uLnTx/>
              <a:uFillTx/>
              <a:latin typeface="Segoe UI Semibold"/>
              <a:ea typeface="+mn-ea"/>
              <a:cs typeface="+mn-cs"/>
            </a:endParaRPr>
          </a:p>
        </p:txBody>
      </p:sp>
      <p:sp>
        <p:nvSpPr>
          <p:cNvPr id="62" name="Oval 61">
            <a:extLst>
              <a:ext uri="{FF2B5EF4-FFF2-40B4-BE49-F238E27FC236}">
                <a16:creationId xmlns:a16="http://schemas.microsoft.com/office/drawing/2014/main" id="{CD1D006A-1EA6-0D72-7A5C-9A475E2D5301}"/>
              </a:ext>
            </a:extLst>
          </p:cNvPr>
          <p:cNvSpPr>
            <a:spLocks noChangeAspect="1"/>
          </p:cNvSpPr>
          <p:nvPr/>
        </p:nvSpPr>
        <p:spPr bwMode="auto">
          <a:xfrm>
            <a:off x="9604241" y="6107686"/>
            <a:ext cx="476447" cy="476444"/>
          </a:xfrm>
          <a:prstGeom prst="ellipse">
            <a:avLst/>
          </a:prstGeom>
          <a:gradFill>
            <a:gsLst>
              <a:gs pos="0">
                <a:srgbClr val="BF43A5"/>
              </a:gs>
              <a:gs pos="100000">
                <a:srgbClr val="E45C89"/>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sp>
        <p:nvSpPr>
          <p:cNvPr id="63" name="Oval 62">
            <a:extLst>
              <a:ext uri="{FF2B5EF4-FFF2-40B4-BE49-F238E27FC236}">
                <a16:creationId xmlns:a16="http://schemas.microsoft.com/office/drawing/2014/main" id="{CECD3682-917B-6A76-D636-ADEA888DAFD3}"/>
              </a:ext>
              <a:ext uri="{C183D7F6-B498-43B3-948B-1728B52AA6E4}">
                <adec:decorative xmlns:adec="http://schemas.microsoft.com/office/drawing/2017/decorative" val="1"/>
              </a:ext>
            </a:extLst>
          </p:cNvPr>
          <p:cNvSpPr>
            <a:spLocks noChangeAspect="1"/>
          </p:cNvSpPr>
          <p:nvPr/>
        </p:nvSpPr>
        <p:spPr bwMode="auto">
          <a:xfrm>
            <a:off x="10155432" y="6107686"/>
            <a:ext cx="476447" cy="476444"/>
          </a:xfrm>
          <a:prstGeom prst="ellipse">
            <a:avLst/>
          </a:prstGeom>
          <a:gradFill>
            <a:gsLst>
              <a:gs pos="0">
                <a:srgbClr val="BF43A5"/>
              </a:gs>
              <a:gs pos="100000">
                <a:srgbClr val="E45C89"/>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sp>
        <p:nvSpPr>
          <p:cNvPr id="128" name="Oval 127">
            <a:extLst>
              <a:ext uri="{FF2B5EF4-FFF2-40B4-BE49-F238E27FC236}">
                <a16:creationId xmlns:a16="http://schemas.microsoft.com/office/drawing/2014/main" id="{6E1B218B-F2EC-CC08-5220-A57F0F75D944}"/>
              </a:ext>
              <a:ext uri="{C183D7F6-B498-43B3-948B-1728B52AA6E4}">
                <adec:decorative xmlns:adec="http://schemas.microsoft.com/office/drawing/2017/decorative" val="1"/>
              </a:ext>
            </a:extLst>
          </p:cNvPr>
          <p:cNvSpPr>
            <a:spLocks noChangeAspect="1"/>
          </p:cNvSpPr>
          <p:nvPr/>
        </p:nvSpPr>
        <p:spPr bwMode="auto">
          <a:xfrm>
            <a:off x="10711386" y="6107686"/>
            <a:ext cx="476447" cy="476444"/>
          </a:xfrm>
          <a:prstGeom prst="ellipse">
            <a:avLst/>
          </a:prstGeom>
          <a:gradFill>
            <a:gsLst>
              <a:gs pos="0">
                <a:srgbClr val="BF43A5"/>
              </a:gs>
              <a:gs pos="100000">
                <a:srgbClr val="E45C89"/>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sp>
        <p:nvSpPr>
          <p:cNvPr id="129" name="Oval 128">
            <a:extLst>
              <a:ext uri="{FF2B5EF4-FFF2-40B4-BE49-F238E27FC236}">
                <a16:creationId xmlns:a16="http://schemas.microsoft.com/office/drawing/2014/main" id="{1F8C50E4-2E0D-3E1B-AECF-3FD1B8703164}"/>
              </a:ext>
              <a:ext uri="{C183D7F6-B498-43B3-948B-1728B52AA6E4}">
                <adec:decorative xmlns:adec="http://schemas.microsoft.com/office/drawing/2017/decorative" val="1"/>
              </a:ext>
            </a:extLst>
          </p:cNvPr>
          <p:cNvSpPr>
            <a:spLocks noChangeAspect="1"/>
          </p:cNvSpPr>
          <p:nvPr/>
        </p:nvSpPr>
        <p:spPr bwMode="auto">
          <a:xfrm>
            <a:off x="11272104" y="6107686"/>
            <a:ext cx="476447" cy="476444"/>
          </a:xfrm>
          <a:prstGeom prst="ellipse">
            <a:avLst/>
          </a:prstGeom>
          <a:gradFill>
            <a:gsLst>
              <a:gs pos="0">
                <a:srgbClr val="BF43A5"/>
              </a:gs>
              <a:gs pos="100000">
                <a:srgbClr val="E45C89"/>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sp>
        <p:nvSpPr>
          <p:cNvPr id="130" name="Graphic 121">
            <a:extLst>
              <a:ext uri="{FF2B5EF4-FFF2-40B4-BE49-F238E27FC236}">
                <a16:creationId xmlns:a16="http://schemas.microsoft.com/office/drawing/2014/main" id="{5FAACE78-F49C-756D-043D-5A6A32665806}"/>
              </a:ext>
              <a:ext uri="{C183D7F6-B498-43B3-948B-1728B52AA6E4}">
                <adec:decorative xmlns:adec="http://schemas.microsoft.com/office/drawing/2017/decorative" val="1"/>
              </a:ext>
            </a:extLst>
          </p:cNvPr>
          <p:cNvSpPr/>
          <p:nvPr/>
        </p:nvSpPr>
        <p:spPr>
          <a:xfrm>
            <a:off x="9704603" y="6197258"/>
            <a:ext cx="302221" cy="302220"/>
          </a:xfrm>
          <a:custGeom>
            <a:avLst/>
            <a:gdLst>
              <a:gd name="connsiteX0" fmla="*/ 127229 w 266649"/>
              <a:gd name="connsiteY0" fmla="*/ 152349 h 266649"/>
              <a:gd name="connsiteX1" fmla="*/ 114249 w 266649"/>
              <a:gd name="connsiteY1" fmla="*/ 196799 h 266649"/>
              <a:gd name="connsiteX2" fmla="*/ 134468 w 266649"/>
              <a:gd name="connsiteY2" fmla="*/ 250914 h 266649"/>
              <a:gd name="connsiteX3" fmla="*/ 101549 w 266649"/>
              <a:gd name="connsiteY3" fmla="*/ 253962 h 266649"/>
              <a:gd name="connsiteX4" fmla="*/ 6477 w 266649"/>
              <a:gd name="connsiteY4" fmla="*/ 212852 h 266649"/>
              <a:gd name="connsiteX5" fmla="*/ 0 w 266649"/>
              <a:gd name="connsiteY5" fmla="*/ 192596 h 266649"/>
              <a:gd name="connsiteX6" fmla="*/ 0 w 266649"/>
              <a:gd name="connsiteY6" fmla="*/ 180912 h 266649"/>
              <a:gd name="connsiteX7" fmla="*/ 28550 w 266649"/>
              <a:gd name="connsiteY7" fmla="*/ 152337 h 266649"/>
              <a:gd name="connsiteX8" fmla="*/ 28562 w 266649"/>
              <a:gd name="connsiteY8" fmla="*/ 152337 h 266649"/>
              <a:gd name="connsiteX9" fmla="*/ 127241 w 266649"/>
              <a:gd name="connsiteY9" fmla="*/ 152337 h 266649"/>
              <a:gd name="connsiteX10" fmla="*/ 196799 w 266649"/>
              <a:gd name="connsiteY10" fmla="*/ 126949 h 266649"/>
              <a:gd name="connsiteX11" fmla="*/ 266649 w 266649"/>
              <a:gd name="connsiteY11" fmla="*/ 196799 h 266649"/>
              <a:gd name="connsiteX12" fmla="*/ 196799 w 266649"/>
              <a:gd name="connsiteY12" fmla="*/ 266649 h 266649"/>
              <a:gd name="connsiteX13" fmla="*/ 126949 w 266649"/>
              <a:gd name="connsiteY13" fmla="*/ 196799 h 266649"/>
              <a:gd name="connsiteX14" fmla="*/ 196799 w 266649"/>
              <a:gd name="connsiteY14" fmla="*/ 126949 h 266649"/>
              <a:gd name="connsiteX15" fmla="*/ 196799 w 266649"/>
              <a:gd name="connsiteY15" fmla="*/ 225374 h 266649"/>
              <a:gd name="connsiteX16" fmla="*/ 188862 w 266649"/>
              <a:gd name="connsiteY16" fmla="*/ 233312 h 266649"/>
              <a:gd name="connsiteX17" fmla="*/ 196799 w 266649"/>
              <a:gd name="connsiteY17" fmla="*/ 241249 h 266649"/>
              <a:gd name="connsiteX18" fmla="*/ 204737 w 266649"/>
              <a:gd name="connsiteY18" fmla="*/ 233312 h 266649"/>
              <a:gd name="connsiteX19" fmla="*/ 196799 w 266649"/>
              <a:gd name="connsiteY19" fmla="*/ 225374 h 266649"/>
              <a:gd name="connsiteX20" fmla="*/ 196799 w 266649"/>
              <a:gd name="connsiteY20" fmla="*/ 150749 h 266649"/>
              <a:gd name="connsiteX21" fmla="*/ 173266 w 266649"/>
              <a:gd name="connsiteY21" fmla="*/ 175565 h 266649"/>
              <a:gd name="connsiteX22" fmla="*/ 179680 w 266649"/>
              <a:gd name="connsiteY22" fmla="*/ 181851 h 266649"/>
              <a:gd name="connsiteX23" fmla="*/ 185966 w 266649"/>
              <a:gd name="connsiteY23" fmla="*/ 175438 h 266649"/>
              <a:gd name="connsiteX24" fmla="*/ 196799 w 266649"/>
              <a:gd name="connsiteY24" fmla="*/ 163449 h 266649"/>
              <a:gd name="connsiteX25" fmla="*/ 207645 w 266649"/>
              <a:gd name="connsiteY25" fmla="*/ 175514 h 266649"/>
              <a:gd name="connsiteX26" fmla="*/ 204800 w 266649"/>
              <a:gd name="connsiteY26" fmla="*/ 182626 h 266649"/>
              <a:gd name="connsiteX27" fmla="*/ 203606 w 266649"/>
              <a:gd name="connsiteY27" fmla="*/ 184112 h 266649"/>
              <a:gd name="connsiteX28" fmla="*/ 202336 w 266649"/>
              <a:gd name="connsiteY28" fmla="*/ 185547 h 266649"/>
              <a:gd name="connsiteX29" fmla="*/ 198971 w 266649"/>
              <a:gd name="connsiteY29" fmla="*/ 189230 h 266649"/>
              <a:gd name="connsiteX30" fmla="*/ 197244 w 266649"/>
              <a:gd name="connsiteY30" fmla="*/ 191224 h 266649"/>
              <a:gd name="connsiteX31" fmla="*/ 190449 w 266649"/>
              <a:gd name="connsiteY31" fmla="*/ 207861 h 266649"/>
              <a:gd name="connsiteX32" fmla="*/ 196799 w 266649"/>
              <a:gd name="connsiteY32" fmla="*/ 214211 h 266649"/>
              <a:gd name="connsiteX33" fmla="*/ 203149 w 266649"/>
              <a:gd name="connsiteY33" fmla="*/ 207861 h 266649"/>
              <a:gd name="connsiteX34" fmla="*/ 206185 w 266649"/>
              <a:gd name="connsiteY34" fmla="*/ 200368 h 266649"/>
              <a:gd name="connsiteX35" fmla="*/ 207264 w 266649"/>
              <a:gd name="connsiteY35" fmla="*/ 199047 h 266649"/>
              <a:gd name="connsiteX36" fmla="*/ 208534 w 266649"/>
              <a:gd name="connsiteY36" fmla="*/ 197574 h 266649"/>
              <a:gd name="connsiteX37" fmla="*/ 211925 w 266649"/>
              <a:gd name="connsiteY37" fmla="*/ 193891 h 266649"/>
              <a:gd name="connsiteX38" fmla="*/ 213627 w 266649"/>
              <a:gd name="connsiteY38" fmla="*/ 191922 h 266649"/>
              <a:gd name="connsiteX39" fmla="*/ 220345 w 266649"/>
              <a:gd name="connsiteY39" fmla="*/ 175501 h 266649"/>
              <a:gd name="connsiteX40" fmla="*/ 196799 w 266649"/>
              <a:gd name="connsiteY40" fmla="*/ 150736 h 266649"/>
              <a:gd name="connsiteX41" fmla="*/ 101549 w 266649"/>
              <a:gd name="connsiteY41" fmla="*/ 0 h 266649"/>
              <a:gd name="connsiteX42" fmla="*/ 165049 w 266649"/>
              <a:gd name="connsiteY42" fmla="*/ 63500 h 266649"/>
              <a:gd name="connsiteX43" fmla="*/ 101549 w 266649"/>
              <a:gd name="connsiteY43" fmla="*/ 127000 h 266649"/>
              <a:gd name="connsiteX44" fmla="*/ 38049 w 266649"/>
              <a:gd name="connsiteY44" fmla="*/ 63500 h 266649"/>
              <a:gd name="connsiteX45" fmla="*/ 101549 w 266649"/>
              <a:gd name="connsiteY45" fmla="*/ 0 h 26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6649" h="266649">
                <a:moveTo>
                  <a:pt x="127229" y="152349"/>
                </a:moveTo>
                <a:cubicBezTo>
                  <a:pt x="118730" y="165616"/>
                  <a:pt x="114225" y="181045"/>
                  <a:pt x="114249" y="196799"/>
                </a:cubicBezTo>
                <a:cubicBezTo>
                  <a:pt x="114249" y="217500"/>
                  <a:pt x="121869" y="236423"/>
                  <a:pt x="134468" y="250914"/>
                </a:cubicBezTo>
                <a:cubicBezTo>
                  <a:pt x="124358" y="252946"/>
                  <a:pt x="113386" y="253962"/>
                  <a:pt x="101549" y="253962"/>
                </a:cubicBezTo>
                <a:cubicBezTo>
                  <a:pt x="58115" y="253962"/>
                  <a:pt x="26060" y="240348"/>
                  <a:pt x="6477" y="212852"/>
                </a:cubicBezTo>
                <a:cubicBezTo>
                  <a:pt x="2265" y="206938"/>
                  <a:pt x="1" y="199857"/>
                  <a:pt x="0" y="192596"/>
                </a:cubicBezTo>
                <a:lnTo>
                  <a:pt x="0" y="180912"/>
                </a:lnTo>
                <a:cubicBezTo>
                  <a:pt x="-7" y="165137"/>
                  <a:pt x="12775" y="152344"/>
                  <a:pt x="28550" y="152337"/>
                </a:cubicBezTo>
                <a:cubicBezTo>
                  <a:pt x="28554" y="152337"/>
                  <a:pt x="28558" y="152337"/>
                  <a:pt x="28562" y="152337"/>
                </a:cubicBezTo>
                <a:lnTo>
                  <a:pt x="127241" y="152337"/>
                </a:lnTo>
                <a:close/>
                <a:moveTo>
                  <a:pt x="196799" y="126949"/>
                </a:moveTo>
                <a:cubicBezTo>
                  <a:pt x="235377" y="126949"/>
                  <a:pt x="266649" y="158222"/>
                  <a:pt x="266649" y="196799"/>
                </a:cubicBezTo>
                <a:cubicBezTo>
                  <a:pt x="266649" y="235377"/>
                  <a:pt x="235377" y="266649"/>
                  <a:pt x="196799" y="266649"/>
                </a:cubicBezTo>
                <a:cubicBezTo>
                  <a:pt x="158222" y="266649"/>
                  <a:pt x="126949" y="235377"/>
                  <a:pt x="126949" y="196799"/>
                </a:cubicBezTo>
                <a:cubicBezTo>
                  <a:pt x="126949" y="158222"/>
                  <a:pt x="158222" y="126949"/>
                  <a:pt x="196799" y="126949"/>
                </a:cubicBezTo>
                <a:close/>
                <a:moveTo>
                  <a:pt x="196799" y="225374"/>
                </a:moveTo>
                <a:cubicBezTo>
                  <a:pt x="192415" y="225374"/>
                  <a:pt x="188862" y="228928"/>
                  <a:pt x="188862" y="233312"/>
                </a:cubicBezTo>
                <a:cubicBezTo>
                  <a:pt x="188862" y="237696"/>
                  <a:pt x="192415" y="241249"/>
                  <a:pt x="196799" y="241249"/>
                </a:cubicBezTo>
                <a:cubicBezTo>
                  <a:pt x="201183" y="241249"/>
                  <a:pt x="204737" y="237696"/>
                  <a:pt x="204737" y="233312"/>
                </a:cubicBezTo>
                <a:cubicBezTo>
                  <a:pt x="204737" y="228928"/>
                  <a:pt x="201183" y="225374"/>
                  <a:pt x="196799" y="225374"/>
                </a:cubicBezTo>
                <a:close/>
                <a:moveTo>
                  <a:pt x="196799" y="150749"/>
                </a:moveTo>
                <a:cubicBezTo>
                  <a:pt x="183490" y="150749"/>
                  <a:pt x="173126" y="161125"/>
                  <a:pt x="173266" y="175565"/>
                </a:cubicBezTo>
                <a:cubicBezTo>
                  <a:pt x="173302" y="179071"/>
                  <a:pt x="176173" y="181887"/>
                  <a:pt x="179680" y="181851"/>
                </a:cubicBezTo>
                <a:cubicBezTo>
                  <a:pt x="183186" y="181816"/>
                  <a:pt x="186002" y="178944"/>
                  <a:pt x="185966" y="175438"/>
                </a:cubicBezTo>
                <a:cubicBezTo>
                  <a:pt x="185890" y="168085"/>
                  <a:pt x="190538" y="163449"/>
                  <a:pt x="196799" y="163449"/>
                </a:cubicBezTo>
                <a:cubicBezTo>
                  <a:pt x="202806" y="163449"/>
                  <a:pt x="207645" y="168427"/>
                  <a:pt x="207645" y="175514"/>
                </a:cubicBezTo>
                <a:cubicBezTo>
                  <a:pt x="207645" y="177952"/>
                  <a:pt x="206934" y="179857"/>
                  <a:pt x="204800" y="182626"/>
                </a:cubicBezTo>
                <a:lnTo>
                  <a:pt x="203606" y="184112"/>
                </a:lnTo>
                <a:lnTo>
                  <a:pt x="202336" y="185547"/>
                </a:lnTo>
                <a:lnTo>
                  <a:pt x="198971" y="189230"/>
                </a:lnTo>
                <a:lnTo>
                  <a:pt x="197244" y="191224"/>
                </a:lnTo>
                <a:cubicBezTo>
                  <a:pt x="192367" y="197028"/>
                  <a:pt x="190449" y="201295"/>
                  <a:pt x="190449" y="207861"/>
                </a:cubicBezTo>
                <a:cubicBezTo>
                  <a:pt x="190449" y="211367"/>
                  <a:pt x="193293" y="214211"/>
                  <a:pt x="196799" y="214211"/>
                </a:cubicBezTo>
                <a:cubicBezTo>
                  <a:pt x="200306" y="214211"/>
                  <a:pt x="203149" y="211367"/>
                  <a:pt x="203149" y="207861"/>
                </a:cubicBezTo>
                <a:cubicBezTo>
                  <a:pt x="203149" y="205283"/>
                  <a:pt x="203899" y="203302"/>
                  <a:pt x="206185" y="200368"/>
                </a:cubicBezTo>
                <a:lnTo>
                  <a:pt x="207264" y="199047"/>
                </a:lnTo>
                <a:lnTo>
                  <a:pt x="208534" y="197574"/>
                </a:lnTo>
                <a:lnTo>
                  <a:pt x="211925" y="193891"/>
                </a:lnTo>
                <a:lnTo>
                  <a:pt x="213627" y="191922"/>
                </a:lnTo>
                <a:cubicBezTo>
                  <a:pt x="218427" y="186207"/>
                  <a:pt x="220345" y="181978"/>
                  <a:pt x="220345" y="175501"/>
                </a:cubicBezTo>
                <a:cubicBezTo>
                  <a:pt x="220345" y="161493"/>
                  <a:pt x="209893" y="150736"/>
                  <a:pt x="196799" y="150736"/>
                </a:cubicBezTo>
                <a:close/>
                <a:moveTo>
                  <a:pt x="101549" y="0"/>
                </a:moveTo>
                <a:cubicBezTo>
                  <a:pt x="136619" y="0"/>
                  <a:pt x="165049" y="28430"/>
                  <a:pt x="165049" y="63500"/>
                </a:cubicBezTo>
                <a:cubicBezTo>
                  <a:pt x="165049" y="98570"/>
                  <a:pt x="136619" y="127000"/>
                  <a:pt x="101549" y="127000"/>
                </a:cubicBezTo>
                <a:cubicBezTo>
                  <a:pt x="66479" y="127000"/>
                  <a:pt x="38049" y="98570"/>
                  <a:pt x="38049" y="63500"/>
                </a:cubicBezTo>
                <a:cubicBezTo>
                  <a:pt x="38049" y="28430"/>
                  <a:pt x="66479" y="0"/>
                  <a:pt x="10154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2" name="Graphic 127">
            <a:extLst>
              <a:ext uri="{FF2B5EF4-FFF2-40B4-BE49-F238E27FC236}">
                <a16:creationId xmlns:a16="http://schemas.microsoft.com/office/drawing/2014/main" id="{22172084-F82A-E1D6-4AB6-F71E6BFE7643}"/>
              </a:ext>
              <a:ext uri="{C183D7F6-B498-43B3-948B-1728B52AA6E4}">
                <adec:decorative xmlns:adec="http://schemas.microsoft.com/office/drawing/2017/decorative" val="1"/>
              </a:ext>
            </a:extLst>
          </p:cNvPr>
          <p:cNvSpPr>
            <a:spLocks/>
          </p:cNvSpPr>
          <p:nvPr/>
        </p:nvSpPr>
        <p:spPr>
          <a:xfrm>
            <a:off x="11399734" y="6202761"/>
            <a:ext cx="214209" cy="295439"/>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32042" y="147618"/>
                </a:lnTo>
                <a:lnTo>
                  <a:pt x="27032" y="125873"/>
                </a:lnTo>
                <a:cubicBezTo>
                  <a:pt x="26926" y="125421"/>
                  <a:pt x="26691" y="125011"/>
                  <a:pt x="26356" y="124692"/>
                </a:cubicBezTo>
                <a:cubicBezTo>
                  <a:pt x="8925" y="108042"/>
                  <a:pt x="0" y="89402"/>
                  <a:pt x="0" y="69047"/>
                </a:cubicBezTo>
                <a:cubicBezTo>
                  <a:pt x="5" y="30912"/>
                  <a:pt x="30921" y="0"/>
                  <a:pt x="6905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GB"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3" name="Graphic 9">
            <a:extLst>
              <a:ext uri="{FF2B5EF4-FFF2-40B4-BE49-F238E27FC236}">
                <a16:creationId xmlns:a16="http://schemas.microsoft.com/office/drawing/2014/main" id="{379CCFFC-A929-3305-C731-FB91706D1AD1}"/>
              </a:ext>
              <a:ext uri="{C183D7F6-B498-43B3-948B-1728B52AA6E4}">
                <adec:decorative xmlns:adec="http://schemas.microsoft.com/office/drawing/2017/decorative" val="1"/>
              </a:ext>
            </a:extLst>
          </p:cNvPr>
          <p:cNvSpPr>
            <a:spLocks/>
          </p:cNvSpPr>
          <p:nvPr/>
        </p:nvSpPr>
        <p:spPr>
          <a:xfrm>
            <a:off x="10810296" y="6205677"/>
            <a:ext cx="291798" cy="291847"/>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GB"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4" name="Freeform: Shape 133">
            <a:extLst>
              <a:ext uri="{FF2B5EF4-FFF2-40B4-BE49-F238E27FC236}">
                <a16:creationId xmlns:a16="http://schemas.microsoft.com/office/drawing/2014/main" id="{62F3CCB9-23E3-8094-8E12-C2690907C1D8}"/>
              </a:ext>
              <a:ext uri="{C183D7F6-B498-43B3-948B-1728B52AA6E4}">
                <adec:decorative xmlns:adec="http://schemas.microsoft.com/office/drawing/2017/decorative" val="1"/>
              </a:ext>
            </a:extLst>
          </p:cNvPr>
          <p:cNvSpPr>
            <a:spLocks noChangeAspect="1"/>
          </p:cNvSpPr>
          <p:nvPr/>
        </p:nvSpPr>
        <p:spPr>
          <a:xfrm>
            <a:off x="10274410" y="6187779"/>
            <a:ext cx="236368" cy="313900"/>
          </a:xfrm>
          <a:custGeom>
            <a:avLst/>
            <a:gdLst>
              <a:gd name="connsiteX0" fmla="*/ 47894 w 378701"/>
              <a:gd name="connsiteY0" fmla="*/ 425012 h 502920"/>
              <a:gd name="connsiteX1" fmla="*/ 17997 w 378701"/>
              <a:gd name="connsiteY1" fmla="*/ 454968 h 502920"/>
              <a:gd name="connsiteX2" fmla="*/ 47894 w 378701"/>
              <a:gd name="connsiteY2" fmla="*/ 484924 h 502920"/>
              <a:gd name="connsiteX3" fmla="*/ 77851 w 378701"/>
              <a:gd name="connsiteY3" fmla="*/ 454968 h 502920"/>
              <a:gd name="connsiteX4" fmla="*/ 47894 w 378701"/>
              <a:gd name="connsiteY4" fmla="*/ 425012 h 502920"/>
              <a:gd name="connsiteX5" fmla="*/ 47894 w 378701"/>
              <a:gd name="connsiteY5" fmla="*/ 407132 h 502920"/>
              <a:gd name="connsiteX6" fmla="*/ 95789 w 378701"/>
              <a:gd name="connsiteY6" fmla="*/ 455026 h 502920"/>
              <a:gd name="connsiteX7" fmla="*/ 47894 w 378701"/>
              <a:gd name="connsiteY7" fmla="*/ 502920 h 502920"/>
              <a:gd name="connsiteX8" fmla="*/ 0 w 378701"/>
              <a:gd name="connsiteY8" fmla="*/ 455026 h 502920"/>
              <a:gd name="connsiteX9" fmla="*/ 47894 w 378701"/>
              <a:gd name="connsiteY9" fmla="*/ 407132 h 502920"/>
              <a:gd name="connsiteX10" fmla="*/ 161446 w 378701"/>
              <a:gd name="connsiteY10" fmla="*/ 351616 h 502920"/>
              <a:gd name="connsiteX11" fmla="*/ 162442 w 378701"/>
              <a:gd name="connsiteY11" fmla="*/ 352437 h 502920"/>
              <a:gd name="connsiteX12" fmla="*/ 188178 w 378701"/>
              <a:gd name="connsiteY12" fmla="*/ 378172 h 502920"/>
              <a:gd name="connsiteX13" fmla="*/ 213913 w 378701"/>
              <a:gd name="connsiteY13" fmla="*/ 352437 h 502920"/>
              <a:gd name="connsiteX14" fmla="*/ 225227 w 378701"/>
              <a:gd name="connsiteY14" fmla="*/ 351616 h 502920"/>
              <a:gd name="connsiteX15" fmla="*/ 226223 w 378701"/>
              <a:gd name="connsiteY15" fmla="*/ 352437 h 502920"/>
              <a:gd name="connsiteX16" fmla="*/ 227044 w 378701"/>
              <a:gd name="connsiteY16" fmla="*/ 363751 h 502920"/>
              <a:gd name="connsiteX17" fmla="*/ 226223 w 378701"/>
              <a:gd name="connsiteY17" fmla="*/ 364748 h 502920"/>
              <a:gd name="connsiteX18" fmla="*/ 200489 w 378701"/>
              <a:gd name="connsiteY18" fmla="*/ 390483 h 502920"/>
              <a:gd name="connsiteX19" fmla="*/ 226223 w 378701"/>
              <a:gd name="connsiteY19" fmla="*/ 416218 h 502920"/>
              <a:gd name="connsiteX20" fmla="*/ 227044 w 378701"/>
              <a:gd name="connsiteY20" fmla="*/ 427532 h 502920"/>
              <a:gd name="connsiteX21" fmla="*/ 226223 w 378701"/>
              <a:gd name="connsiteY21" fmla="*/ 428528 h 502920"/>
              <a:gd name="connsiteX22" fmla="*/ 214909 w 378701"/>
              <a:gd name="connsiteY22" fmla="*/ 429349 h 502920"/>
              <a:gd name="connsiteX23" fmla="*/ 213913 w 378701"/>
              <a:gd name="connsiteY23" fmla="*/ 428528 h 502920"/>
              <a:gd name="connsiteX24" fmla="*/ 188178 w 378701"/>
              <a:gd name="connsiteY24" fmla="*/ 402794 h 502920"/>
              <a:gd name="connsiteX25" fmla="*/ 162442 w 378701"/>
              <a:gd name="connsiteY25" fmla="*/ 428528 h 502920"/>
              <a:gd name="connsiteX26" fmla="*/ 151128 w 378701"/>
              <a:gd name="connsiteY26" fmla="*/ 429349 h 502920"/>
              <a:gd name="connsiteX27" fmla="*/ 150132 w 378701"/>
              <a:gd name="connsiteY27" fmla="*/ 428528 h 502920"/>
              <a:gd name="connsiteX28" fmla="*/ 149311 w 378701"/>
              <a:gd name="connsiteY28" fmla="*/ 417214 h 502920"/>
              <a:gd name="connsiteX29" fmla="*/ 150132 w 378701"/>
              <a:gd name="connsiteY29" fmla="*/ 416218 h 502920"/>
              <a:gd name="connsiteX30" fmla="*/ 175867 w 378701"/>
              <a:gd name="connsiteY30" fmla="*/ 390483 h 502920"/>
              <a:gd name="connsiteX31" fmla="*/ 150132 w 378701"/>
              <a:gd name="connsiteY31" fmla="*/ 364748 h 502920"/>
              <a:gd name="connsiteX32" fmla="*/ 149311 w 378701"/>
              <a:gd name="connsiteY32" fmla="*/ 353433 h 502920"/>
              <a:gd name="connsiteX33" fmla="*/ 150132 w 378701"/>
              <a:gd name="connsiteY33" fmla="*/ 352437 h 502920"/>
              <a:gd name="connsiteX34" fmla="*/ 161446 w 378701"/>
              <a:gd name="connsiteY34" fmla="*/ 351616 h 502920"/>
              <a:gd name="connsiteX35" fmla="*/ 306126 w 378701"/>
              <a:gd name="connsiteY35" fmla="*/ 314802 h 502920"/>
              <a:gd name="connsiteX36" fmla="*/ 307122 w 378701"/>
              <a:gd name="connsiteY36" fmla="*/ 315623 h 502920"/>
              <a:gd name="connsiteX37" fmla="*/ 332858 w 378701"/>
              <a:gd name="connsiteY37" fmla="*/ 341358 h 502920"/>
              <a:gd name="connsiteX38" fmla="*/ 358593 w 378701"/>
              <a:gd name="connsiteY38" fmla="*/ 315623 h 502920"/>
              <a:gd name="connsiteX39" fmla="*/ 369907 w 378701"/>
              <a:gd name="connsiteY39" fmla="*/ 314802 h 502920"/>
              <a:gd name="connsiteX40" fmla="*/ 370903 w 378701"/>
              <a:gd name="connsiteY40" fmla="*/ 315623 h 502920"/>
              <a:gd name="connsiteX41" fmla="*/ 371724 w 378701"/>
              <a:gd name="connsiteY41" fmla="*/ 326937 h 502920"/>
              <a:gd name="connsiteX42" fmla="*/ 370903 w 378701"/>
              <a:gd name="connsiteY42" fmla="*/ 327934 h 502920"/>
              <a:gd name="connsiteX43" fmla="*/ 345169 w 378701"/>
              <a:gd name="connsiteY43" fmla="*/ 353669 h 502920"/>
              <a:gd name="connsiteX44" fmla="*/ 370903 w 378701"/>
              <a:gd name="connsiteY44" fmla="*/ 379404 h 502920"/>
              <a:gd name="connsiteX45" fmla="*/ 371724 w 378701"/>
              <a:gd name="connsiteY45" fmla="*/ 390718 h 502920"/>
              <a:gd name="connsiteX46" fmla="*/ 370903 w 378701"/>
              <a:gd name="connsiteY46" fmla="*/ 391714 h 502920"/>
              <a:gd name="connsiteX47" fmla="*/ 359589 w 378701"/>
              <a:gd name="connsiteY47" fmla="*/ 392535 h 502920"/>
              <a:gd name="connsiteX48" fmla="*/ 358593 w 378701"/>
              <a:gd name="connsiteY48" fmla="*/ 391714 h 502920"/>
              <a:gd name="connsiteX49" fmla="*/ 332858 w 378701"/>
              <a:gd name="connsiteY49" fmla="*/ 365980 h 502920"/>
              <a:gd name="connsiteX50" fmla="*/ 307122 w 378701"/>
              <a:gd name="connsiteY50" fmla="*/ 391714 h 502920"/>
              <a:gd name="connsiteX51" fmla="*/ 295808 w 378701"/>
              <a:gd name="connsiteY51" fmla="*/ 392535 h 502920"/>
              <a:gd name="connsiteX52" fmla="*/ 294812 w 378701"/>
              <a:gd name="connsiteY52" fmla="*/ 391714 h 502920"/>
              <a:gd name="connsiteX53" fmla="*/ 293991 w 378701"/>
              <a:gd name="connsiteY53" fmla="*/ 380400 h 502920"/>
              <a:gd name="connsiteX54" fmla="*/ 294812 w 378701"/>
              <a:gd name="connsiteY54" fmla="*/ 379404 h 502920"/>
              <a:gd name="connsiteX55" fmla="*/ 320547 w 378701"/>
              <a:gd name="connsiteY55" fmla="*/ 353669 h 502920"/>
              <a:gd name="connsiteX56" fmla="*/ 294812 w 378701"/>
              <a:gd name="connsiteY56" fmla="*/ 327934 h 502920"/>
              <a:gd name="connsiteX57" fmla="*/ 293991 w 378701"/>
              <a:gd name="connsiteY57" fmla="*/ 316619 h 502920"/>
              <a:gd name="connsiteX58" fmla="*/ 294812 w 378701"/>
              <a:gd name="connsiteY58" fmla="*/ 315623 h 502920"/>
              <a:gd name="connsiteX59" fmla="*/ 306126 w 378701"/>
              <a:gd name="connsiteY59" fmla="*/ 314802 h 502920"/>
              <a:gd name="connsiteX60" fmla="*/ 123635 w 378701"/>
              <a:gd name="connsiteY60" fmla="*/ 153884 h 502920"/>
              <a:gd name="connsiteX61" fmla="*/ 124631 w 378701"/>
              <a:gd name="connsiteY61" fmla="*/ 154705 h 502920"/>
              <a:gd name="connsiteX62" fmla="*/ 150367 w 378701"/>
              <a:gd name="connsiteY62" fmla="*/ 180440 h 502920"/>
              <a:gd name="connsiteX63" fmla="*/ 176102 w 378701"/>
              <a:gd name="connsiteY63" fmla="*/ 154705 h 502920"/>
              <a:gd name="connsiteX64" fmla="*/ 187416 w 378701"/>
              <a:gd name="connsiteY64" fmla="*/ 153884 h 502920"/>
              <a:gd name="connsiteX65" fmla="*/ 188412 w 378701"/>
              <a:gd name="connsiteY65" fmla="*/ 154705 h 502920"/>
              <a:gd name="connsiteX66" fmla="*/ 189233 w 378701"/>
              <a:gd name="connsiteY66" fmla="*/ 166019 h 502920"/>
              <a:gd name="connsiteX67" fmla="*/ 188412 w 378701"/>
              <a:gd name="connsiteY67" fmla="*/ 167015 h 502920"/>
              <a:gd name="connsiteX68" fmla="*/ 162678 w 378701"/>
              <a:gd name="connsiteY68" fmla="*/ 192750 h 502920"/>
              <a:gd name="connsiteX69" fmla="*/ 188412 w 378701"/>
              <a:gd name="connsiteY69" fmla="*/ 218486 h 502920"/>
              <a:gd name="connsiteX70" fmla="*/ 189233 w 378701"/>
              <a:gd name="connsiteY70" fmla="*/ 229800 h 502920"/>
              <a:gd name="connsiteX71" fmla="*/ 188412 w 378701"/>
              <a:gd name="connsiteY71" fmla="*/ 230796 h 502920"/>
              <a:gd name="connsiteX72" fmla="*/ 177098 w 378701"/>
              <a:gd name="connsiteY72" fmla="*/ 231617 h 502920"/>
              <a:gd name="connsiteX73" fmla="*/ 176102 w 378701"/>
              <a:gd name="connsiteY73" fmla="*/ 230796 h 502920"/>
              <a:gd name="connsiteX74" fmla="*/ 150367 w 378701"/>
              <a:gd name="connsiteY74" fmla="*/ 205061 h 502920"/>
              <a:gd name="connsiteX75" fmla="*/ 124631 w 378701"/>
              <a:gd name="connsiteY75" fmla="*/ 230796 h 502920"/>
              <a:gd name="connsiteX76" fmla="*/ 113317 w 378701"/>
              <a:gd name="connsiteY76" fmla="*/ 231617 h 502920"/>
              <a:gd name="connsiteX77" fmla="*/ 112321 w 378701"/>
              <a:gd name="connsiteY77" fmla="*/ 230796 h 502920"/>
              <a:gd name="connsiteX78" fmla="*/ 111500 w 378701"/>
              <a:gd name="connsiteY78" fmla="*/ 219482 h 502920"/>
              <a:gd name="connsiteX79" fmla="*/ 112321 w 378701"/>
              <a:gd name="connsiteY79" fmla="*/ 218486 h 502920"/>
              <a:gd name="connsiteX80" fmla="*/ 138056 w 378701"/>
              <a:gd name="connsiteY80" fmla="*/ 192750 h 502920"/>
              <a:gd name="connsiteX81" fmla="*/ 112321 w 378701"/>
              <a:gd name="connsiteY81" fmla="*/ 167015 h 502920"/>
              <a:gd name="connsiteX82" fmla="*/ 111500 w 378701"/>
              <a:gd name="connsiteY82" fmla="*/ 155701 h 502920"/>
              <a:gd name="connsiteX83" fmla="*/ 112321 w 378701"/>
              <a:gd name="connsiteY83" fmla="*/ 154705 h 502920"/>
              <a:gd name="connsiteX84" fmla="*/ 123635 w 378701"/>
              <a:gd name="connsiteY84" fmla="*/ 153884 h 502920"/>
              <a:gd name="connsiteX85" fmla="*/ 322775 w 378701"/>
              <a:gd name="connsiteY85" fmla="*/ 126741 h 502920"/>
              <a:gd name="connsiteX86" fmla="*/ 339072 w 378701"/>
              <a:gd name="connsiteY86" fmla="*/ 126741 h 502920"/>
              <a:gd name="connsiteX87" fmla="*/ 370376 w 378701"/>
              <a:gd name="connsiteY87" fmla="*/ 158046 h 502920"/>
              <a:gd name="connsiteX88" fmla="*/ 369790 w 378701"/>
              <a:gd name="connsiteY88" fmla="*/ 174342 h 502920"/>
              <a:gd name="connsiteX89" fmla="*/ 369731 w 378701"/>
              <a:gd name="connsiteY89" fmla="*/ 174402 h 502920"/>
              <a:gd name="connsiteX90" fmla="*/ 353434 w 378701"/>
              <a:gd name="connsiteY90" fmla="*/ 173815 h 502920"/>
              <a:gd name="connsiteX91" fmla="*/ 342472 w 378701"/>
              <a:gd name="connsiteY91" fmla="*/ 162853 h 502920"/>
              <a:gd name="connsiteX92" fmla="*/ 342472 w 378701"/>
              <a:gd name="connsiteY92" fmla="*/ 192750 h 502920"/>
              <a:gd name="connsiteX93" fmla="*/ 342413 w 378701"/>
              <a:gd name="connsiteY93" fmla="*/ 194480 h 502920"/>
              <a:gd name="connsiteX94" fmla="*/ 342413 w 378701"/>
              <a:gd name="connsiteY94" fmla="*/ 196209 h 502920"/>
              <a:gd name="connsiteX95" fmla="*/ 342355 w 378701"/>
              <a:gd name="connsiteY95" fmla="*/ 196209 h 502920"/>
              <a:gd name="connsiteX96" fmla="*/ 342355 w 378701"/>
              <a:gd name="connsiteY96" fmla="*/ 196209 h 502920"/>
              <a:gd name="connsiteX97" fmla="*/ 244338 w 378701"/>
              <a:gd name="connsiteY97" fmla="*/ 290942 h 502920"/>
              <a:gd name="connsiteX98" fmla="*/ 134597 w 378701"/>
              <a:gd name="connsiteY98" fmla="*/ 290942 h 502920"/>
              <a:gd name="connsiteX99" fmla="*/ 59502 w 378701"/>
              <a:gd name="connsiteY99" fmla="*/ 366038 h 502920"/>
              <a:gd name="connsiteX100" fmla="*/ 59502 w 378701"/>
              <a:gd name="connsiteY100" fmla="*/ 379638 h 502920"/>
              <a:gd name="connsiteX101" fmla="*/ 47953 w 378701"/>
              <a:gd name="connsiteY101" fmla="*/ 391187 h 502920"/>
              <a:gd name="connsiteX102" fmla="*/ 36405 w 378701"/>
              <a:gd name="connsiteY102" fmla="*/ 379638 h 502920"/>
              <a:gd name="connsiteX103" fmla="*/ 36405 w 378701"/>
              <a:gd name="connsiteY103" fmla="*/ 366038 h 502920"/>
              <a:gd name="connsiteX104" fmla="*/ 134597 w 378701"/>
              <a:gd name="connsiteY104" fmla="*/ 267845 h 502920"/>
              <a:gd name="connsiteX105" fmla="*/ 244338 w 378701"/>
              <a:gd name="connsiteY105" fmla="*/ 267845 h 502920"/>
              <a:gd name="connsiteX106" fmla="*/ 319433 w 378701"/>
              <a:gd name="connsiteY106" fmla="*/ 192750 h 502920"/>
              <a:gd name="connsiteX107" fmla="*/ 319433 w 378701"/>
              <a:gd name="connsiteY107" fmla="*/ 162853 h 502920"/>
              <a:gd name="connsiteX108" fmla="*/ 308295 w 378701"/>
              <a:gd name="connsiteY108" fmla="*/ 173815 h 502920"/>
              <a:gd name="connsiteX109" fmla="*/ 307709 w 378701"/>
              <a:gd name="connsiteY109" fmla="*/ 174402 h 502920"/>
              <a:gd name="connsiteX110" fmla="*/ 291412 w 378701"/>
              <a:gd name="connsiteY110" fmla="*/ 173815 h 502920"/>
              <a:gd name="connsiteX111" fmla="*/ 291998 w 378701"/>
              <a:gd name="connsiteY111" fmla="*/ 157518 h 502920"/>
              <a:gd name="connsiteX112" fmla="*/ 330806 w 378701"/>
              <a:gd name="connsiteY112" fmla="*/ 17879 h 502920"/>
              <a:gd name="connsiteX113" fmla="*/ 300908 w 378701"/>
              <a:gd name="connsiteY113" fmla="*/ 47835 h 502920"/>
              <a:gd name="connsiteX114" fmla="*/ 330806 w 378701"/>
              <a:gd name="connsiteY114" fmla="*/ 77791 h 502920"/>
              <a:gd name="connsiteX115" fmla="*/ 360762 w 378701"/>
              <a:gd name="connsiteY115" fmla="*/ 47835 h 502920"/>
              <a:gd name="connsiteX116" fmla="*/ 330806 w 378701"/>
              <a:gd name="connsiteY116" fmla="*/ 17879 h 502920"/>
              <a:gd name="connsiteX117" fmla="*/ 330806 w 378701"/>
              <a:gd name="connsiteY117" fmla="*/ 0 h 502920"/>
              <a:gd name="connsiteX118" fmla="*/ 378701 w 378701"/>
              <a:gd name="connsiteY118" fmla="*/ 47894 h 502920"/>
              <a:gd name="connsiteX119" fmla="*/ 330806 w 378701"/>
              <a:gd name="connsiteY119" fmla="*/ 95788 h 502920"/>
              <a:gd name="connsiteX120" fmla="*/ 282911 w 378701"/>
              <a:gd name="connsiteY120" fmla="*/ 47894 h 502920"/>
              <a:gd name="connsiteX121" fmla="*/ 330806 w 378701"/>
              <a:gd name="connsiteY121" fmla="*/ 0 h 50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78701" h="502920">
                <a:moveTo>
                  <a:pt x="47894" y="425012"/>
                </a:moveTo>
                <a:cubicBezTo>
                  <a:pt x="31422" y="425012"/>
                  <a:pt x="17997" y="438436"/>
                  <a:pt x="17997" y="454968"/>
                </a:cubicBezTo>
                <a:cubicBezTo>
                  <a:pt x="17997" y="471499"/>
                  <a:pt x="31422" y="484924"/>
                  <a:pt x="47894" y="484924"/>
                </a:cubicBezTo>
                <a:cubicBezTo>
                  <a:pt x="64426" y="484924"/>
                  <a:pt x="77851" y="471499"/>
                  <a:pt x="77851" y="454968"/>
                </a:cubicBezTo>
                <a:cubicBezTo>
                  <a:pt x="77851" y="438436"/>
                  <a:pt x="64367" y="425012"/>
                  <a:pt x="47894" y="425012"/>
                </a:cubicBezTo>
                <a:close/>
                <a:moveTo>
                  <a:pt x="47894" y="407132"/>
                </a:moveTo>
                <a:cubicBezTo>
                  <a:pt x="74333" y="407132"/>
                  <a:pt x="95789" y="428588"/>
                  <a:pt x="95789" y="455026"/>
                </a:cubicBezTo>
                <a:cubicBezTo>
                  <a:pt x="95789" y="481465"/>
                  <a:pt x="74333" y="502920"/>
                  <a:pt x="47894" y="502920"/>
                </a:cubicBezTo>
                <a:cubicBezTo>
                  <a:pt x="21456" y="502920"/>
                  <a:pt x="0" y="481465"/>
                  <a:pt x="0" y="455026"/>
                </a:cubicBezTo>
                <a:cubicBezTo>
                  <a:pt x="0" y="428588"/>
                  <a:pt x="21456" y="407132"/>
                  <a:pt x="47894" y="407132"/>
                </a:cubicBezTo>
                <a:close/>
                <a:moveTo>
                  <a:pt x="161446" y="351616"/>
                </a:moveTo>
                <a:lnTo>
                  <a:pt x="162442" y="352437"/>
                </a:lnTo>
                <a:lnTo>
                  <a:pt x="188178" y="378172"/>
                </a:lnTo>
                <a:lnTo>
                  <a:pt x="213913" y="352437"/>
                </a:lnTo>
                <a:cubicBezTo>
                  <a:pt x="216961" y="349388"/>
                  <a:pt x="221768" y="349036"/>
                  <a:pt x="225227" y="351616"/>
                </a:cubicBezTo>
                <a:lnTo>
                  <a:pt x="226223" y="352437"/>
                </a:lnTo>
                <a:cubicBezTo>
                  <a:pt x="229272" y="355485"/>
                  <a:pt x="229624" y="360293"/>
                  <a:pt x="227044" y="363751"/>
                </a:cubicBezTo>
                <a:lnTo>
                  <a:pt x="226223" y="364748"/>
                </a:lnTo>
                <a:lnTo>
                  <a:pt x="200489" y="390483"/>
                </a:lnTo>
                <a:lnTo>
                  <a:pt x="226223" y="416218"/>
                </a:lnTo>
                <a:cubicBezTo>
                  <a:pt x="229272" y="419266"/>
                  <a:pt x="229624" y="424074"/>
                  <a:pt x="227044" y="427532"/>
                </a:cubicBezTo>
                <a:lnTo>
                  <a:pt x="226223" y="428528"/>
                </a:lnTo>
                <a:cubicBezTo>
                  <a:pt x="223175" y="431577"/>
                  <a:pt x="218368" y="431929"/>
                  <a:pt x="214909" y="429349"/>
                </a:cubicBezTo>
                <a:lnTo>
                  <a:pt x="213913" y="428528"/>
                </a:lnTo>
                <a:lnTo>
                  <a:pt x="188178" y="402794"/>
                </a:lnTo>
                <a:lnTo>
                  <a:pt x="162442" y="428528"/>
                </a:lnTo>
                <a:cubicBezTo>
                  <a:pt x="159394" y="431577"/>
                  <a:pt x="154587" y="431929"/>
                  <a:pt x="151128" y="429349"/>
                </a:cubicBezTo>
                <a:lnTo>
                  <a:pt x="150132" y="428528"/>
                </a:lnTo>
                <a:cubicBezTo>
                  <a:pt x="147083" y="425480"/>
                  <a:pt x="146731" y="420673"/>
                  <a:pt x="149311" y="417214"/>
                </a:cubicBezTo>
                <a:lnTo>
                  <a:pt x="150132" y="416218"/>
                </a:lnTo>
                <a:lnTo>
                  <a:pt x="175867" y="390483"/>
                </a:lnTo>
                <a:lnTo>
                  <a:pt x="150132" y="364748"/>
                </a:lnTo>
                <a:cubicBezTo>
                  <a:pt x="147083" y="361699"/>
                  <a:pt x="146731" y="356892"/>
                  <a:pt x="149311" y="353433"/>
                </a:cubicBezTo>
                <a:lnTo>
                  <a:pt x="150132" y="352437"/>
                </a:lnTo>
                <a:cubicBezTo>
                  <a:pt x="153180" y="349388"/>
                  <a:pt x="157987" y="349036"/>
                  <a:pt x="161446" y="351616"/>
                </a:cubicBezTo>
                <a:close/>
                <a:moveTo>
                  <a:pt x="306126" y="314802"/>
                </a:moveTo>
                <a:lnTo>
                  <a:pt x="307122" y="315623"/>
                </a:lnTo>
                <a:lnTo>
                  <a:pt x="332858" y="341358"/>
                </a:lnTo>
                <a:lnTo>
                  <a:pt x="358593" y="315623"/>
                </a:lnTo>
                <a:cubicBezTo>
                  <a:pt x="361641" y="312574"/>
                  <a:pt x="366448" y="312222"/>
                  <a:pt x="369907" y="314802"/>
                </a:cubicBezTo>
                <a:lnTo>
                  <a:pt x="370903" y="315623"/>
                </a:lnTo>
                <a:cubicBezTo>
                  <a:pt x="373952" y="318671"/>
                  <a:pt x="374304" y="323478"/>
                  <a:pt x="371724" y="326937"/>
                </a:cubicBezTo>
                <a:lnTo>
                  <a:pt x="370903" y="327934"/>
                </a:lnTo>
                <a:lnTo>
                  <a:pt x="345169" y="353669"/>
                </a:lnTo>
                <a:lnTo>
                  <a:pt x="370903" y="379404"/>
                </a:lnTo>
                <a:cubicBezTo>
                  <a:pt x="373952" y="382452"/>
                  <a:pt x="374304" y="387260"/>
                  <a:pt x="371724" y="390718"/>
                </a:cubicBezTo>
                <a:lnTo>
                  <a:pt x="370903" y="391714"/>
                </a:lnTo>
                <a:cubicBezTo>
                  <a:pt x="367855" y="394763"/>
                  <a:pt x="363048" y="395115"/>
                  <a:pt x="359589" y="392535"/>
                </a:cubicBezTo>
                <a:lnTo>
                  <a:pt x="358593" y="391714"/>
                </a:lnTo>
                <a:lnTo>
                  <a:pt x="332858" y="365980"/>
                </a:lnTo>
                <a:lnTo>
                  <a:pt x="307122" y="391714"/>
                </a:lnTo>
                <a:cubicBezTo>
                  <a:pt x="304074" y="394763"/>
                  <a:pt x="299267" y="395115"/>
                  <a:pt x="295808" y="392535"/>
                </a:cubicBezTo>
                <a:lnTo>
                  <a:pt x="294812" y="391714"/>
                </a:lnTo>
                <a:cubicBezTo>
                  <a:pt x="291763" y="388666"/>
                  <a:pt x="291411" y="383859"/>
                  <a:pt x="293991" y="380400"/>
                </a:cubicBezTo>
                <a:lnTo>
                  <a:pt x="294812" y="379404"/>
                </a:lnTo>
                <a:lnTo>
                  <a:pt x="320547" y="353669"/>
                </a:lnTo>
                <a:lnTo>
                  <a:pt x="294812" y="327934"/>
                </a:lnTo>
                <a:cubicBezTo>
                  <a:pt x="291763" y="324885"/>
                  <a:pt x="291411" y="320078"/>
                  <a:pt x="293991" y="316619"/>
                </a:cubicBezTo>
                <a:lnTo>
                  <a:pt x="294812" y="315623"/>
                </a:lnTo>
                <a:cubicBezTo>
                  <a:pt x="297860" y="312574"/>
                  <a:pt x="302667" y="312222"/>
                  <a:pt x="306126" y="314802"/>
                </a:cubicBezTo>
                <a:close/>
                <a:moveTo>
                  <a:pt x="123635" y="153884"/>
                </a:moveTo>
                <a:lnTo>
                  <a:pt x="124631" y="154705"/>
                </a:lnTo>
                <a:lnTo>
                  <a:pt x="150367" y="180440"/>
                </a:lnTo>
                <a:lnTo>
                  <a:pt x="176102" y="154705"/>
                </a:lnTo>
                <a:cubicBezTo>
                  <a:pt x="179150" y="151656"/>
                  <a:pt x="183957" y="151304"/>
                  <a:pt x="187416" y="153884"/>
                </a:cubicBezTo>
                <a:lnTo>
                  <a:pt x="188412" y="154705"/>
                </a:lnTo>
                <a:cubicBezTo>
                  <a:pt x="191461" y="157753"/>
                  <a:pt x="191813" y="162560"/>
                  <a:pt x="189233" y="166019"/>
                </a:cubicBezTo>
                <a:lnTo>
                  <a:pt x="188412" y="167015"/>
                </a:lnTo>
                <a:lnTo>
                  <a:pt x="162678" y="192750"/>
                </a:lnTo>
                <a:lnTo>
                  <a:pt x="188412" y="218486"/>
                </a:lnTo>
                <a:cubicBezTo>
                  <a:pt x="191461" y="221534"/>
                  <a:pt x="191813" y="226341"/>
                  <a:pt x="189233" y="229800"/>
                </a:cubicBezTo>
                <a:lnTo>
                  <a:pt x="188412" y="230796"/>
                </a:lnTo>
                <a:cubicBezTo>
                  <a:pt x="185364" y="233845"/>
                  <a:pt x="180557" y="234197"/>
                  <a:pt x="177098" y="231617"/>
                </a:cubicBezTo>
                <a:lnTo>
                  <a:pt x="176102" y="230796"/>
                </a:lnTo>
                <a:lnTo>
                  <a:pt x="150367" y="205061"/>
                </a:lnTo>
                <a:lnTo>
                  <a:pt x="124631" y="230796"/>
                </a:lnTo>
                <a:cubicBezTo>
                  <a:pt x="121583" y="233845"/>
                  <a:pt x="116776" y="234197"/>
                  <a:pt x="113317" y="231617"/>
                </a:cubicBezTo>
                <a:lnTo>
                  <a:pt x="112321" y="230796"/>
                </a:lnTo>
                <a:cubicBezTo>
                  <a:pt x="109272" y="227748"/>
                  <a:pt x="108920" y="222941"/>
                  <a:pt x="111500" y="219482"/>
                </a:cubicBezTo>
                <a:lnTo>
                  <a:pt x="112321" y="218486"/>
                </a:lnTo>
                <a:lnTo>
                  <a:pt x="138056" y="192750"/>
                </a:lnTo>
                <a:lnTo>
                  <a:pt x="112321" y="167015"/>
                </a:lnTo>
                <a:cubicBezTo>
                  <a:pt x="109272" y="163967"/>
                  <a:pt x="108920" y="159160"/>
                  <a:pt x="111500" y="155701"/>
                </a:cubicBezTo>
                <a:lnTo>
                  <a:pt x="112321" y="154705"/>
                </a:lnTo>
                <a:cubicBezTo>
                  <a:pt x="115369" y="151656"/>
                  <a:pt x="120176" y="151304"/>
                  <a:pt x="123635" y="153884"/>
                </a:cubicBezTo>
                <a:close/>
                <a:moveTo>
                  <a:pt x="322775" y="126741"/>
                </a:moveTo>
                <a:cubicBezTo>
                  <a:pt x="327230" y="122286"/>
                  <a:pt x="334617" y="122286"/>
                  <a:pt x="339072" y="126741"/>
                </a:cubicBezTo>
                <a:lnTo>
                  <a:pt x="370376" y="158046"/>
                </a:lnTo>
                <a:cubicBezTo>
                  <a:pt x="374714" y="162794"/>
                  <a:pt x="374538" y="170005"/>
                  <a:pt x="369790" y="174342"/>
                </a:cubicBezTo>
                <a:lnTo>
                  <a:pt x="369731" y="174402"/>
                </a:lnTo>
                <a:cubicBezTo>
                  <a:pt x="365100" y="178739"/>
                  <a:pt x="357772" y="178563"/>
                  <a:pt x="353434" y="173815"/>
                </a:cubicBezTo>
                <a:lnTo>
                  <a:pt x="342472" y="162853"/>
                </a:lnTo>
                <a:lnTo>
                  <a:pt x="342472" y="192750"/>
                </a:lnTo>
                <a:lnTo>
                  <a:pt x="342413" y="194480"/>
                </a:lnTo>
                <a:lnTo>
                  <a:pt x="342413" y="196209"/>
                </a:lnTo>
                <a:lnTo>
                  <a:pt x="342355" y="196209"/>
                </a:lnTo>
                <a:lnTo>
                  <a:pt x="342355" y="196209"/>
                </a:lnTo>
                <a:cubicBezTo>
                  <a:pt x="340596" y="248793"/>
                  <a:pt x="297333" y="290942"/>
                  <a:pt x="244338" y="290942"/>
                </a:cubicBezTo>
                <a:lnTo>
                  <a:pt x="134597" y="290942"/>
                </a:lnTo>
                <a:cubicBezTo>
                  <a:pt x="93327" y="290942"/>
                  <a:pt x="59502" y="324592"/>
                  <a:pt x="59502" y="366038"/>
                </a:cubicBezTo>
                <a:lnTo>
                  <a:pt x="59502" y="379638"/>
                </a:lnTo>
                <a:cubicBezTo>
                  <a:pt x="59502" y="385970"/>
                  <a:pt x="54284" y="391187"/>
                  <a:pt x="47953" y="391187"/>
                </a:cubicBezTo>
                <a:cubicBezTo>
                  <a:pt x="41622" y="391187"/>
                  <a:pt x="36405" y="385970"/>
                  <a:pt x="36405" y="379638"/>
                </a:cubicBezTo>
                <a:lnTo>
                  <a:pt x="36405" y="366038"/>
                </a:lnTo>
                <a:cubicBezTo>
                  <a:pt x="36405" y="311871"/>
                  <a:pt x="80430" y="267845"/>
                  <a:pt x="134597" y="267845"/>
                </a:cubicBezTo>
                <a:lnTo>
                  <a:pt x="244338" y="267845"/>
                </a:lnTo>
                <a:cubicBezTo>
                  <a:pt x="285608" y="267845"/>
                  <a:pt x="319433" y="234196"/>
                  <a:pt x="319433" y="192750"/>
                </a:cubicBezTo>
                <a:lnTo>
                  <a:pt x="319433" y="162853"/>
                </a:lnTo>
                <a:lnTo>
                  <a:pt x="308295" y="173815"/>
                </a:lnTo>
                <a:cubicBezTo>
                  <a:pt x="308295" y="173815"/>
                  <a:pt x="307885" y="174226"/>
                  <a:pt x="307709" y="174402"/>
                </a:cubicBezTo>
                <a:cubicBezTo>
                  <a:pt x="303077" y="178739"/>
                  <a:pt x="295750" y="178563"/>
                  <a:pt x="291412" y="173815"/>
                </a:cubicBezTo>
                <a:cubicBezTo>
                  <a:pt x="287074" y="169184"/>
                  <a:pt x="287367" y="161856"/>
                  <a:pt x="291998" y="157518"/>
                </a:cubicBezTo>
                <a:close/>
                <a:moveTo>
                  <a:pt x="330806" y="17879"/>
                </a:moveTo>
                <a:cubicBezTo>
                  <a:pt x="314333" y="17879"/>
                  <a:pt x="300908" y="31304"/>
                  <a:pt x="300908" y="47835"/>
                </a:cubicBezTo>
                <a:cubicBezTo>
                  <a:pt x="300908" y="64366"/>
                  <a:pt x="314333" y="77791"/>
                  <a:pt x="330806" y="77791"/>
                </a:cubicBezTo>
                <a:cubicBezTo>
                  <a:pt x="347338" y="77791"/>
                  <a:pt x="360762" y="64366"/>
                  <a:pt x="360762" y="47835"/>
                </a:cubicBezTo>
                <a:cubicBezTo>
                  <a:pt x="360762" y="31304"/>
                  <a:pt x="347278" y="17879"/>
                  <a:pt x="330806" y="17879"/>
                </a:cubicBezTo>
                <a:close/>
                <a:moveTo>
                  <a:pt x="330806" y="0"/>
                </a:moveTo>
                <a:cubicBezTo>
                  <a:pt x="357245" y="0"/>
                  <a:pt x="378701" y="21456"/>
                  <a:pt x="378701" y="47894"/>
                </a:cubicBezTo>
                <a:cubicBezTo>
                  <a:pt x="378701" y="74333"/>
                  <a:pt x="357245" y="95788"/>
                  <a:pt x="330806" y="95788"/>
                </a:cubicBezTo>
                <a:cubicBezTo>
                  <a:pt x="304367" y="95788"/>
                  <a:pt x="282911" y="74333"/>
                  <a:pt x="282911" y="47894"/>
                </a:cubicBezTo>
                <a:cubicBezTo>
                  <a:pt x="282911" y="21456"/>
                  <a:pt x="304367" y="0"/>
                  <a:pt x="33080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5" name="Oval 134">
            <a:extLst>
              <a:ext uri="{FF2B5EF4-FFF2-40B4-BE49-F238E27FC236}">
                <a16:creationId xmlns:a16="http://schemas.microsoft.com/office/drawing/2014/main" id="{0E2E982D-C793-1218-1A3F-C601C7AB1B87}"/>
              </a:ext>
              <a:ext uri="{C183D7F6-B498-43B3-948B-1728B52AA6E4}">
                <adec:decorative xmlns:adec="http://schemas.microsoft.com/office/drawing/2017/decorative" val="1"/>
              </a:ext>
            </a:extLst>
          </p:cNvPr>
          <p:cNvSpPr>
            <a:spLocks noChangeAspect="1"/>
          </p:cNvSpPr>
          <p:nvPr/>
        </p:nvSpPr>
        <p:spPr bwMode="auto">
          <a:xfrm>
            <a:off x="10163032" y="6098890"/>
            <a:ext cx="476447" cy="476444"/>
          </a:xfrm>
          <a:prstGeom prst="ellipse">
            <a:avLst/>
          </a:prstGeom>
          <a:solidFill>
            <a:srgbClr val="000000">
              <a:alpha val="58000"/>
            </a:srgbClr>
          </a:solidFill>
          <a:ln w="12700" cap="flat">
            <a:noFill/>
            <a:miter lim="400000"/>
          </a:ln>
          <a:effectLst/>
          <a:sp3d/>
        </p:spPr>
        <p:txBody>
          <a:bodyPr rot="0" spcFirstLastPara="1" vertOverflow="overflow" horzOverflow="overflow" vert="horz" wrap="square" lIns="182880" tIns="45718" rIns="45718" bIns="45718" numCol="1" spcCol="38100" rtlCol="0" anchor="ctr">
            <a:noAutofit/>
          </a:bodyPr>
          <a:lstStyle/>
          <a:p>
            <a:pPr marL="0" marR="0" lvl="0" indent="0" algn="l" defTabSz="932742"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36" name="Oval 135">
            <a:extLst>
              <a:ext uri="{FF2B5EF4-FFF2-40B4-BE49-F238E27FC236}">
                <a16:creationId xmlns:a16="http://schemas.microsoft.com/office/drawing/2014/main" id="{9DA9ED79-5F25-7E37-4D98-9F53E77739E8}"/>
              </a:ext>
              <a:ext uri="{C183D7F6-B498-43B3-948B-1728B52AA6E4}">
                <adec:decorative xmlns:adec="http://schemas.microsoft.com/office/drawing/2017/decorative" val="1"/>
              </a:ext>
            </a:extLst>
          </p:cNvPr>
          <p:cNvSpPr>
            <a:spLocks noChangeAspect="1"/>
          </p:cNvSpPr>
          <p:nvPr/>
        </p:nvSpPr>
        <p:spPr bwMode="auto">
          <a:xfrm>
            <a:off x="10716149" y="6118323"/>
            <a:ext cx="476447" cy="476444"/>
          </a:xfrm>
          <a:prstGeom prst="ellipse">
            <a:avLst/>
          </a:prstGeom>
          <a:solidFill>
            <a:srgbClr val="000000">
              <a:alpha val="58000"/>
            </a:srgbClr>
          </a:solidFill>
          <a:ln w="12700" cap="flat">
            <a:noFill/>
            <a:miter lim="400000"/>
          </a:ln>
          <a:effectLst/>
          <a:sp3d/>
        </p:spPr>
        <p:txBody>
          <a:bodyPr rot="0" spcFirstLastPara="1" vertOverflow="overflow" horzOverflow="overflow" vert="horz" wrap="square" lIns="182880" tIns="45718" rIns="45718" bIns="45718" numCol="1" spcCol="38100" rtlCol="0" anchor="ctr">
            <a:noAutofit/>
          </a:bodyPr>
          <a:lstStyle/>
          <a:p>
            <a:pPr marL="0" marR="0" lvl="0" indent="0" algn="l" defTabSz="932742"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37" name="Oval 136">
            <a:extLst>
              <a:ext uri="{FF2B5EF4-FFF2-40B4-BE49-F238E27FC236}">
                <a16:creationId xmlns:a16="http://schemas.microsoft.com/office/drawing/2014/main" id="{E0A669A6-FC91-A9D6-40B6-6C208E8FF0A7}"/>
              </a:ext>
              <a:ext uri="{C183D7F6-B498-43B3-948B-1728B52AA6E4}">
                <adec:decorative xmlns:adec="http://schemas.microsoft.com/office/drawing/2017/decorative" val="1"/>
              </a:ext>
            </a:extLst>
          </p:cNvPr>
          <p:cNvSpPr>
            <a:spLocks noChangeAspect="1"/>
          </p:cNvSpPr>
          <p:nvPr/>
        </p:nvSpPr>
        <p:spPr bwMode="auto">
          <a:xfrm>
            <a:off x="11272104" y="6107686"/>
            <a:ext cx="476447" cy="476444"/>
          </a:xfrm>
          <a:prstGeom prst="ellipse">
            <a:avLst/>
          </a:prstGeom>
          <a:solidFill>
            <a:srgbClr val="000000">
              <a:alpha val="58000"/>
            </a:srgbClr>
          </a:solidFill>
          <a:ln w="12700" cap="flat">
            <a:noFill/>
            <a:miter lim="400000"/>
          </a:ln>
          <a:effectLst/>
          <a:sp3d/>
        </p:spPr>
        <p:txBody>
          <a:bodyPr rot="0" spcFirstLastPara="1" vertOverflow="overflow" horzOverflow="overflow" vert="horz" wrap="square" lIns="182880" tIns="45718" rIns="45718" bIns="45718" numCol="1" spcCol="38100" rtlCol="0" anchor="ctr">
            <a:noAutofit/>
          </a:bodyPr>
          <a:lstStyle/>
          <a:p>
            <a:pPr marL="0" marR="0" lvl="0" indent="0" algn="l" defTabSz="932742"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8" name="Rectangle: Rounded Corners 27">
            <a:extLst>
              <a:ext uri="{FF2B5EF4-FFF2-40B4-BE49-F238E27FC236}">
                <a16:creationId xmlns:a16="http://schemas.microsoft.com/office/drawing/2014/main" id="{8105C8A9-EA19-8A71-2DBC-702F331C5C73}"/>
              </a:ext>
            </a:extLst>
          </p:cNvPr>
          <p:cNvSpPr/>
          <p:nvPr/>
        </p:nvSpPr>
        <p:spPr bwMode="auto">
          <a:xfrm>
            <a:off x="700238" y="1966557"/>
            <a:ext cx="3484414" cy="3804927"/>
          </a:xfrm>
          <a:prstGeom prst="roundRect">
            <a:avLst>
              <a:gd name="adj" fmla="val 4366"/>
            </a:avLst>
          </a:prstGeom>
          <a:gradFill>
            <a:gsLst>
              <a:gs pos="50000">
                <a:srgbClr val="515BC0"/>
              </a:gs>
              <a:gs pos="0">
                <a:srgbClr val="0D72C4"/>
              </a:gs>
              <a:gs pos="100000">
                <a:srgbClr val="A340BA"/>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29" name="Title 1">
            <a:extLst>
              <a:ext uri="{FF2B5EF4-FFF2-40B4-BE49-F238E27FC236}">
                <a16:creationId xmlns:a16="http://schemas.microsoft.com/office/drawing/2014/main" id="{8C80F2F5-E676-3E14-5327-3A790EF92D4F}"/>
              </a:ext>
            </a:extLst>
          </p:cNvPr>
          <p:cNvSpPr txBox="1">
            <a:spLocks/>
          </p:cNvSpPr>
          <p:nvPr/>
        </p:nvSpPr>
        <p:spPr>
          <a:xfrm>
            <a:off x="744914" y="2141724"/>
            <a:ext cx="3395061" cy="553998"/>
          </a:xfrm>
          <a:prstGeom prst="rect">
            <a:avLst/>
          </a:prstGeom>
        </p:spPr>
        <p:txBody>
          <a:bodyPr wrap="square" lIns="0" tIns="0" rIns="0" bIns="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Sans Display Semibold"/>
                <a:ea typeface="+mn-ea"/>
                <a:cs typeface="Segoe UI" pitchFamily="34" charset="0"/>
              </a:rPr>
              <a:t>Automatic Context </a:t>
            </a:r>
            <a:br>
              <a:rPr kumimoji="0" lang="en-US" sz="1800" b="0" i="0" u="none" strike="noStrike" kern="1200" cap="none" spc="0" normalizeH="0" baseline="0" noProof="0" dirty="0">
                <a:ln w="3175">
                  <a:noFill/>
                </a:ln>
                <a:solidFill>
                  <a:srgbClr val="FFFFFF"/>
                </a:solidFill>
                <a:effectLst/>
                <a:uLnTx/>
                <a:uFillTx/>
                <a:latin typeface="Segoe Sans Display Semibold"/>
                <a:ea typeface="+mn-ea"/>
                <a:cs typeface="Segoe UI" pitchFamily="34" charset="0"/>
              </a:rPr>
            </a:br>
            <a:r>
              <a:rPr kumimoji="0" lang="en-US" sz="1800" b="0" i="0" u="none" strike="noStrike" kern="1200" cap="none" spc="0" normalizeH="0" baseline="0" noProof="0" dirty="0">
                <a:ln w="3175">
                  <a:noFill/>
                </a:ln>
                <a:solidFill>
                  <a:srgbClr val="FFFFFF"/>
                </a:solidFill>
                <a:effectLst/>
                <a:uLnTx/>
                <a:uFillTx/>
                <a:latin typeface="Segoe Sans Display Semibold"/>
                <a:ea typeface="+mn-ea"/>
                <a:cs typeface="Segoe UI" pitchFamily="34" charset="0"/>
              </a:rPr>
              <a:t>Persistence</a:t>
            </a:r>
          </a:p>
        </p:txBody>
      </p:sp>
      <p:cxnSp>
        <p:nvCxnSpPr>
          <p:cNvPr id="30" name="Straight Connector 29">
            <a:extLst>
              <a:ext uri="{FF2B5EF4-FFF2-40B4-BE49-F238E27FC236}">
                <a16:creationId xmlns:a16="http://schemas.microsoft.com/office/drawing/2014/main" id="{AF4B9FBF-3E42-E8BF-CF43-15E23E44C3EB}"/>
              </a:ext>
            </a:extLst>
          </p:cNvPr>
          <p:cNvCxnSpPr>
            <a:cxnSpLocks/>
          </p:cNvCxnSpPr>
          <p:nvPr/>
        </p:nvCxnSpPr>
        <p:spPr>
          <a:xfrm>
            <a:off x="985120" y="2952028"/>
            <a:ext cx="2914650" cy="0"/>
          </a:xfrm>
          <a:prstGeom prst="line">
            <a:avLst/>
          </a:prstGeom>
          <a:noFill/>
          <a:ln w="9525" cap="flat" cmpd="sng" algn="ctr">
            <a:gradFill flip="none" rotWithShape="1">
              <a:gsLst>
                <a:gs pos="27000">
                  <a:srgbClr val="B1B3E0">
                    <a:alpha val="60000"/>
                  </a:srgbClr>
                </a:gs>
                <a:gs pos="0">
                  <a:srgbClr val="8DC8E8">
                    <a:alpha val="30000"/>
                  </a:srgbClr>
                </a:gs>
                <a:gs pos="77000">
                  <a:srgbClr val="B1B3E0">
                    <a:alpha val="60000"/>
                  </a:srgbClr>
                </a:gs>
                <a:gs pos="54000">
                  <a:srgbClr val="D59ED7">
                    <a:alpha val="80000"/>
                  </a:srgbClr>
                </a:gs>
                <a:gs pos="100000">
                  <a:srgbClr val="8DC8E8">
                    <a:alpha val="30000"/>
                  </a:srgbClr>
                </a:gs>
              </a:gsLst>
              <a:lin ang="0" scaled="1"/>
              <a:tileRect/>
            </a:gradFill>
            <a:prstDash val="solid"/>
            <a:headEnd type="none" w="lg" len="med"/>
            <a:tailEnd type="none" w="lg" len="med"/>
          </a:ln>
          <a:effectLst/>
        </p:spPr>
      </p:cxnSp>
      <p:sp>
        <p:nvSpPr>
          <p:cNvPr id="32" name="TextBox 31">
            <a:extLst>
              <a:ext uri="{FF2B5EF4-FFF2-40B4-BE49-F238E27FC236}">
                <a16:creationId xmlns:a16="http://schemas.microsoft.com/office/drawing/2014/main" id="{039C2FAD-8A3F-6255-CF97-4166628EADDD}"/>
              </a:ext>
            </a:extLst>
          </p:cNvPr>
          <p:cNvSpPr txBox="1">
            <a:spLocks/>
          </p:cNvSpPr>
          <p:nvPr/>
        </p:nvSpPr>
        <p:spPr>
          <a:xfrm flipH="1">
            <a:off x="898994" y="3081374"/>
            <a:ext cx="3086902" cy="2431435"/>
          </a:xfrm>
          <a:prstGeom prst="rect">
            <a:avLst/>
          </a:prstGeom>
          <a:noFill/>
        </p:spPr>
        <p:txBody>
          <a:bodyPr wrap="square" lIns="0" tIns="0" rIns="0" bIns="0" rtlCol="0">
            <a:spAutoFit/>
          </a:bodyPr>
          <a:lstStyle/>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Sans Display Semibold" pitchFamily="2" charset="0"/>
                <a:ea typeface="+mn-ea"/>
                <a:cs typeface="Segoe Sans Display Semibold" pitchFamily="2" charset="0"/>
              </a:rPr>
              <a:t>Persists every message and tool output in threads behind the scenes (no state stores)</a:t>
            </a:r>
          </a:p>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Sans Display Semibold" pitchFamily="2" charset="0"/>
                <a:ea typeface="+mn-ea"/>
                <a:cs typeface="Segoe Sans Display Semibold" pitchFamily="2" charset="0"/>
              </a:rPr>
              <a:t>Branching and resuming complex flows – support pause &amp; restart</a:t>
            </a:r>
          </a:p>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Sans Display Semibold" pitchFamily="2" charset="0"/>
                <a:ea typeface="+mn-ea"/>
                <a:cs typeface="Segoe Sans Display Semibold" pitchFamily="2" charset="0"/>
              </a:rPr>
              <a:t>Configurable storage backends</a:t>
            </a:r>
          </a:p>
        </p:txBody>
      </p:sp>
      <p:sp>
        <p:nvSpPr>
          <p:cNvPr id="33" name="TextBox 32">
            <a:extLst>
              <a:ext uri="{FF2B5EF4-FFF2-40B4-BE49-F238E27FC236}">
                <a16:creationId xmlns:a16="http://schemas.microsoft.com/office/drawing/2014/main" id="{1E1489C5-5E30-31BA-4585-9110D7FB70F9}"/>
              </a:ext>
            </a:extLst>
          </p:cNvPr>
          <p:cNvSpPr txBox="1">
            <a:spLocks/>
          </p:cNvSpPr>
          <p:nvPr/>
        </p:nvSpPr>
        <p:spPr>
          <a:xfrm flipH="1">
            <a:off x="4552549" y="3081374"/>
            <a:ext cx="3086902" cy="2185214"/>
          </a:xfrm>
          <a:prstGeom prst="rect">
            <a:avLst/>
          </a:prstGeom>
          <a:noFill/>
        </p:spPr>
        <p:txBody>
          <a:bodyPr wrap="square" lIns="0" tIns="0" rIns="0" bIns="0" rtlCol="0">
            <a:spAutoFit/>
          </a:bodyPr>
          <a:lstStyle/>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Segoe Sans Display Semibold" pitchFamily="2" charset="0"/>
                <a:cs typeface="Segoe Sans Display Semibold" pitchFamily="2" charset="0"/>
              </a:rPr>
              <a:t>Launch independent tool calls concurrently (search, HTTP, Functions)</a:t>
            </a:r>
          </a:p>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Segoe Sans Display Semibold" pitchFamily="2" charset="0"/>
                <a:cs typeface="Segoe Sans Display Semibold" pitchFamily="2" charset="0"/>
              </a:rPr>
              <a:t>Aggregate and sequence results – preserve logical ordering</a:t>
            </a:r>
          </a:p>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US" sz="1600" dirty="0">
                <a:solidFill>
                  <a:schemeClr val="bg1"/>
                </a:solidFill>
                <a:latin typeface="Segoe Sans Display Semibold" pitchFamily="2" charset="0"/>
                <a:cs typeface="Segoe Sans Display Semibold" pitchFamily="2" charset="0"/>
              </a:rPr>
              <a:t>Fan-out/fan-in patterns</a:t>
            </a:r>
            <a:endParaRPr kumimoji="0" lang="en-US" sz="1600" b="0" i="0" u="none" strike="noStrike" kern="1200" cap="none" spc="0" normalizeH="0" baseline="0" noProof="0" dirty="0">
              <a:ln>
                <a:noFill/>
              </a:ln>
              <a:solidFill>
                <a:schemeClr val="bg1"/>
              </a:solidFill>
              <a:effectLst/>
              <a:uLnTx/>
              <a:uFillTx/>
              <a:latin typeface="Segoe Sans Display Semibold" pitchFamily="2" charset="0"/>
              <a:cs typeface="Segoe Sans Display Semibold" pitchFamily="2" charset="0"/>
            </a:endParaRPr>
          </a:p>
        </p:txBody>
      </p:sp>
      <p:sp>
        <p:nvSpPr>
          <p:cNvPr id="39" name="Rectangle: Rounded Corners 38">
            <a:extLst>
              <a:ext uri="{FF2B5EF4-FFF2-40B4-BE49-F238E27FC236}">
                <a16:creationId xmlns:a16="http://schemas.microsoft.com/office/drawing/2014/main" id="{AFA92CE5-2213-7D83-4575-062D9082EE0E}"/>
              </a:ext>
            </a:extLst>
          </p:cNvPr>
          <p:cNvSpPr/>
          <p:nvPr/>
        </p:nvSpPr>
        <p:spPr bwMode="auto">
          <a:xfrm>
            <a:off x="7977428" y="1966557"/>
            <a:ext cx="3484414" cy="3804927"/>
          </a:xfrm>
          <a:prstGeom prst="roundRect">
            <a:avLst>
              <a:gd name="adj" fmla="val 4366"/>
            </a:avLst>
          </a:prstGeom>
          <a:gradFill>
            <a:gsLst>
              <a:gs pos="50000">
                <a:srgbClr val="515BC0"/>
              </a:gs>
              <a:gs pos="0">
                <a:srgbClr val="0D72C4"/>
              </a:gs>
              <a:gs pos="100000">
                <a:srgbClr val="A340BA"/>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Segoe Sans Display"/>
              <a:cs typeface="Segoe UI" pitchFamily="34" charset="0"/>
            </a:endParaRPr>
          </a:p>
        </p:txBody>
      </p:sp>
      <p:sp>
        <p:nvSpPr>
          <p:cNvPr id="40" name="Title 1">
            <a:extLst>
              <a:ext uri="{FF2B5EF4-FFF2-40B4-BE49-F238E27FC236}">
                <a16:creationId xmlns:a16="http://schemas.microsoft.com/office/drawing/2014/main" id="{A57EA9FA-79F7-6764-139B-C06A64F76ADE}"/>
              </a:ext>
            </a:extLst>
          </p:cNvPr>
          <p:cNvSpPr txBox="1">
            <a:spLocks/>
          </p:cNvSpPr>
          <p:nvPr/>
        </p:nvSpPr>
        <p:spPr>
          <a:xfrm>
            <a:off x="8176184" y="2154368"/>
            <a:ext cx="3086902" cy="553998"/>
          </a:xfrm>
          <a:prstGeom prst="rect">
            <a:avLst/>
          </a:prstGeom>
        </p:spPr>
        <p:txBody>
          <a:bodyPr wrap="square" lIns="0" tIns="0" rIns="0" bIns="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chemeClr val="bg1"/>
                </a:solidFill>
                <a:effectLst/>
                <a:uLnTx/>
                <a:uFillTx/>
                <a:latin typeface="Segoe Sans Display Semibold"/>
                <a:ea typeface="+mn-ea"/>
                <a:cs typeface="Segoe UI" pitchFamily="34" charset="0"/>
              </a:rPr>
              <a:t>Built-In Retries </a:t>
            </a:r>
            <a:br>
              <a:rPr kumimoji="0" lang="en-US" sz="1800" b="0" i="0" u="none" strike="noStrike" kern="1200" cap="none" spc="0" normalizeH="0" baseline="0" noProof="0" dirty="0">
                <a:ln w="3175">
                  <a:noFill/>
                </a:ln>
                <a:solidFill>
                  <a:schemeClr val="bg1"/>
                </a:solidFill>
                <a:effectLst/>
                <a:uLnTx/>
                <a:uFillTx/>
                <a:latin typeface="Segoe Sans Display Semibold"/>
                <a:ea typeface="+mn-ea"/>
                <a:cs typeface="Segoe UI" pitchFamily="34" charset="0"/>
              </a:rPr>
            </a:br>
            <a:r>
              <a:rPr kumimoji="0" lang="en-US" sz="1800" b="0" i="0" u="none" strike="noStrike" kern="1200" cap="none" spc="0" normalizeH="0" baseline="0" noProof="0" dirty="0">
                <a:ln w="3175">
                  <a:noFill/>
                </a:ln>
                <a:solidFill>
                  <a:schemeClr val="bg1"/>
                </a:solidFill>
                <a:effectLst/>
                <a:uLnTx/>
                <a:uFillTx/>
                <a:latin typeface="Segoe Sans Display Semibold"/>
                <a:ea typeface="+mn-ea"/>
                <a:cs typeface="Segoe UI" pitchFamily="34" charset="0"/>
              </a:rPr>
              <a:t>and Isolation</a:t>
            </a:r>
          </a:p>
        </p:txBody>
      </p:sp>
      <p:cxnSp>
        <p:nvCxnSpPr>
          <p:cNvPr id="41" name="Straight Connector 40">
            <a:extLst>
              <a:ext uri="{FF2B5EF4-FFF2-40B4-BE49-F238E27FC236}">
                <a16:creationId xmlns:a16="http://schemas.microsoft.com/office/drawing/2014/main" id="{06646299-B597-A23E-C449-079EE5A85915}"/>
              </a:ext>
            </a:extLst>
          </p:cNvPr>
          <p:cNvCxnSpPr>
            <a:cxnSpLocks/>
          </p:cNvCxnSpPr>
          <p:nvPr/>
        </p:nvCxnSpPr>
        <p:spPr>
          <a:xfrm>
            <a:off x="8262310" y="2952028"/>
            <a:ext cx="2914650" cy="0"/>
          </a:xfrm>
          <a:prstGeom prst="line">
            <a:avLst/>
          </a:prstGeom>
          <a:noFill/>
          <a:ln w="9525" cap="flat" cmpd="sng" algn="ctr">
            <a:gradFill flip="none" rotWithShape="1">
              <a:gsLst>
                <a:gs pos="27000">
                  <a:srgbClr val="B1B3E0">
                    <a:alpha val="60000"/>
                  </a:srgbClr>
                </a:gs>
                <a:gs pos="0">
                  <a:srgbClr val="8DC8E8">
                    <a:alpha val="30000"/>
                  </a:srgbClr>
                </a:gs>
                <a:gs pos="77000">
                  <a:srgbClr val="B1B3E0">
                    <a:alpha val="60000"/>
                  </a:srgbClr>
                </a:gs>
                <a:gs pos="54000">
                  <a:srgbClr val="D59ED7">
                    <a:alpha val="80000"/>
                  </a:srgbClr>
                </a:gs>
                <a:gs pos="100000">
                  <a:srgbClr val="8DC8E8">
                    <a:alpha val="30000"/>
                  </a:srgbClr>
                </a:gs>
              </a:gsLst>
              <a:lin ang="0" scaled="1"/>
              <a:tileRect/>
            </a:gradFill>
            <a:prstDash val="solid"/>
            <a:headEnd type="none" w="lg" len="med"/>
            <a:tailEnd type="none" w="lg" len="med"/>
          </a:ln>
          <a:effectLst/>
        </p:spPr>
      </p:cxnSp>
      <p:sp>
        <p:nvSpPr>
          <p:cNvPr id="43" name="TextBox 42">
            <a:extLst>
              <a:ext uri="{FF2B5EF4-FFF2-40B4-BE49-F238E27FC236}">
                <a16:creationId xmlns:a16="http://schemas.microsoft.com/office/drawing/2014/main" id="{39A86E99-E99B-BD12-16B7-7C581ECBD053}"/>
              </a:ext>
            </a:extLst>
          </p:cNvPr>
          <p:cNvSpPr txBox="1">
            <a:spLocks/>
          </p:cNvSpPr>
          <p:nvPr/>
        </p:nvSpPr>
        <p:spPr>
          <a:xfrm flipH="1">
            <a:off x="8122486" y="3081374"/>
            <a:ext cx="3149618" cy="2185214"/>
          </a:xfrm>
          <a:prstGeom prst="rect">
            <a:avLst/>
          </a:prstGeom>
          <a:noFill/>
        </p:spPr>
        <p:txBody>
          <a:bodyPr wrap="square" lIns="0" tIns="0" rIns="0" bIns="0" rtlCol="0">
            <a:spAutoFit/>
          </a:bodyPr>
          <a:lstStyle/>
          <a:p>
            <a:pPr marL="254000" indent="-254000">
              <a:spcAft>
                <a:spcPts val="1800"/>
              </a:spcAft>
              <a:buFont typeface="Arial" panose="020B0604020202020204" pitchFamily="34" charset="0"/>
              <a:buChar char="•"/>
              <a:defRPr/>
            </a:pPr>
            <a:r>
              <a:rPr lang="en-US" sz="1600" dirty="0">
                <a:solidFill>
                  <a:schemeClr val="bg1"/>
                </a:solidFill>
                <a:latin typeface="Segoe Sans Display Semibold" pitchFamily="2" charset="0"/>
                <a:cs typeface="Segoe Sans Display Semibold" pitchFamily="2" charset="0"/>
              </a:rPr>
              <a:t>Retry policies applied per tool (backoff, transient failures, </a:t>
            </a:r>
            <a:r>
              <a:rPr lang="en-US" sz="1600" dirty="0" err="1">
                <a:solidFill>
                  <a:schemeClr val="bg1"/>
                </a:solidFill>
                <a:latin typeface="Segoe Sans Display Semibold" pitchFamily="2" charset="0"/>
                <a:cs typeface="Segoe Sans Display Semibold" pitchFamily="2" charset="0"/>
              </a:rPr>
              <a:t>etc</a:t>
            </a:r>
            <a:r>
              <a:rPr lang="en-US" sz="1600" dirty="0">
                <a:solidFill>
                  <a:schemeClr val="bg1"/>
                </a:solidFill>
                <a:latin typeface="Segoe Sans Display Semibold" pitchFamily="2" charset="0"/>
                <a:cs typeface="Segoe Sans Display Semibold" pitchFamily="2" charset="0"/>
              </a:rPr>
              <a:t>)</a:t>
            </a:r>
          </a:p>
          <a:p>
            <a:pPr marL="254000" indent="-254000">
              <a:spcAft>
                <a:spcPts val="1800"/>
              </a:spcAft>
              <a:buFont typeface="Arial" panose="020B0604020202020204" pitchFamily="34" charset="0"/>
              <a:buChar char="•"/>
              <a:defRPr/>
            </a:pPr>
            <a:r>
              <a:rPr lang="en-US" sz="1600" dirty="0">
                <a:solidFill>
                  <a:schemeClr val="bg1"/>
                </a:solidFill>
                <a:latin typeface="Segoe Sans Display Semibold" pitchFamily="2" charset="0"/>
                <a:cs typeface="Segoe Sans Display Semibold" pitchFamily="2" charset="0"/>
              </a:rPr>
              <a:t>Fault isolation keeps scoped to single step</a:t>
            </a:r>
          </a:p>
          <a:p>
            <a:pPr marL="254000" indent="-254000">
              <a:spcAft>
                <a:spcPts val="1800"/>
              </a:spcAft>
              <a:buFont typeface="Arial" panose="020B0604020202020204" pitchFamily="34" charset="0"/>
              <a:buChar char="•"/>
              <a:defRPr/>
            </a:pPr>
            <a:r>
              <a:rPr lang="en-US" sz="1600" dirty="0">
                <a:solidFill>
                  <a:schemeClr val="bg1"/>
                </a:solidFill>
                <a:latin typeface="Segoe Sans Display Semibold" pitchFamily="2" charset="0"/>
                <a:cs typeface="Segoe Sans Display Semibold" pitchFamily="2" charset="0"/>
              </a:rPr>
              <a:t>Detailed diagnostics and metrics for each invocation for troubleshooting</a:t>
            </a:r>
          </a:p>
        </p:txBody>
      </p:sp>
    </p:spTree>
    <p:extLst>
      <p:ext uri="{BB962C8B-B14F-4D97-AF65-F5344CB8AC3E}">
        <p14:creationId xmlns:p14="http://schemas.microsoft.com/office/powerpoint/2010/main" val="1008831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E62B8-8FAA-2F94-BDDB-100D1B375072}"/>
            </a:ext>
          </a:extLst>
        </p:cNvPr>
        <p:cNvGrpSpPr/>
        <p:nvPr/>
      </p:nvGrpSpPr>
      <p:grpSpPr>
        <a:xfrm>
          <a:off x="0" y="0"/>
          <a:ext cx="0" cy="0"/>
          <a:chOff x="0" y="0"/>
          <a:chExt cx="0" cy="0"/>
        </a:xfrm>
      </p:grpSpPr>
      <p:grpSp>
        <p:nvGrpSpPr>
          <p:cNvPr id="210" name="Group 209">
            <a:extLst>
              <a:ext uri="{FF2B5EF4-FFF2-40B4-BE49-F238E27FC236}">
                <a16:creationId xmlns:a16="http://schemas.microsoft.com/office/drawing/2014/main" id="{EF0BC14B-98C2-C3DC-D8AE-E98B98E718DD}"/>
              </a:ext>
            </a:extLst>
          </p:cNvPr>
          <p:cNvGrpSpPr/>
          <p:nvPr/>
        </p:nvGrpSpPr>
        <p:grpSpPr>
          <a:xfrm>
            <a:off x="1347010" y="1552804"/>
            <a:ext cx="10731575" cy="422330"/>
            <a:chOff x="1384350" y="-42040"/>
            <a:chExt cx="10090648" cy="422330"/>
          </a:xfrm>
        </p:grpSpPr>
        <p:sp>
          <p:nvSpPr>
            <p:cNvPr id="209" name="Arrow: Chevron 208">
              <a:extLst>
                <a:ext uri="{FF2B5EF4-FFF2-40B4-BE49-F238E27FC236}">
                  <a16:creationId xmlns:a16="http://schemas.microsoft.com/office/drawing/2014/main" id="{FABDA90F-F39C-85C6-C0E6-CEB79F8299C6}"/>
                </a:ext>
              </a:extLst>
            </p:cNvPr>
            <p:cNvSpPr/>
            <p:nvPr/>
          </p:nvSpPr>
          <p:spPr bwMode="auto">
            <a:xfrm>
              <a:off x="9236623" y="-31916"/>
              <a:ext cx="2238375" cy="411629"/>
            </a:xfrm>
            <a:prstGeom prst="chevron">
              <a:avLst/>
            </a:prstGeom>
            <a:solidFill>
              <a:srgbClr val="C73BC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08" name="Arrow: Chevron 207">
              <a:extLst>
                <a:ext uri="{FF2B5EF4-FFF2-40B4-BE49-F238E27FC236}">
                  <a16:creationId xmlns:a16="http://schemas.microsoft.com/office/drawing/2014/main" id="{3E2C587F-C745-E6BD-B5A6-05CA7445E0B3}"/>
                </a:ext>
              </a:extLst>
            </p:cNvPr>
            <p:cNvSpPr/>
            <p:nvPr/>
          </p:nvSpPr>
          <p:spPr bwMode="auto">
            <a:xfrm>
              <a:off x="7262092" y="-32430"/>
              <a:ext cx="2238375" cy="411629"/>
            </a:xfrm>
            <a:prstGeom prst="chevron">
              <a:avLst/>
            </a:prstGeom>
            <a:solidFill>
              <a:srgbClr val="DD3AB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07" name="Arrow: Chevron 206">
              <a:extLst>
                <a:ext uri="{FF2B5EF4-FFF2-40B4-BE49-F238E27FC236}">
                  <a16:creationId xmlns:a16="http://schemas.microsoft.com/office/drawing/2014/main" id="{6614997A-13C6-2241-AB5C-6AA320D0D82C}"/>
                </a:ext>
              </a:extLst>
            </p:cNvPr>
            <p:cNvSpPr/>
            <p:nvPr/>
          </p:nvSpPr>
          <p:spPr bwMode="auto">
            <a:xfrm>
              <a:off x="5314472" y="-31339"/>
              <a:ext cx="2238375" cy="411629"/>
            </a:xfrm>
            <a:prstGeom prst="chevron">
              <a:avLst/>
            </a:prstGeom>
            <a:solidFill>
              <a:srgbClr val="E739A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05" name="Arrow: Chevron 204">
              <a:extLst>
                <a:ext uri="{FF2B5EF4-FFF2-40B4-BE49-F238E27FC236}">
                  <a16:creationId xmlns:a16="http://schemas.microsoft.com/office/drawing/2014/main" id="{D2CCD02A-3B7B-F33C-0BA7-8A0057F58788}"/>
                </a:ext>
              </a:extLst>
            </p:cNvPr>
            <p:cNvSpPr/>
            <p:nvPr/>
          </p:nvSpPr>
          <p:spPr bwMode="auto">
            <a:xfrm>
              <a:off x="1384350" y="-42040"/>
              <a:ext cx="2238375" cy="411629"/>
            </a:xfrm>
            <a:prstGeom prst="chevron">
              <a:avLst/>
            </a:prstGeom>
            <a:solidFill>
              <a:srgbClr val="F33765"/>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06" name="Arrow: Chevron 205">
              <a:extLst>
                <a:ext uri="{FF2B5EF4-FFF2-40B4-BE49-F238E27FC236}">
                  <a16:creationId xmlns:a16="http://schemas.microsoft.com/office/drawing/2014/main" id="{B0036716-F036-C265-D69F-B7F4C1BC64DE}"/>
                </a:ext>
              </a:extLst>
            </p:cNvPr>
            <p:cNvSpPr/>
            <p:nvPr/>
          </p:nvSpPr>
          <p:spPr bwMode="auto">
            <a:xfrm>
              <a:off x="3339941" y="-41441"/>
              <a:ext cx="2238375" cy="411629"/>
            </a:xfrm>
            <a:prstGeom prst="chevron">
              <a:avLst/>
            </a:prstGeom>
            <a:solidFill>
              <a:srgbClr val="EE398B"/>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27" name="TextBox 26">
            <a:extLst>
              <a:ext uri="{FF2B5EF4-FFF2-40B4-BE49-F238E27FC236}">
                <a16:creationId xmlns:a16="http://schemas.microsoft.com/office/drawing/2014/main" id="{79E0E19D-2F07-2357-DB02-198E5D5AC725}"/>
              </a:ext>
            </a:extLst>
          </p:cNvPr>
          <p:cNvSpPr txBox="1"/>
          <p:nvPr/>
        </p:nvSpPr>
        <p:spPr>
          <a:xfrm>
            <a:off x="1556365" y="2793958"/>
            <a:ext cx="1264175"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Sends welcome email</a:t>
            </a:r>
          </a:p>
        </p:txBody>
      </p:sp>
      <p:cxnSp>
        <p:nvCxnSpPr>
          <p:cNvPr id="78" name="Straight Connector 77">
            <a:extLst>
              <a:ext uri="{FF2B5EF4-FFF2-40B4-BE49-F238E27FC236}">
                <a16:creationId xmlns:a16="http://schemas.microsoft.com/office/drawing/2014/main" id="{ECEDC990-CEBA-7870-8B44-D728D1FE8A98}"/>
              </a:ext>
              <a:ext uri="{C183D7F6-B498-43B3-948B-1728B52AA6E4}">
                <adec:decorative xmlns:adec="http://schemas.microsoft.com/office/drawing/2017/decorative" val="1"/>
              </a:ext>
            </a:extLst>
          </p:cNvPr>
          <p:cNvCxnSpPr>
            <a:cxnSpLocks/>
          </p:cNvCxnSpPr>
          <p:nvPr/>
        </p:nvCxnSpPr>
        <p:spPr>
          <a:xfrm>
            <a:off x="423699" y="3362088"/>
            <a:ext cx="11045059"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F15A63-EE2C-BC5F-810E-2A84545E5061}"/>
              </a:ext>
              <a:ext uri="{C183D7F6-B498-43B3-948B-1728B52AA6E4}">
                <adec:decorative xmlns:adec="http://schemas.microsoft.com/office/drawing/2017/decorative" val="1"/>
              </a:ext>
            </a:extLst>
          </p:cNvPr>
          <p:cNvCxnSpPr>
            <a:cxnSpLocks/>
          </p:cNvCxnSpPr>
          <p:nvPr/>
        </p:nvCxnSpPr>
        <p:spPr>
          <a:xfrm>
            <a:off x="423699" y="4505854"/>
            <a:ext cx="11045059"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F308AD9-2877-38E4-8259-309A6C4F0907}"/>
              </a:ext>
              <a:ext uri="{C183D7F6-B498-43B3-948B-1728B52AA6E4}">
                <adec:decorative xmlns:adec="http://schemas.microsoft.com/office/drawing/2017/decorative" val="1"/>
              </a:ext>
            </a:extLst>
          </p:cNvPr>
          <p:cNvCxnSpPr>
            <a:cxnSpLocks/>
          </p:cNvCxnSpPr>
          <p:nvPr/>
        </p:nvCxnSpPr>
        <p:spPr>
          <a:xfrm>
            <a:off x="485620" y="5519430"/>
            <a:ext cx="10956601"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Placeholder 23" descr="Profile image of maker.">
            <a:extLst>
              <a:ext uri="{FF2B5EF4-FFF2-40B4-BE49-F238E27FC236}">
                <a16:creationId xmlns:a16="http://schemas.microsoft.com/office/drawing/2014/main" id="{54F25EC6-8392-8CEF-41FD-21614E841198}"/>
              </a:ext>
            </a:extLst>
          </p:cNvPr>
          <p:cNvPicPr>
            <a:picLocks noChangeAspect="1"/>
          </p:cNvPicPr>
          <p:nvPr/>
        </p:nvPicPr>
        <p:blipFill>
          <a:blip r:embed="rId3"/>
          <a:srcRect/>
          <a:stretch/>
        </p:blipFill>
        <p:spPr>
          <a:xfrm>
            <a:off x="545897" y="2514241"/>
            <a:ext cx="528299" cy="528299"/>
          </a:xfrm>
          <a:prstGeom prst="ellipse">
            <a:avLst/>
          </a:prstGeom>
          <a:ln>
            <a:noFill/>
          </a:ln>
        </p:spPr>
      </p:pic>
      <p:sp>
        <p:nvSpPr>
          <p:cNvPr id="5" name="Text Placeholder 8">
            <a:extLst>
              <a:ext uri="{FF2B5EF4-FFF2-40B4-BE49-F238E27FC236}">
                <a16:creationId xmlns:a16="http://schemas.microsoft.com/office/drawing/2014/main" id="{6D83F24D-5641-96A4-7047-D6C757BEF7E4}"/>
              </a:ext>
            </a:extLst>
          </p:cNvPr>
          <p:cNvSpPr txBox="1">
            <a:spLocks/>
          </p:cNvSpPr>
          <p:nvPr/>
        </p:nvSpPr>
        <p:spPr>
          <a:xfrm>
            <a:off x="245541" y="3104672"/>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HR Manager</a:t>
            </a:r>
          </a:p>
        </p:txBody>
      </p:sp>
      <p:pic>
        <p:nvPicPr>
          <p:cNvPr id="6" name="Picture Placeholder 21" descr="Profile image of developer. ">
            <a:extLst>
              <a:ext uri="{FF2B5EF4-FFF2-40B4-BE49-F238E27FC236}">
                <a16:creationId xmlns:a16="http://schemas.microsoft.com/office/drawing/2014/main" id="{6737D75B-CBB2-DF41-0BC0-EA73A702A50A}"/>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545897" y="4641867"/>
            <a:ext cx="528299" cy="528299"/>
          </a:xfrm>
          <a:prstGeom prst="ellipse">
            <a:avLst/>
          </a:prstGeom>
        </p:spPr>
      </p:pic>
      <p:sp>
        <p:nvSpPr>
          <p:cNvPr id="7" name="Text Placeholder 8">
            <a:extLst>
              <a:ext uri="{FF2B5EF4-FFF2-40B4-BE49-F238E27FC236}">
                <a16:creationId xmlns:a16="http://schemas.microsoft.com/office/drawing/2014/main" id="{0EA4043B-DE3D-AE5A-8FAF-912F449F3086}"/>
              </a:ext>
            </a:extLst>
          </p:cNvPr>
          <p:cNvSpPr txBox="1">
            <a:spLocks/>
          </p:cNvSpPr>
          <p:nvPr/>
        </p:nvSpPr>
        <p:spPr>
          <a:xfrm>
            <a:off x="245541" y="5241732"/>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IT Manager</a:t>
            </a:r>
          </a:p>
        </p:txBody>
      </p:sp>
      <p:pic>
        <p:nvPicPr>
          <p:cNvPr id="9" name="Picture Placeholder 47" descr="Headshot of IT Pro">
            <a:extLst>
              <a:ext uri="{FF2B5EF4-FFF2-40B4-BE49-F238E27FC236}">
                <a16:creationId xmlns:a16="http://schemas.microsoft.com/office/drawing/2014/main" id="{0C54E0A6-9D66-B260-9E26-A4B9F9A65A5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4898" b="28435"/>
          <a:stretch/>
        </p:blipFill>
        <p:spPr>
          <a:xfrm>
            <a:off x="546682" y="5710322"/>
            <a:ext cx="526729" cy="526729"/>
          </a:xfrm>
          <a:prstGeom prst="ellipse">
            <a:avLst/>
          </a:prstGeom>
        </p:spPr>
      </p:pic>
      <p:sp>
        <p:nvSpPr>
          <p:cNvPr id="19" name="Text Placeholder 8">
            <a:extLst>
              <a:ext uri="{FF2B5EF4-FFF2-40B4-BE49-F238E27FC236}">
                <a16:creationId xmlns:a16="http://schemas.microsoft.com/office/drawing/2014/main" id="{A6644340-6341-05CD-F12E-3BF1132C086C}"/>
              </a:ext>
            </a:extLst>
          </p:cNvPr>
          <p:cNvSpPr txBox="1">
            <a:spLocks/>
          </p:cNvSpPr>
          <p:nvPr/>
        </p:nvSpPr>
        <p:spPr>
          <a:xfrm>
            <a:off x="245541" y="6296217"/>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Training Manager</a:t>
            </a:r>
          </a:p>
        </p:txBody>
      </p:sp>
      <p:pic>
        <p:nvPicPr>
          <p:cNvPr id="25" name="Picture Placeholder 47" descr="Headshot of IT Pro">
            <a:extLst>
              <a:ext uri="{FF2B5EF4-FFF2-40B4-BE49-F238E27FC236}">
                <a16:creationId xmlns:a16="http://schemas.microsoft.com/office/drawing/2014/main" id="{0ED84CFD-3486-CEAF-DD5C-BB0DFF34D66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4898" b="28435"/>
          <a:stretch/>
        </p:blipFill>
        <p:spPr>
          <a:xfrm>
            <a:off x="546682" y="3631704"/>
            <a:ext cx="526729" cy="526729"/>
          </a:xfrm>
          <a:prstGeom prst="ellipse">
            <a:avLst/>
          </a:prstGeom>
        </p:spPr>
      </p:pic>
      <p:sp>
        <p:nvSpPr>
          <p:cNvPr id="26" name="Text Placeholder 8">
            <a:extLst>
              <a:ext uri="{FF2B5EF4-FFF2-40B4-BE49-F238E27FC236}">
                <a16:creationId xmlns:a16="http://schemas.microsoft.com/office/drawing/2014/main" id="{5BCA7F5E-802D-4462-279A-44460C2BF903}"/>
              </a:ext>
            </a:extLst>
          </p:cNvPr>
          <p:cNvSpPr txBox="1">
            <a:spLocks/>
          </p:cNvSpPr>
          <p:nvPr/>
        </p:nvSpPr>
        <p:spPr>
          <a:xfrm>
            <a:off x="245541" y="428432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New Hire</a:t>
            </a:r>
          </a:p>
        </p:txBody>
      </p:sp>
      <p:sp>
        <p:nvSpPr>
          <p:cNvPr id="31" name="TextBox 30">
            <a:extLst>
              <a:ext uri="{FF2B5EF4-FFF2-40B4-BE49-F238E27FC236}">
                <a16:creationId xmlns:a16="http://schemas.microsoft.com/office/drawing/2014/main" id="{016D5FE1-CEB1-74F6-065D-BCC2F17CF9AB}"/>
              </a:ext>
            </a:extLst>
          </p:cNvPr>
          <p:cNvSpPr txBox="1"/>
          <p:nvPr/>
        </p:nvSpPr>
        <p:spPr>
          <a:xfrm>
            <a:off x="5011704" y="4594061"/>
            <a:ext cx="1380631" cy="600164"/>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Manually sets up user accounts and provisions access</a:t>
            </a:r>
          </a:p>
        </p:txBody>
      </p:sp>
      <p:sp>
        <p:nvSpPr>
          <p:cNvPr id="38" name="TextBox 37">
            <a:extLst>
              <a:ext uri="{FF2B5EF4-FFF2-40B4-BE49-F238E27FC236}">
                <a16:creationId xmlns:a16="http://schemas.microsoft.com/office/drawing/2014/main" id="{EB708E2A-E02E-8612-FFBC-220D8A6D7703}"/>
              </a:ext>
            </a:extLst>
          </p:cNvPr>
          <p:cNvSpPr txBox="1"/>
          <p:nvPr/>
        </p:nvSpPr>
        <p:spPr>
          <a:xfrm>
            <a:off x="1512826" y="3609242"/>
            <a:ext cx="1124566" cy="6001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Gets new hire forms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Has questions</a:t>
            </a:r>
          </a:p>
        </p:txBody>
      </p:sp>
      <p:sp>
        <p:nvSpPr>
          <p:cNvPr id="49" name="TextBox 48">
            <a:extLst>
              <a:ext uri="{FF2B5EF4-FFF2-40B4-BE49-F238E27FC236}">
                <a16:creationId xmlns:a16="http://schemas.microsoft.com/office/drawing/2014/main" id="{E6859DB9-475F-542B-4929-C765205D1200}"/>
              </a:ext>
            </a:extLst>
          </p:cNvPr>
          <p:cNvSpPr txBox="1"/>
          <p:nvPr/>
        </p:nvSpPr>
        <p:spPr>
          <a:xfrm>
            <a:off x="3003769" y="2793958"/>
            <a:ext cx="1066308"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Answers questions</a:t>
            </a:r>
          </a:p>
        </p:txBody>
      </p:sp>
      <p:sp>
        <p:nvSpPr>
          <p:cNvPr id="51" name="TextBox 50">
            <a:extLst>
              <a:ext uri="{FF2B5EF4-FFF2-40B4-BE49-F238E27FC236}">
                <a16:creationId xmlns:a16="http://schemas.microsoft.com/office/drawing/2014/main" id="{87F0044F-9BFF-B443-BFA6-8AF8CEF402FF}"/>
              </a:ext>
            </a:extLst>
          </p:cNvPr>
          <p:cNvSpPr txBox="1"/>
          <p:nvPr/>
        </p:nvSpPr>
        <p:spPr>
          <a:xfrm>
            <a:off x="3077321" y="3609242"/>
            <a:ext cx="868633"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Completes paperwork</a:t>
            </a:r>
          </a:p>
        </p:txBody>
      </p:sp>
      <p:sp>
        <p:nvSpPr>
          <p:cNvPr id="52" name="TextBox 51">
            <a:extLst>
              <a:ext uri="{FF2B5EF4-FFF2-40B4-BE49-F238E27FC236}">
                <a16:creationId xmlns:a16="http://schemas.microsoft.com/office/drawing/2014/main" id="{E84D7C46-962B-B228-33E4-FA0C4041DD30}"/>
              </a:ext>
            </a:extLst>
          </p:cNvPr>
          <p:cNvSpPr txBox="1"/>
          <p:nvPr/>
        </p:nvSpPr>
        <p:spPr>
          <a:xfrm>
            <a:off x="4187132" y="2793958"/>
            <a:ext cx="1380631" cy="430887"/>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Confirm computer preference</a:t>
            </a:r>
          </a:p>
        </p:txBody>
      </p:sp>
      <p:sp>
        <p:nvSpPr>
          <p:cNvPr id="53" name="TextBox 52">
            <a:extLst>
              <a:ext uri="{FF2B5EF4-FFF2-40B4-BE49-F238E27FC236}">
                <a16:creationId xmlns:a16="http://schemas.microsoft.com/office/drawing/2014/main" id="{F76FD4B5-9805-C31F-F84C-96BCFC02397C}"/>
              </a:ext>
            </a:extLst>
          </p:cNvPr>
          <p:cNvSpPr txBox="1"/>
          <p:nvPr/>
        </p:nvSpPr>
        <p:spPr>
          <a:xfrm>
            <a:off x="4235663" y="3609242"/>
            <a:ext cx="1380631" cy="261610"/>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Confirmed</a:t>
            </a:r>
          </a:p>
        </p:txBody>
      </p:sp>
      <p:sp>
        <p:nvSpPr>
          <p:cNvPr id="55" name="TextBox 54">
            <a:extLst>
              <a:ext uri="{FF2B5EF4-FFF2-40B4-BE49-F238E27FC236}">
                <a16:creationId xmlns:a16="http://schemas.microsoft.com/office/drawing/2014/main" id="{CDF8A3B2-9C96-048F-EF52-D0EC6FDEC587}"/>
              </a:ext>
            </a:extLst>
          </p:cNvPr>
          <p:cNvSpPr txBox="1"/>
          <p:nvPr/>
        </p:nvSpPr>
        <p:spPr>
          <a:xfrm>
            <a:off x="5616294" y="2793958"/>
            <a:ext cx="1380631" cy="430887"/>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Initiates IT process</a:t>
            </a:r>
          </a:p>
        </p:txBody>
      </p:sp>
      <p:sp>
        <p:nvSpPr>
          <p:cNvPr id="56" name="TextBox 55">
            <a:extLst>
              <a:ext uri="{FF2B5EF4-FFF2-40B4-BE49-F238E27FC236}">
                <a16:creationId xmlns:a16="http://schemas.microsoft.com/office/drawing/2014/main" id="{3631F0ED-1DA6-184F-38AD-824493C748D4}"/>
              </a:ext>
            </a:extLst>
          </p:cNvPr>
          <p:cNvSpPr txBox="1"/>
          <p:nvPr/>
        </p:nvSpPr>
        <p:spPr>
          <a:xfrm>
            <a:off x="5963921" y="3609242"/>
            <a:ext cx="1043932" cy="769441"/>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Missing applications submits IT ticket. </a:t>
            </a:r>
          </a:p>
        </p:txBody>
      </p:sp>
      <p:sp>
        <p:nvSpPr>
          <p:cNvPr id="57" name="TextBox 56">
            <a:extLst>
              <a:ext uri="{FF2B5EF4-FFF2-40B4-BE49-F238E27FC236}">
                <a16:creationId xmlns:a16="http://schemas.microsoft.com/office/drawing/2014/main" id="{AEBE3F11-A4F3-7DA2-8BCD-2F6D94126232}"/>
              </a:ext>
            </a:extLst>
          </p:cNvPr>
          <p:cNvSpPr txBox="1"/>
          <p:nvPr/>
        </p:nvSpPr>
        <p:spPr>
          <a:xfrm>
            <a:off x="6606733" y="4714511"/>
            <a:ext cx="991355" cy="769441"/>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Contacts procurement to obtain license. </a:t>
            </a:r>
          </a:p>
        </p:txBody>
      </p:sp>
      <p:cxnSp>
        <p:nvCxnSpPr>
          <p:cNvPr id="111" name="Connector: Elbow 110">
            <a:extLst>
              <a:ext uri="{FF2B5EF4-FFF2-40B4-BE49-F238E27FC236}">
                <a16:creationId xmlns:a16="http://schemas.microsoft.com/office/drawing/2014/main" id="{2EE05EF6-3815-D3AA-855F-FFBB71D930CC}"/>
              </a:ext>
            </a:extLst>
          </p:cNvPr>
          <p:cNvCxnSpPr>
            <a:cxnSpLocks/>
            <a:stCxn id="38" idx="3"/>
            <a:endCxn id="49" idx="1"/>
          </p:cNvCxnSpPr>
          <p:nvPr/>
        </p:nvCxnSpPr>
        <p:spPr>
          <a:xfrm flipV="1">
            <a:off x="2637392" y="3009402"/>
            <a:ext cx="366377" cy="899922"/>
          </a:xfrm>
          <a:prstGeom prst="bentConnector3">
            <a:avLst>
              <a:gd name="adj1" fmla="val 50000"/>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4861E30-D187-0BB2-D014-62DA52EFDFC4}"/>
              </a:ext>
            </a:extLst>
          </p:cNvPr>
          <p:cNvCxnSpPr>
            <a:cxnSpLocks/>
          </p:cNvCxnSpPr>
          <p:nvPr/>
        </p:nvCxnSpPr>
        <p:spPr>
          <a:xfrm>
            <a:off x="3368101" y="3187352"/>
            <a:ext cx="0" cy="284678"/>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E749520C-B05A-1D95-8F0B-C3F1CF7057A9}"/>
              </a:ext>
            </a:extLst>
          </p:cNvPr>
          <p:cNvCxnSpPr>
            <a:cxnSpLocks/>
            <a:stCxn id="51" idx="3"/>
          </p:cNvCxnSpPr>
          <p:nvPr/>
        </p:nvCxnSpPr>
        <p:spPr>
          <a:xfrm flipV="1">
            <a:off x="3945954" y="2766910"/>
            <a:ext cx="132159" cy="1057776"/>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F6F90136-74C1-79AF-612E-D05FFB9091FB}"/>
              </a:ext>
            </a:extLst>
          </p:cNvPr>
          <p:cNvCxnSpPr>
            <a:cxnSpLocks/>
          </p:cNvCxnSpPr>
          <p:nvPr/>
        </p:nvCxnSpPr>
        <p:spPr>
          <a:xfrm>
            <a:off x="4688848" y="3187352"/>
            <a:ext cx="0" cy="284678"/>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F94DFFFA-EE29-ADA7-A103-0D5337BC5E71}"/>
              </a:ext>
            </a:extLst>
          </p:cNvPr>
          <p:cNvCxnSpPr>
            <a:cxnSpLocks/>
          </p:cNvCxnSpPr>
          <p:nvPr/>
        </p:nvCxnSpPr>
        <p:spPr>
          <a:xfrm>
            <a:off x="5550467" y="2927218"/>
            <a:ext cx="134256" cy="0"/>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A22A224-EF7B-D274-A16F-AAF4FFEA7A33}"/>
              </a:ext>
            </a:extLst>
          </p:cNvPr>
          <p:cNvCxnSpPr/>
          <p:nvPr/>
        </p:nvCxnSpPr>
        <p:spPr>
          <a:xfrm>
            <a:off x="5848350" y="3291313"/>
            <a:ext cx="0" cy="1302748"/>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66188609-0CC6-76CD-7ECE-DE3B0B8DD4A3}"/>
              </a:ext>
            </a:extLst>
          </p:cNvPr>
          <p:cNvCxnSpPr>
            <a:cxnSpLocks/>
            <a:stCxn id="31" idx="3"/>
            <a:endCxn id="56" idx="2"/>
          </p:cNvCxnSpPr>
          <p:nvPr/>
        </p:nvCxnSpPr>
        <p:spPr>
          <a:xfrm flipV="1">
            <a:off x="6392335" y="4378683"/>
            <a:ext cx="93552" cy="515460"/>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2DB490E8-5093-E676-7CCA-A625C3CC52DD}"/>
              </a:ext>
            </a:extLst>
          </p:cNvPr>
          <p:cNvCxnSpPr>
            <a:cxnSpLocks/>
            <a:stCxn id="56" idx="3"/>
            <a:endCxn id="57" idx="0"/>
          </p:cNvCxnSpPr>
          <p:nvPr/>
        </p:nvCxnSpPr>
        <p:spPr>
          <a:xfrm>
            <a:off x="7007853" y="3993963"/>
            <a:ext cx="94558" cy="720548"/>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49FEE5E2-72E8-305C-FA8C-C13AF4924279}"/>
              </a:ext>
            </a:extLst>
          </p:cNvPr>
          <p:cNvSpPr txBox="1"/>
          <p:nvPr/>
        </p:nvSpPr>
        <p:spPr>
          <a:xfrm>
            <a:off x="7206763" y="2793958"/>
            <a:ext cx="1118087" cy="600164"/>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Initiates training process</a:t>
            </a:r>
          </a:p>
        </p:txBody>
      </p:sp>
      <p:sp>
        <p:nvSpPr>
          <p:cNvPr id="152" name="TextBox 151">
            <a:extLst>
              <a:ext uri="{FF2B5EF4-FFF2-40B4-BE49-F238E27FC236}">
                <a16:creationId xmlns:a16="http://schemas.microsoft.com/office/drawing/2014/main" id="{530749B9-F200-3CCB-3043-AEBF98ED1303}"/>
              </a:ext>
            </a:extLst>
          </p:cNvPr>
          <p:cNvSpPr txBox="1"/>
          <p:nvPr/>
        </p:nvSpPr>
        <p:spPr>
          <a:xfrm>
            <a:off x="8201109" y="3609242"/>
            <a:ext cx="1287385" cy="430887"/>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Schedule conflict</a:t>
            </a:r>
          </a:p>
        </p:txBody>
      </p:sp>
      <p:sp>
        <p:nvSpPr>
          <p:cNvPr id="154" name="TextBox 153">
            <a:extLst>
              <a:ext uri="{FF2B5EF4-FFF2-40B4-BE49-F238E27FC236}">
                <a16:creationId xmlns:a16="http://schemas.microsoft.com/office/drawing/2014/main" id="{8B7CB331-6A3F-0AB3-C24B-5333D6113CB6}"/>
              </a:ext>
            </a:extLst>
          </p:cNvPr>
          <p:cNvSpPr txBox="1"/>
          <p:nvPr/>
        </p:nvSpPr>
        <p:spPr>
          <a:xfrm>
            <a:off x="8641489" y="5591253"/>
            <a:ext cx="1128481" cy="769441"/>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Reviews training schedule and reschedules</a:t>
            </a:r>
          </a:p>
        </p:txBody>
      </p:sp>
      <p:cxnSp>
        <p:nvCxnSpPr>
          <p:cNvPr id="157" name="Connector: Elbow 156">
            <a:extLst>
              <a:ext uri="{FF2B5EF4-FFF2-40B4-BE49-F238E27FC236}">
                <a16:creationId xmlns:a16="http://schemas.microsoft.com/office/drawing/2014/main" id="{C9C1FA47-6C8D-64A5-0607-E84BF6B061B7}"/>
              </a:ext>
            </a:extLst>
          </p:cNvPr>
          <p:cNvCxnSpPr>
            <a:cxnSpLocks/>
            <a:stCxn id="57" idx="3"/>
          </p:cNvCxnSpPr>
          <p:nvPr/>
        </p:nvCxnSpPr>
        <p:spPr>
          <a:xfrm flipV="1">
            <a:off x="7598088" y="3343214"/>
            <a:ext cx="111916" cy="1756018"/>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F239BDA2-33FF-F1D1-5AB6-175FCF8DF897}"/>
              </a:ext>
            </a:extLst>
          </p:cNvPr>
          <p:cNvCxnSpPr>
            <a:cxnSpLocks/>
          </p:cNvCxnSpPr>
          <p:nvPr/>
        </p:nvCxnSpPr>
        <p:spPr>
          <a:xfrm>
            <a:off x="7924922" y="2964741"/>
            <a:ext cx="152400" cy="2590835"/>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F7A636CC-81C1-F632-D658-3FE3028B38C0}"/>
              </a:ext>
            </a:extLst>
          </p:cNvPr>
          <p:cNvCxnSpPr>
            <a:cxnSpLocks/>
          </p:cNvCxnSpPr>
          <p:nvPr/>
        </p:nvCxnSpPr>
        <p:spPr>
          <a:xfrm flipV="1">
            <a:off x="8399407" y="4086200"/>
            <a:ext cx="242082" cy="1805135"/>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C17544E1-7276-D711-7D7E-8668614AA848}"/>
              </a:ext>
            </a:extLst>
          </p:cNvPr>
          <p:cNvSpPr txBox="1"/>
          <p:nvPr/>
        </p:nvSpPr>
        <p:spPr>
          <a:xfrm>
            <a:off x="9188231" y="2793958"/>
            <a:ext cx="1254837" cy="430887"/>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Sends feedback survey</a:t>
            </a:r>
          </a:p>
        </p:txBody>
      </p:sp>
      <p:sp>
        <p:nvSpPr>
          <p:cNvPr id="188" name="TextBox 187">
            <a:extLst>
              <a:ext uri="{FF2B5EF4-FFF2-40B4-BE49-F238E27FC236}">
                <a16:creationId xmlns:a16="http://schemas.microsoft.com/office/drawing/2014/main" id="{1C28648B-0540-725C-B740-E058D92A4735}"/>
              </a:ext>
            </a:extLst>
          </p:cNvPr>
          <p:cNvSpPr txBox="1"/>
          <p:nvPr/>
        </p:nvSpPr>
        <p:spPr>
          <a:xfrm>
            <a:off x="10932759" y="2272644"/>
            <a:ext cx="1259241" cy="938719"/>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Waits for more data before analyzing and optimizing the entire process.</a:t>
            </a:r>
          </a:p>
        </p:txBody>
      </p:sp>
      <p:sp>
        <p:nvSpPr>
          <p:cNvPr id="194" name="TextBox 193">
            <a:extLst>
              <a:ext uri="{FF2B5EF4-FFF2-40B4-BE49-F238E27FC236}">
                <a16:creationId xmlns:a16="http://schemas.microsoft.com/office/drawing/2014/main" id="{AEECF83C-D350-7259-77E9-905097938237}"/>
              </a:ext>
            </a:extLst>
          </p:cNvPr>
          <p:cNvSpPr txBox="1"/>
          <p:nvPr/>
        </p:nvSpPr>
        <p:spPr>
          <a:xfrm>
            <a:off x="9181191" y="3609242"/>
            <a:ext cx="1287385" cy="600164"/>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Completes the training still has questions</a:t>
            </a:r>
          </a:p>
        </p:txBody>
      </p:sp>
      <p:cxnSp>
        <p:nvCxnSpPr>
          <p:cNvPr id="196" name="Connector: Elbow 195">
            <a:extLst>
              <a:ext uri="{FF2B5EF4-FFF2-40B4-BE49-F238E27FC236}">
                <a16:creationId xmlns:a16="http://schemas.microsoft.com/office/drawing/2014/main" id="{D6E73DC3-6451-D8CE-12A1-ACDE528E5147}"/>
              </a:ext>
            </a:extLst>
          </p:cNvPr>
          <p:cNvCxnSpPr>
            <a:cxnSpLocks/>
            <a:stCxn id="154" idx="3"/>
            <a:endCxn id="194" idx="2"/>
          </p:cNvCxnSpPr>
          <p:nvPr/>
        </p:nvCxnSpPr>
        <p:spPr>
          <a:xfrm flipV="1">
            <a:off x="9769970" y="4209406"/>
            <a:ext cx="54914" cy="1766568"/>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46CBA8C5-356C-4349-79EF-0FE493D8AE3D}"/>
              </a:ext>
            </a:extLst>
          </p:cNvPr>
          <p:cNvCxnSpPr>
            <a:cxnSpLocks/>
          </p:cNvCxnSpPr>
          <p:nvPr/>
        </p:nvCxnSpPr>
        <p:spPr>
          <a:xfrm flipV="1">
            <a:off x="9824884" y="3311988"/>
            <a:ext cx="0" cy="319716"/>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3" name="Title 3">
            <a:extLst>
              <a:ext uri="{FF2B5EF4-FFF2-40B4-BE49-F238E27FC236}">
                <a16:creationId xmlns:a16="http://schemas.microsoft.com/office/drawing/2014/main" id="{CA658B2F-8574-57BE-F5EC-90720AAC0D2F}"/>
              </a:ext>
            </a:extLst>
          </p:cNvPr>
          <p:cNvSpPr>
            <a:spLocks noGrp="1"/>
          </p:cNvSpPr>
          <p:nvPr>
            <p:ph type="title"/>
          </p:nvPr>
        </p:nvSpPr>
        <p:spPr>
          <a:xfrm>
            <a:off x="588263" y="457200"/>
            <a:ext cx="11018520" cy="800219"/>
          </a:xfrm>
        </p:spPr>
        <p:txBody>
          <a:bodyPr/>
          <a:lstStyle/>
          <a:p>
            <a:r>
              <a:rPr lang="en-US" sz="3200">
                <a:solidFill>
                  <a:schemeClr val="tx1"/>
                </a:solidFill>
              </a:rPr>
              <a:t>TODAY</a:t>
            </a:r>
            <a:br>
              <a:rPr lang="en-US" sz="2400">
                <a:solidFill>
                  <a:schemeClr val="tx1"/>
                </a:solidFill>
              </a:rPr>
            </a:br>
            <a:r>
              <a:rPr lang="en-US" sz="2000">
                <a:solidFill>
                  <a:schemeClr val="tx1"/>
                </a:solidFill>
              </a:rPr>
              <a:t>Existing solutions can only automate very specific tasks that have clear inputs and outputs</a:t>
            </a:r>
            <a:endParaRPr lang="en-US" sz="2400">
              <a:solidFill>
                <a:schemeClr val="tx1"/>
              </a:solidFill>
            </a:endParaRPr>
          </a:p>
        </p:txBody>
      </p:sp>
      <p:graphicFrame>
        <p:nvGraphicFramePr>
          <p:cNvPr id="3" name="Table 2">
            <a:extLst>
              <a:ext uri="{FF2B5EF4-FFF2-40B4-BE49-F238E27FC236}">
                <a16:creationId xmlns:a16="http://schemas.microsoft.com/office/drawing/2014/main" id="{EE377086-483B-3142-428E-B64F14B0E458}"/>
              </a:ext>
            </a:extLst>
          </p:cNvPr>
          <p:cNvGraphicFramePr>
            <a:graphicFrameLocks noGrp="1"/>
          </p:cNvGraphicFramePr>
          <p:nvPr/>
        </p:nvGraphicFramePr>
        <p:xfrm>
          <a:off x="1516768" y="1563804"/>
          <a:ext cx="10400535" cy="426720"/>
        </p:xfrm>
        <a:graphic>
          <a:graphicData uri="http://schemas.openxmlformats.org/drawingml/2006/table">
            <a:tbl>
              <a:tblPr firstRow="1" bandRow="1">
                <a:tableStyleId>{5C22544A-7EE6-4342-B048-85BDC9FD1C3A}</a:tableStyleId>
              </a:tblPr>
              <a:tblGrid>
                <a:gridCol w="2080107">
                  <a:extLst>
                    <a:ext uri="{9D8B030D-6E8A-4147-A177-3AD203B41FA5}">
                      <a16:colId xmlns:a16="http://schemas.microsoft.com/office/drawing/2014/main" val="2013393968"/>
                    </a:ext>
                  </a:extLst>
                </a:gridCol>
                <a:gridCol w="1974585">
                  <a:extLst>
                    <a:ext uri="{9D8B030D-6E8A-4147-A177-3AD203B41FA5}">
                      <a16:colId xmlns:a16="http://schemas.microsoft.com/office/drawing/2014/main" val="171814816"/>
                    </a:ext>
                  </a:extLst>
                </a:gridCol>
                <a:gridCol w="2570532">
                  <a:extLst>
                    <a:ext uri="{9D8B030D-6E8A-4147-A177-3AD203B41FA5}">
                      <a16:colId xmlns:a16="http://schemas.microsoft.com/office/drawing/2014/main" val="3754661978"/>
                    </a:ext>
                  </a:extLst>
                </a:gridCol>
                <a:gridCol w="1882719">
                  <a:extLst>
                    <a:ext uri="{9D8B030D-6E8A-4147-A177-3AD203B41FA5}">
                      <a16:colId xmlns:a16="http://schemas.microsoft.com/office/drawing/2014/main" val="547470938"/>
                    </a:ext>
                  </a:extLst>
                </a:gridCol>
                <a:gridCol w="1892592">
                  <a:extLst>
                    <a:ext uri="{9D8B030D-6E8A-4147-A177-3AD203B41FA5}">
                      <a16:colId xmlns:a16="http://schemas.microsoft.com/office/drawing/2014/main" val="1321808932"/>
                    </a:ext>
                  </a:extLst>
                </a:gridCol>
              </a:tblGrid>
              <a:tr h="370840">
                <a:tc>
                  <a:txBody>
                    <a:bodyPr/>
                    <a:lstStyle/>
                    <a:p>
                      <a:pPr algn="ctr"/>
                      <a:r>
                        <a:rPr lang="en-US" sz="1100" b="0">
                          <a:solidFill>
                            <a:schemeClr val="bg1"/>
                          </a:solidFill>
                          <a:latin typeface="+mj-lt"/>
                        </a:rPr>
                        <a:t>Initial Interaction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Document Verification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Access &amp; </a:t>
                      </a:r>
                      <a:br>
                        <a:rPr lang="en-US" sz="1100" b="0">
                          <a:solidFill>
                            <a:schemeClr val="bg1"/>
                          </a:solidFill>
                          <a:latin typeface="+mj-lt"/>
                        </a:rPr>
                      </a:br>
                      <a:r>
                        <a:rPr lang="en-US" sz="1100" b="0">
                          <a:solidFill>
                            <a:schemeClr val="bg1"/>
                          </a:solidFill>
                          <a:latin typeface="+mj-lt"/>
                        </a:rPr>
                        <a:t>Technology Provisioning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a:solidFill>
                            <a:schemeClr val="bg1"/>
                          </a:solidFill>
                          <a:latin typeface="+mj-lt"/>
                        </a:rPr>
                        <a:t>Training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Onboarding Feedback Loop</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8365742"/>
                  </a:ext>
                </a:extLst>
              </a:tr>
            </a:tbl>
          </a:graphicData>
        </a:graphic>
      </p:graphicFrame>
      <p:sp>
        <p:nvSpPr>
          <p:cNvPr id="214" name="Flowchart: Process 213">
            <a:extLst>
              <a:ext uri="{FF2B5EF4-FFF2-40B4-BE49-F238E27FC236}">
                <a16:creationId xmlns:a16="http://schemas.microsoft.com/office/drawing/2014/main" id="{EB87FDA2-D917-B5F7-78ED-ABB2139B77DF}"/>
              </a:ext>
            </a:extLst>
          </p:cNvPr>
          <p:cNvSpPr/>
          <p:nvPr/>
        </p:nvSpPr>
        <p:spPr bwMode="auto">
          <a:xfrm>
            <a:off x="10350019" y="3609242"/>
            <a:ext cx="1035231" cy="457739"/>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Survey is completed</a:t>
            </a:r>
          </a:p>
        </p:txBody>
      </p:sp>
      <p:cxnSp>
        <p:nvCxnSpPr>
          <p:cNvPr id="216" name="Connector: Elbow 215">
            <a:extLst>
              <a:ext uri="{FF2B5EF4-FFF2-40B4-BE49-F238E27FC236}">
                <a16:creationId xmlns:a16="http://schemas.microsoft.com/office/drawing/2014/main" id="{FCAB94B8-AB19-4F44-420C-5B4FF053FB90}"/>
              </a:ext>
            </a:extLst>
          </p:cNvPr>
          <p:cNvCxnSpPr>
            <a:cxnSpLocks/>
            <a:stCxn id="187" idx="3"/>
          </p:cNvCxnSpPr>
          <p:nvPr/>
        </p:nvCxnSpPr>
        <p:spPr>
          <a:xfrm>
            <a:off x="10443068" y="3009402"/>
            <a:ext cx="236106" cy="59286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C1B960A2-49FE-5A1F-740F-5B8929287E20}"/>
              </a:ext>
            </a:extLst>
          </p:cNvPr>
          <p:cNvCxnSpPr>
            <a:cxnSpLocks/>
            <a:stCxn id="214" idx="3"/>
          </p:cNvCxnSpPr>
          <p:nvPr/>
        </p:nvCxnSpPr>
        <p:spPr>
          <a:xfrm flipV="1">
            <a:off x="11385250" y="3246751"/>
            <a:ext cx="373472" cy="591361"/>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112BFB9-E010-39FA-6A4C-DC6A22EAA0C8}"/>
              </a:ext>
            </a:extLst>
          </p:cNvPr>
          <p:cNvCxnSpPr>
            <a:cxnSpLocks/>
          </p:cNvCxnSpPr>
          <p:nvPr/>
        </p:nvCxnSpPr>
        <p:spPr>
          <a:xfrm>
            <a:off x="2000045" y="3238743"/>
            <a:ext cx="0" cy="284678"/>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C92CD99-445E-8842-1A96-6861BA300EFC}"/>
              </a:ext>
            </a:extLst>
          </p:cNvPr>
          <p:cNvSpPr txBox="1"/>
          <p:nvPr/>
        </p:nvSpPr>
        <p:spPr>
          <a:xfrm>
            <a:off x="3177068" y="2141249"/>
            <a:ext cx="2524951" cy="577081"/>
          </a:xfrm>
          <a:prstGeom prst="rect">
            <a:avLst/>
          </a:prstGeom>
          <a:solidFill>
            <a:srgbClr val="FFFFFF"/>
          </a:solidFill>
          <a:effectLst>
            <a:outerShdw blurRad="50800" dist="38100" dir="8100000" algn="tr" rotWithShape="0">
              <a:prstClr val="black">
                <a:alpha val="40000"/>
              </a:prstClr>
            </a:outerShdw>
          </a:effectLst>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4364F"/>
                </a:solidFill>
                <a:effectLst/>
                <a:uLnTx/>
                <a:uFillTx/>
                <a:latin typeface="Inter"/>
                <a:ea typeface="+mn-ea"/>
                <a:cs typeface="+mn-cs"/>
              </a:rPr>
              <a:t>RPA automates </a:t>
            </a:r>
            <a:r>
              <a:rPr kumimoji="0" lang="en-US" sz="1050" b="0" i="0" u="none" strike="noStrike" kern="1200" cap="none" spc="0" normalizeH="0" baseline="0" noProof="0">
                <a:ln>
                  <a:noFill/>
                </a:ln>
                <a:solidFill>
                  <a:srgbClr val="000000"/>
                </a:solidFill>
                <a:effectLst/>
                <a:uLnTx/>
                <a:uFillTx/>
                <a:latin typeface="Inter"/>
                <a:ea typeface="+mn-ea"/>
                <a:cs typeface="+mn-cs"/>
              </a:rPr>
              <a:t>the verification of completion and accuracy </a:t>
            </a:r>
            <a:br>
              <a:rPr kumimoji="0" lang="en-US" sz="1050" b="0" i="0" u="none" strike="noStrike" kern="1200" cap="none" spc="0" normalizeH="0" baseline="0" noProof="0">
                <a:ln>
                  <a:noFill/>
                </a:ln>
                <a:solidFill>
                  <a:srgbClr val="000000"/>
                </a:solidFill>
                <a:effectLst/>
                <a:uLnTx/>
                <a:uFillTx/>
                <a:latin typeface="Inter"/>
                <a:ea typeface="+mn-ea"/>
                <a:cs typeface="+mn-cs"/>
              </a:rPr>
            </a:br>
            <a:r>
              <a:rPr kumimoji="0" lang="en-US" sz="1050" b="0" i="0" u="none" strike="noStrike" kern="1200" cap="none" spc="0" normalizeH="0" baseline="0" noProof="0">
                <a:ln>
                  <a:noFill/>
                </a:ln>
                <a:solidFill>
                  <a:srgbClr val="000000"/>
                </a:solidFill>
                <a:effectLst/>
                <a:uLnTx/>
                <a:uFillTx/>
                <a:latin typeface="Inter"/>
                <a:ea typeface="+mn-ea"/>
                <a:cs typeface="+mn-cs"/>
              </a:rPr>
              <a:t>with predefined rules</a:t>
            </a:r>
            <a:r>
              <a:rPr kumimoji="0" lang="en-US" sz="1050" b="0" i="0" u="none" strike="noStrike" kern="1200" cap="none" spc="0" normalizeH="0" baseline="0" noProof="0">
                <a:ln>
                  <a:noFill/>
                </a:ln>
                <a:solidFill>
                  <a:srgbClr val="000000"/>
                </a:solidFill>
                <a:effectLst/>
                <a:uLnTx/>
                <a:uFillTx/>
                <a:latin typeface="Segoe Sans Text"/>
                <a:ea typeface="+mn-ea"/>
                <a:cs typeface="+mn-cs"/>
              </a:rPr>
              <a:t>.</a:t>
            </a:r>
          </a:p>
        </p:txBody>
      </p:sp>
      <p:grpSp>
        <p:nvGrpSpPr>
          <p:cNvPr id="8" name="Group 7">
            <a:extLst>
              <a:ext uri="{FF2B5EF4-FFF2-40B4-BE49-F238E27FC236}">
                <a16:creationId xmlns:a16="http://schemas.microsoft.com/office/drawing/2014/main" id="{191A417E-169B-8F0F-CE3D-320A9A50F5AB}"/>
              </a:ext>
            </a:extLst>
          </p:cNvPr>
          <p:cNvGrpSpPr>
            <a:grpSpLocks noChangeAspect="1"/>
          </p:cNvGrpSpPr>
          <p:nvPr/>
        </p:nvGrpSpPr>
        <p:grpSpPr>
          <a:xfrm>
            <a:off x="5300850" y="2064515"/>
            <a:ext cx="451822" cy="461658"/>
            <a:chOff x="4559883" y="5793006"/>
            <a:chExt cx="457196" cy="457196"/>
          </a:xfrm>
        </p:grpSpPr>
        <p:sp>
          <p:nvSpPr>
            <p:cNvPr id="10" name="Rounded Rectangle 62">
              <a:extLst>
                <a:ext uri="{FF2B5EF4-FFF2-40B4-BE49-F238E27FC236}">
                  <a16:creationId xmlns:a16="http://schemas.microsoft.com/office/drawing/2014/main" id="{9DFD1F4F-2F5F-0A69-5208-3A5AA1CE4973}"/>
                </a:ext>
              </a:extLst>
            </p:cNvPr>
            <p:cNvSpPr>
              <a:spLocks noChangeAspect="1"/>
            </p:cNvSpPr>
            <p:nvPr/>
          </p:nvSpPr>
          <p:spPr bwMode="auto">
            <a:xfrm>
              <a:off x="4582382" y="5830328"/>
              <a:ext cx="418690" cy="419874"/>
            </a:xfrm>
            <a:prstGeom prst="roundRect">
              <a:avLst>
                <a:gd name="adj" fmla="val 50000"/>
              </a:avLst>
            </a:prstGeom>
            <a:gradFill flip="none" rotWithShape="1">
              <a:gsLst>
                <a:gs pos="100000">
                  <a:schemeClr val="accent5"/>
                </a:gs>
                <a:gs pos="0">
                  <a:schemeClr val="accent6"/>
                </a:gs>
              </a:gsLst>
              <a:path path="circle">
                <a:fillToRect l="100000" t="100000"/>
              </a:path>
              <a:tileRect r="-100000" b="-100000"/>
            </a:gra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pic>
          <p:nvPicPr>
            <p:cNvPr id="11" name="Graphic 10" descr="Circles with arrows with solid fill">
              <a:extLst>
                <a:ext uri="{FF2B5EF4-FFF2-40B4-BE49-F238E27FC236}">
                  <a16:creationId xmlns:a16="http://schemas.microsoft.com/office/drawing/2014/main" id="{3305D69A-DCE8-6257-39B1-725CEB1C9A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59883" y="5793006"/>
              <a:ext cx="457196" cy="457196"/>
            </a:xfrm>
            <a:prstGeom prst="rect">
              <a:avLst/>
            </a:prstGeom>
          </p:spPr>
        </p:pic>
      </p:grpSp>
      <p:sp>
        <p:nvSpPr>
          <p:cNvPr id="12" name="TextBox 11">
            <a:extLst>
              <a:ext uri="{FF2B5EF4-FFF2-40B4-BE49-F238E27FC236}">
                <a16:creationId xmlns:a16="http://schemas.microsoft.com/office/drawing/2014/main" id="{3506825C-7286-EAB8-2229-B7E4070DAB57}"/>
              </a:ext>
            </a:extLst>
          </p:cNvPr>
          <p:cNvSpPr txBox="1"/>
          <p:nvPr/>
        </p:nvSpPr>
        <p:spPr>
          <a:xfrm>
            <a:off x="5684724" y="5756227"/>
            <a:ext cx="2901852" cy="600164"/>
          </a:xfrm>
          <a:prstGeom prst="rect">
            <a:avLst/>
          </a:prstGeom>
          <a:solidFill>
            <a:srgbClr val="FFFFFF"/>
          </a:solidFill>
          <a:effectLst>
            <a:outerShdw blurRad="50800" dist="38100" dir="2700000" algn="tl" rotWithShape="0">
              <a:prstClr val="black">
                <a:alpha val="40000"/>
              </a:prstClr>
            </a:outerShdw>
          </a:effectLst>
        </p:spPr>
        <p:txBody>
          <a:bodyPr wrap="square">
            <a:spAutoFit/>
          </a:bodyPr>
          <a:lstStyle/>
          <a:p>
            <a:pPr marL="16986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4364F"/>
                </a:solidFill>
                <a:effectLst/>
                <a:uLnTx/>
                <a:uFillTx/>
                <a:latin typeface="Inter"/>
                <a:ea typeface="+mn-ea"/>
                <a:cs typeface="+mn-cs"/>
              </a:rPr>
              <a:t>RPA automates </a:t>
            </a:r>
            <a:r>
              <a:rPr kumimoji="0" lang="en-US" sz="1100" b="0" i="0" u="none" strike="noStrike" kern="1200" cap="none" spc="0" normalizeH="0" baseline="0" noProof="0">
                <a:ln>
                  <a:noFill/>
                </a:ln>
                <a:solidFill>
                  <a:srgbClr val="000000"/>
                </a:solidFill>
                <a:effectLst/>
                <a:uLnTx/>
                <a:uFillTx/>
                <a:latin typeface="Inter"/>
                <a:ea typeface="+mn-ea"/>
                <a:cs typeface="+mn-cs"/>
              </a:rPr>
              <a:t>assigning predefined training modules  but cannot adjust based on user feedback</a:t>
            </a: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p:txBody>
      </p:sp>
      <p:grpSp>
        <p:nvGrpSpPr>
          <p:cNvPr id="13" name="Group 12">
            <a:extLst>
              <a:ext uri="{FF2B5EF4-FFF2-40B4-BE49-F238E27FC236}">
                <a16:creationId xmlns:a16="http://schemas.microsoft.com/office/drawing/2014/main" id="{FAE5F21E-7595-1663-73A1-D29C137261F1}"/>
              </a:ext>
            </a:extLst>
          </p:cNvPr>
          <p:cNvGrpSpPr>
            <a:grpSpLocks noChangeAspect="1"/>
          </p:cNvGrpSpPr>
          <p:nvPr/>
        </p:nvGrpSpPr>
        <p:grpSpPr>
          <a:xfrm>
            <a:off x="5458812" y="5683060"/>
            <a:ext cx="451822" cy="461658"/>
            <a:chOff x="4559883" y="5793006"/>
            <a:chExt cx="457196" cy="457196"/>
          </a:xfrm>
        </p:grpSpPr>
        <p:sp>
          <p:nvSpPr>
            <p:cNvPr id="15" name="Rounded Rectangle 62">
              <a:extLst>
                <a:ext uri="{FF2B5EF4-FFF2-40B4-BE49-F238E27FC236}">
                  <a16:creationId xmlns:a16="http://schemas.microsoft.com/office/drawing/2014/main" id="{5778B968-84FB-A12E-20B5-D207980ACA44}"/>
                </a:ext>
              </a:extLst>
            </p:cNvPr>
            <p:cNvSpPr>
              <a:spLocks noChangeAspect="1"/>
            </p:cNvSpPr>
            <p:nvPr/>
          </p:nvSpPr>
          <p:spPr bwMode="auto">
            <a:xfrm>
              <a:off x="4582382" y="5830328"/>
              <a:ext cx="418690" cy="419874"/>
            </a:xfrm>
            <a:prstGeom prst="roundRect">
              <a:avLst>
                <a:gd name="adj" fmla="val 50000"/>
              </a:avLst>
            </a:prstGeom>
            <a:gradFill flip="none" rotWithShape="1">
              <a:gsLst>
                <a:gs pos="100000">
                  <a:schemeClr val="accent5"/>
                </a:gs>
                <a:gs pos="0">
                  <a:schemeClr val="accent6"/>
                </a:gs>
              </a:gsLst>
              <a:path path="circle">
                <a:fillToRect l="100000" t="100000"/>
              </a:path>
              <a:tileRect r="-100000" b="-100000"/>
            </a:gra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pic>
          <p:nvPicPr>
            <p:cNvPr id="16" name="Graphic 15" descr="Circles with arrows with solid fill">
              <a:extLst>
                <a:ext uri="{FF2B5EF4-FFF2-40B4-BE49-F238E27FC236}">
                  <a16:creationId xmlns:a16="http://schemas.microsoft.com/office/drawing/2014/main" id="{EA2CFF8C-20DE-8A95-7E23-4DEB7FA92D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59883" y="5793006"/>
              <a:ext cx="457196" cy="457196"/>
            </a:xfrm>
            <a:prstGeom prst="rect">
              <a:avLst/>
            </a:prstGeom>
          </p:spPr>
        </p:pic>
      </p:grpSp>
    </p:spTree>
    <p:extLst>
      <p:ext uri="{BB962C8B-B14F-4D97-AF65-F5344CB8AC3E}">
        <p14:creationId xmlns:p14="http://schemas.microsoft.com/office/powerpoint/2010/main" val="87681533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CB3A3AE-7558-2337-389C-2530DC1B3CCA}"/>
            </a:ext>
          </a:extLst>
        </p:cNvPr>
        <p:cNvGrpSpPr/>
        <p:nvPr/>
      </p:nvGrpSpPr>
      <p:grpSpPr>
        <a:xfrm>
          <a:off x="0" y="0"/>
          <a:ext cx="0" cy="0"/>
          <a:chOff x="0" y="0"/>
          <a:chExt cx="0" cy="0"/>
        </a:xfrm>
      </p:grpSpPr>
      <p:sp>
        <p:nvSpPr>
          <p:cNvPr id="4" name="Circle: Hollow 3">
            <a:extLst>
              <a:ext uri="{FF2B5EF4-FFF2-40B4-BE49-F238E27FC236}">
                <a16:creationId xmlns:a16="http://schemas.microsoft.com/office/drawing/2014/main" id="{57C22728-6908-B982-845F-0E19E8AF9083}"/>
              </a:ext>
              <a:ext uri="{C183D7F6-B498-43B3-948B-1728B52AA6E4}">
                <adec:decorative xmlns:adec="http://schemas.microsoft.com/office/drawing/2017/decorative" val="1"/>
              </a:ext>
            </a:extLst>
          </p:cNvPr>
          <p:cNvSpPr/>
          <p:nvPr/>
        </p:nvSpPr>
        <p:spPr>
          <a:xfrm>
            <a:off x="411623" y="824373"/>
            <a:ext cx="5120354" cy="5120354"/>
          </a:xfrm>
          <a:prstGeom prst="donut">
            <a:avLst>
              <a:gd name="adj" fmla="val 1067"/>
            </a:avLst>
          </a:prstGeom>
          <a:noFill/>
          <a:ln w="76200" cap="rnd">
            <a:noFill/>
            <a:headEnd type="none" w="lg" len="med"/>
            <a:tailEnd type="arrow" w="lg" len="sm"/>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804483" rtl="0" eaLnBrk="1" fontAlgn="base" latinLnBrk="0" hangingPunct="1">
              <a:lnSpc>
                <a:spcPct val="100000"/>
              </a:lnSpc>
              <a:spcBef>
                <a:spcPts val="800"/>
              </a:spcBef>
              <a:spcAft>
                <a:spcPct val="0"/>
              </a:spcAft>
              <a:buClrTx/>
              <a:buSzTx/>
              <a:buFontTx/>
              <a:buNone/>
              <a:tabLst>
                <a:tab pos="818453" algn="l"/>
              </a:tabLst>
              <a:defRPr/>
            </a:pPr>
            <a:endParaRPr kumimoji="0" lang="en-US" sz="1600" b="1" i="0" u="none" strike="noStrike" kern="1200" cap="none" spc="0" normalizeH="0" baseline="0" noProof="0">
              <a:ln>
                <a:noFill/>
              </a:ln>
              <a:noFill/>
              <a:effectLst/>
              <a:uLnTx/>
              <a:uFillTx/>
              <a:latin typeface="Segoe Sans Display Semibold"/>
              <a:ea typeface="+mn-ea"/>
              <a:cs typeface="Segoe Sans Display Semibold" pitchFamily="2" charset="0"/>
            </a:endParaRPr>
          </a:p>
        </p:txBody>
      </p:sp>
      <p:sp>
        <p:nvSpPr>
          <p:cNvPr id="6" name="Title 1">
            <a:extLst>
              <a:ext uri="{FF2B5EF4-FFF2-40B4-BE49-F238E27FC236}">
                <a16:creationId xmlns:a16="http://schemas.microsoft.com/office/drawing/2014/main" id="{D461F891-961C-9E7E-24DF-889FA0CC8224}"/>
              </a:ext>
            </a:extLst>
          </p:cNvPr>
          <p:cNvSpPr txBox="1">
            <a:spLocks/>
          </p:cNvSpPr>
          <p:nvPr/>
        </p:nvSpPr>
        <p:spPr>
          <a:xfrm>
            <a:off x="343737" y="2627452"/>
            <a:ext cx="3592950"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algn="ctr">
              <a:defRPr/>
            </a:pPr>
            <a:r>
              <a:rPr lang="en-IN" dirty="0">
                <a:solidFill>
                  <a:srgbClr val="000000"/>
                </a:solidFill>
                <a:latin typeface="Segoe UI Semibold"/>
              </a:rPr>
              <a:t>Security &amp; Compliance</a:t>
            </a:r>
          </a:p>
        </p:txBody>
      </p:sp>
      <p:sp>
        <p:nvSpPr>
          <p:cNvPr id="14" name="Rectangle 13">
            <a:extLst>
              <a:ext uri="{FF2B5EF4-FFF2-40B4-BE49-F238E27FC236}">
                <a16:creationId xmlns:a16="http://schemas.microsoft.com/office/drawing/2014/main" id="{E13F1CD3-B7B7-C8D0-9539-1CD133E25902}"/>
              </a:ext>
            </a:extLst>
          </p:cNvPr>
          <p:cNvSpPr/>
          <p:nvPr/>
        </p:nvSpPr>
        <p:spPr>
          <a:xfrm>
            <a:off x="343737" y="4108832"/>
            <a:ext cx="3592950" cy="400110"/>
          </a:xfrm>
          <a:prstGeom prst="rect">
            <a:avLst/>
          </a:prstGeom>
          <a:noFill/>
          <a:ln w="76200" cap="rnd">
            <a:noFill/>
            <a:headEnd type="none" w="lg" len="med"/>
            <a:tailEnd type="arrow" w="lg" len="sm"/>
          </a:ln>
          <a:effectLst/>
        </p:spPr>
        <p:style>
          <a:lnRef idx="1">
            <a:schemeClr val="accent1"/>
          </a:lnRef>
          <a:fillRef idx="0">
            <a:schemeClr val="accent1"/>
          </a:fillRef>
          <a:effectRef idx="0">
            <a:schemeClr val="accent1"/>
          </a:effectRef>
          <a:fontRef idx="minor">
            <a:schemeClr val="tx1"/>
          </a:fontRef>
        </p:style>
        <p:txBody>
          <a:bodyPr wrap="square" lIns="0" tIns="0" rIns="0" bIns="91440" rtlCol="0" anchor="ctr">
            <a:spAutoFit/>
          </a:bodyPr>
          <a:lstStyle/>
          <a:p>
            <a:pPr marL="0" marR="0" lvl="0" indent="0" algn="ctr" defTabSz="804483" rtl="0" eaLnBrk="1" fontAlgn="base" latinLnBrk="0" hangingPunct="1">
              <a:lnSpc>
                <a:spcPct val="100000"/>
              </a:lnSpc>
              <a:spcBef>
                <a:spcPts val="1000"/>
              </a:spcBef>
              <a:spcAft>
                <a:spcPct val="0"/>
              </a:spcAft>
              <a:buClrTx/>
              <a:buSzPct val="90000"/>
              <a:buFontTx/>
              <a:buNone/>
              <a:tabLst>
                <a:tab pos="818010" algn="l"/>
                <a:tab pos="2400060" algn="l"/>
                <a:tab pos="2857214" algn="l"/>
              </a:tabLst>
              <a:defRPr/>
            </a:pPr>
            <a:r>
              <a:rPr kumimoji="0" lang="en-US" sz="2000" b="1" i="0" u="none" strike="noStrike" kern="1200" cap="none" spc="0" normalizeH="0" baseline="0" noProof="0" dirty="0">
                <a:ln w="3175">
                  <a:noFill/>
                </a:ln>
                <a:solidFill>
                  <a:srgbClr val="000000"/>
                </a:solidFill>
                <a:effectLst/>
                <a:uLnTx/>
                <a:uFillTx/>
                <a:latin typeface="Segoe Sans Display Semibold"/>
                <a:ea typeface="+mn-ea"/>
                <a:cs typeface="Segoe Sans Display Semibold" pitchFamily="2" charset="0"/>
              </a:rPr>
              <a:t>Secure by Default</a:t>
            </a:r>
          </a:p>
        </p:txBody>
      </p:sp>
      <p:grpSp>
        <p:nvGrpSpPr>
          <p:cNvPr id="28" name="Group 27">
            <a:extLst>
              <a:ext uri="{FF2B5EF4-FFF2-40B4-BE49-F238E27FC236}">
                <a16:creationId xmlns:a16="http://schemas.microsoft.com/office/drawing/2014/main" id="{E28795B5-F220-9A96-073D-4CF8D9FD156F}"/>
              </a:ext>
            </a:extLst>
          </p:cNvPr>
          <p:cNvGrpSpPr/>
          <p:nvPr/>
        </p:nvGrpSpPr>
        <p:grpSpPr>
          <a:xfrm>
            <a:off x="-1225069" y="211668"/>
            <a:ext cx="6594884" cy="6434664"/>
            <a:chOff x="2799721" y="211668"/>
            <a:chExt cx="6594884" cy="6434664"/>
          </a:xfrm>
        </p:grpSpPr>
        <p:sp>
          <p:nvSpPr>
            <p:cNvPr id="29" name="Arc 28">
              <a:extLst>
                <a:ext uri="{FF2B5EF4-FFF2-40B4-BE49-F238E27FC236}">
                  <a16:creationId xmlns:a16="http://schemas.microsoft.com/office/drawing/2014/main" id="{FD3B6E94-B95F-B96A-0AAA-8F660487E788}"/>
                </a:ext>
              </a:extLst>
            </p:cNvPr>
            <p:cNvSpPr/>
            <p:nvPr/>
          </p:nvSpPr>
          <p:spPr>
            <a:xfrm flipH="1" flipV="1">
              <a:off x="2878667" y="211668"/>
              <a:ext cx="6434666" cy="6434664"/>
            </a:xfrm>
            <a:prstGeom prst="arc">
              <a:avLst>
                <a:gd name="adj1" fmla="val 272078"/>
                <a:gd name="adj2" fmla="val 10431085"/>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37978"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Sans Display Semibold"/>
                <a:ea typeface="+mn-ea"/>
                <a:cs typeface="Segoe Sans Display Semibold" pitchFamily="2" charset="0"/>
              </a:endParaRPr>
            </a:p>
          </p:txBody>
        </p:sp>
        <p:sp>
          <p:nvSpPr>
            <p:cNvPr id="30" name="Arc 29">
              <a:extLst>
                <a:ext uri="{FF2B5EF4-FFF2-40B4-BE49-F238E27FC236}">
                  <a16:creationId xmlns:a16="http://schemas.microsoft.com/office/drawing/2014/main" id="{08C21262-A84B-B83A-910B-FF017FC5A49B}"/>
                </a:ext>
              </a:extLst>
            </p:cNvPr>
            <p:cNvSpPr/>
            <p:nvPr/>
          </p:nvSpPr>
          <p:spPr>
            <a:xfrm rot="10800000" flipH="1" flipV="1">
              <a:off x="2878667" y="211668"/>
              <a:ext cx="6434666" cy="6434664"/>
            </a:xfrm>
            <a:prstGeom prst="arc">
              <a:avLst>
                <a:gd name="adj1" fmla="val 272078"/>
                <a:gd name="adj2" fmla="val 10431085"/>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37978"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Sans Display Semibold"/>
                <a:ea typeface="+mn-ea"/>
                <a:cs typeface="Segoe Sans Display Semibold" pitchFamily="2" charset="0"/>
              </a:endParaRPr>
            </a:p>
          </p:txBody>
        </p:sp>
        <p:grpSp>
          <p:nvGrpSpPr>
            <p:cNvPr id="31" name="Group 30">
              <a:extLst>
                <a:ext uri="{FF2B5EF4-FFF2-40B4-BE49-F238E27FC236}">
                  <a16:creationId xmlns:a16="http://schemas.microsoft.com/office/drawing/2014/main" id="{C83B25F7-2D6E-C62A-ED48-4019416AAC82}"/>
                </a:ext>
              </a:extLst>
            </p:cNvPr>
            <p:cNvGrpSpPr>
              <a:grpSpLocks/>
            </p:cNvGrpSpPr>
            <p:nvPr/>
          </p:nvGrpSpPr>
          <p:grpSpPr>
            <a:xfrm rot="10380000" flipH="1" flipV="1">
              <a:off x="9193853" y="3033559"/>
              <a:ext cx="200752" cy="82954"/>
              <a:chOff x="5581650" y="8534400"/>
              <a:chExt cx="457200" cy="228600"/>
            </a:xfrm>
          </p:grpSpPr>
          <p:cxnSp>
            <p:nvCxnSpPr>
              <p:cNvPr id="35" name="Straight Connector 34">
                <a:extLst>
                  <a:ext uri="{FF2B5EF4-FFF2-40B4-BE49-F238E27FC236}">
                    <a16:creationId xmlns:a16="http://schemas.microsoft.com/office/drawing/2014/main" id="{2F50F6FD-FA0F-248E-1CE2-286F8EBF92DE}"/>
                  </a:ext>
                </a:extLst>
              </p:cNvPr>
              <p:cNvCxnSpPr>
                <a:cxnSpLocks/>
              </p:cNvCxnSpPr>
              <p:nvPr/>
            </p:nvCxnSpPr>
            <p:spPr>
              <a:xfrm>
                <a:off x="5581650" y="8534400"/>
                <a:ext cx="228600" cy="228600"/>
              </a:xfrm>
              <a:prstGeom prst="line">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6632C28-D6D0-B3CD-742D-63DA56EA2513}"/>
                  </a:ext>
                </a:extLst>
              </p:cNvPr>
              <p:cNvCxnSpPr>
                <a:cxnSpLocks/>
              </p:cNvCxnSpPr>
              <p:nvPr/>
            </p:nvCxnSpPr>
            <p:spPr>
              <a:xfrm flipH="1">
                <a:off x="5810250" y="8534400"/>
                <a:ext cx="228600" cy="228600"/>
              </a:xfrm>
              <a:prstGeom prst="line">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F86FB7DD-9595-760F-E80F-640BFF248691}"/>
                </a:ext>
              </a:extLst>
            </p:cNvPr>
            <p:cNvGrpSpPr>
              <a:grpSpLocks/>
            </p:cNvGrpSpPr>
            <p:nvPr/>
          </p:nvGrpSpPr>
          <p:grpSpPr>
            <a:xfrm rot="21180000" flipH="1" flipV="1">
              <a:off x="2799721" y="3743172"/>
              <a:ext cx="200752" cy="82954"/>
              <a:chOff x="5581650" y="8534400"/>
              <a:chExt cx="457200" cy="228600"/>
            </a:xfrm>
          </p:grpSpPr>
          <p:cxnSp>
            <p:nvCxnSpPr>
              <p:cNvPr id="33" name="Straight Connector 32">
                <a:extLst>
                  <a:ext uri="{FF2B5EF4-FFF2-40B4-BE49-F238E27FC236}">
                    <a16:creationId xmlns:a16="http://schemas.microsoft.com/office/drawing/2014/main" id="{67B8F8D5-8611-6196-C1FF-9BF7596D82E6}"/>
                  </a:ext>
                </a:extLst>
              </p:cNvPr>
              <p:cNvCxnSpPr>
                <a:cxnSpLocks/>
              </p:cNvCxnSpPr>
              <p:nvPr/>
            </p:nvCxnSpPr>
            <p:spPr>
              <a:xfrm>
                <a:off x="5581650" y="8534400"/>
                <a:ext cx="228600" cy="228600"/>
              </a:xfrm>
              <a:prstGeom prst="line">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EFE71E-E964-20AE-2CA5-87E8900AB018}"/>
                  </a:ext>
                </a:extLst>
              </p:cNvPr>
              <p:cNvCxnSpPr>
                <a:cxnSpLocks/>
              </p:cNvCxnSpPr>
              <p:nvPr/>
            </p:nvCxnSpPr>
            <p:spPr>
              <a:xfrm flipH="1">
                <a:off x="5810250" y="8534400"/>
                <a:ext cx="228600" cy="228600"/>
              </a:xfrm>
              <a:prstGeom prst="line">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grpSp>
      <p:sp>
        <p:nvSpPr>
          <p:cNvPr id="37" name="Safety">
            <a:extLst>
              <a:ext uri="{FF2B5EF4-FFF2-40B4-BE49-F238E27FC236}">
                <a16:creationId xmlns:a16="http://schemas.microsoft.com/office/drawing/2014/main" id="{842AD06C-B428-EF22-6F89-CE28192CF5C3}"/>
              </a:ext>
            </a:extLst>
          </p:cNvPr>
          <p:cNvSpPr txBox="1"/>
          <p:nvPr/>
        </p:nvSpPr>
        <p:spPr>
          <a:xfrm>
            <a:off x="5661070" y="3298602"/>
            <a:ext cx="2210945" cy="387798"/>
          </a:xfrm>
          <a:prstGeom prst="rect">
            <a:avLst/>
          </a:prstGeom>
          <a:noFill/>
        </p:spPr>
        <p:txBody>
          <a:bodyPr spcFirstLastPara="1" wrap="square" lIns="0" tIns="0" rIns="0" bIns="0" numCol="1" anchor="ctr" anchorCtr="0">
            <a:spAutoFit/>
          </a:bodyPr>
          <a:lstStyle>
            <a:defPPr>
              <a:defRPr lang="en-US"/>
            </a:defPPr>
            <a:lvl1pPr marR="0" lvl="0" indent="0" algn="ctr" defTabSz="914192" fontAlgn="auto">
              <a:lnSpc>
                <a:spcPct val="110000"/>
              </a:lnSpc>
              <a:spcBef>
                <a:spcPts val="0"/>
              </a:spcBef>
              <a:spcAft>
                <a:spcPts val="0"/>
              </a:spcAft>
              <a:buClrTx/>
              <a:buSzTx/>
              <a:buFontTx/>
              <a:buNone/>
              <a:tabLst/>
              <a:defRPr kumimoji="0" sz="3600" b="0" i="0" u="none" strike="noStrike" kern="0" cap="none" spc="0" normalizeH="0" baseline="0">
                <a:ln>
                  <a:noFill/>
                </a:ln>
                <a:solidFill>
                  <a:srgbClr val="FFFFFF"/>
                </a:solidFill>
                <a:effectLst/>
                <a:uLnTx/>
                <a:uFillTx/>
                <a:latin typeface="Segoe UI Variable Display Semib" pitchFamily="2" charset="0"/>
              </a:defRPr>
            </a:lvl1pPr>
          </a:lstStyle>
          <a:p>
            <a:pPr marL="0" marR="0" lvl="0" indent="0" algn="l" defTabSz="670454" rtl="0"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Segoe Sans Display Semibold"/>
                <a:ea typeface="+mn-ea"/>
                <a:cs typeface="Segoe Sans Display Semibold" pitchFamily="2" charset="0"/>
              </a:rPr>
              <a:t>Capabilities</a:t>
            </a:r>
          </a:p>
        </p:txBody>
      </p:sp>
      <p:grpSp>
        <p:nvGrpSpPr>
          <p:cNvPr id="38" name="Group 37">
            <a:extLst>
              <a:ext uri="{FF2B5EF4-FFF2-40B4-BE49-F238E27FC236}">
                <a16:creationId xmlns:a16="http://schemas.microsoft.com/office/drawing/2014/main" id="{A9C2D042-CE68-BD4D-5653-29A86EC46A1E}"/>
              </a:ext>
            </a:extLst>
          </p:cNvPr>
          <p:cNvGrpSpPr/>
          <p:nvPr/>
        </p:nvGrpSpPr>
        <p:grpSpPr>
          <a:xfrm>
            <a:off x="-1387926" y="3101352"/>
            <a:ext cx="537264" cy="537264"/>
            <a:chOff x="2636864" y="3101352"/>
            <a:chExt cx="537264" cy="537264"/>
          </a:xfrm>
        </p:grpSpPr>
        <p:sp>
          <p:nvSpPr>
            <p:cNvPr id="39" name="Oval 38">
              <a:extLst>
                <a:ext uri="{FF2B5EF4-FFF2-40B4-BE49-F238E27FC236}">
                  <a16:creationId xmlns:a16="http://schemas.microsoft.com/office/drawing/2014/main" id="{4D9216A8-C0C5-1AF2-869D-11C4CC26EFD1}"/>
                </a:ext>
              </a:extLst>
            </p:cNvPr>
            <p:cNvSpPr/>
            <p:nvPr/>
          </p:nvSpPr>
          <p:spPr bwMode="auto">
            <a:xfrm>
              <a:off x="2636864" y="3101352"/>
              <a:ext cx="537264" cy="537264"/>
            </a:xfrm>
            <a:prstGeom prst="ellipse">
              <a:avLst/>
            </a:prstGeom>
            <a:gradFill flip="none" rotWithShape="1">
              <a:gsLst>
                <a:gs pos="0">
                  <a:srgbClr val="AC35AF"/>
                </a:gs>
                <a:gs pos="100000">
                  <a:srgbClr val="0A6BBA"/>
                </a:gs>
              </a:gsLst>
              <a:path path="circle">
                <a:fillToRect l="100000" t="100000"/>
              </a:path>
              <a:tileRect r="-100000" b="-100000"/>
            </a:gra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err="1">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sp>
          <p:nvSpPr>
            <p:cNvPr id="40" name="Graphic 38">
              <a:extLst>
                <a:ext uri="{FF2B5EF4-FFF2-40B4-BE49-F238E27FC236}">
                  <a16:creationId xmlns:a16="http://schemas.microsoft.com/office/drawing/2014/main" id="{5B0A25BB-A064-B0CF-51A4-A0D2713CB8CB}"/>
                </a:ext>
              </a:extLst>
            </p:cNvPr>
            <p:cNvSpPr>
              <a:spLocks noChangeAspect="1"/>
            </p:cNvSpPr>
            <p:nvPr/>
          </p:nvSpPr>
          <p:spPr>
            <a:xfrm>
              <a:off x="2750292" y="3222274"/>
              <a:ext cx="310408" cy="295420"/>
            </a:xfrm>
            <a:custGeom>
              <a:avLst/>
              <a:gdLst>
                <a:gd name="connsiteX0" fmla="*/ 93845 w 180570"/>
                <a:gd name="connsiteY0" fmla="*/ 1500 h 171854"/>
                <a:gd name="connsiteX1" fmla="*/ 95274 w 180570"/>
                <a:gd name="connsiteY1" fmla="*/ 71 h 171854"/>
                <a:gd name="connsiteX2" fmla="*/ 120039 w 180570"/>
                <a:gd name="connsiteY2" fmla="*/ 71 h 171854"/>
                <a:gd name="connsiteX3" fmla="*/ 125278 w 180570"/>
                <a:gd name="connsiteY3" fmla="*/ 71 h 171854"/>
                <a:gd name="connsiteX4" fmla="*/ 125659 w 180570"/>
                <a:gd name="connsiteY4" fmla="*/ 71 h 171854"/>
                <a:gd name="connsiteX5" fmla="*/ 141375 w 180570"/>
                <a:gd name="connsiteY5" fmla="*/ 3596 h 171854"/>
                <a:gd name="connsiteX6" fmla="*/ 163663 w 180570"/>
                <a:gd name="connsiteY6" fmla="*/ 20931 h 171854"/>
                <a:gd name="connsiteX7" fmla="*/ 171283 w 180570"/>
                <a:gd name="connsiteY7" fmla="*/ 62365 h 171854"/>
                <a:gd name="connsiteX8" fmla="*/ 140041 w 180570"/>
                <a:gd name="connsiteY8" fmla="*/ 31504 h 171854"/>
                <a:gd name="connsiteX9" fmla="*/ 134993 w 180570"/>
                <a:gd name="connsiteY9" fmla="*/ 29408 h 171854"/>
                <a:gd name="connsiteX10" fmla="*/ 89845 w 180570"/>
                <a:gd name="connsiteY10" fmla="*/ 29408 h 171854"/>
                <a:gd name="connsiteX11" fmla="*/ 85558 w 180570"/>
                <a:gd name="connsiteY11" fmla="*/ 30837 h 171854"/>
                <a:gd name="connsiteX12" fmla="*/ 67651 w 180570"/>
                <a:gd name="connsiteY12" fmla="*/ 44458 h 171854"/>
                <a:gd name="connsiteX13" fmla="*/ 54697 w 180570"/>
                <a:gd name="connsiteY13" fmla="*/ 42743 h 171854"/>
                <a:gd name="connsiteX14" fmla="*/ 54697 w 180570"/>
                <a:gd name="connsiteY14" fmla="*/ 42743 h 171854"/>
                <a:gd name="connsiteX15" fmla="*/ 56317 w 180570"/>
                <a:gd name="connsiteY15" fmla="*/ 30075 h 171854"/>
                <a:gd name="connsiteX16" fmla="*/ 56317 w 180570"/>
                <a:gd name="connsiteY16" fmla="*/ 30075 h 171854"/>
                <a:gd name="connsiteX17" fmla="*/ 93940 w 180570"/>
                <a:gd name="connsiteY17" fmla="*/ 1595 h 171854"/>
                <a:gd name="connsiteX18" fmla="*/ 46792 w 180570"/>
                <a:gd name="connsiteY18" fmla="*/ 106942 h 171854"/>
                <a:gd name="connsiteX19" fmla="*/ 46696 w 180570"/>
                <a:gd name="connsiteY19" fmla="*/ 106942 h 171854"/>
                <a:gd name="connsiteX20" fmla="*/ 37457 w 180570"/>
                <a:gd name="connsiteY20" fmla="*/ 116276 h 171854"/>
                <a:gd name="connsiteX21" fmla="*/ 37362 w 180570"/>
                <a:gd name="connsiteY21" fmla="*/ 116276 h 171854"/>
                <a:gd name="connsiteX22" fmla="*/ 25360 w 180570"/>
                <a:gd name="connsiteY22" fmla="*/ 116276 h 171854"/>
                <a:gd name="connsiteX23" fmla="*/ 25360 w 180570"/>
                <a:gd name="connsiteY23" fmla="*/ 104275 h 171854"/>
                <a:gd name="connsiteX24" fmla="*/ 25360 w 180570"/>
                <a:gd name="connsiteY24" fmla="*/ 104275 h 171854"/>
                <a:gd name="connsiteX25" fmla="*/ 34600 w 180570"/>
                <a:gd name="connsiteY25" fmla="*/ 95036 h 171854"/>
                <a:gd name="connsiteX26" fmla="*/ 46792 w 180570"/>
                <a:gd name="connsiteY26" fmla="*/ 95036 h 171854"/>
                <a:gd name="connsiteX27" fmla="*/ 46887 w 180570"/>
                <a:gd name="connsiteY27" fmla="*/ 106942 h 171854"/>
                <a:gd name="connsiteX28" fmla="*/ 44029 w 180570"/>
                <a:gd name="connsiteY28" fmla="*/ 123134 h 171854"/>
                <a:gd name="connsiteX29" fmla="*/ 44125 w 180570"/>
                <a:gd name="connsiteY29" fmla="*/ 135041 h 171854"/>
                <a:gd name="connsiteX30" fmla="*/ 56317 w 180570"/>
                <a:gd name="connsiteY30" fmla="*/ 135041 h 171854"/>
                <a:gd name="connsiteX31" fmla="*/ 65556 w 180570"/>
                <a:gd name="connsiteY31" fmla="*/ 125801 h 171854"/>
                <a:gd name="connsiteX32" fmla="*/ 65556 w 180570"/>
                <a:gd name="connsiteY32" fmla="*/ 113800 h 171854"/>
                <a:gd name="connsiteX33" fmla="*/ 64127 w 180570"/>
                <a:gd name="connsiteY33" fmla="*/ 112657 h 171854"/>
                <a:gd name="connsiteX34" fmla="*/ 53459 w 180570"/>
                <a:gd name="connsiteY34" fmla="*/ 113609 h 171854"/>
                <a:gd name="connsiteX35" fmla="*/ 53364 w 180570"/>
                <a:gd name="connsiteY35" fmla="*/ 113609 h 171854"/>
                <a:gd name="connsiteX36" fmla="*/ 44125 w 180570"/>
                <a:gd name="connsiteY36" fmla="*/ 122944 h 171854"/>
                <a:gd name="connsiteX37" fmla="*/ 44029 w 180570"/>
                <a:gd name="connsiteY37" fmla="*/ 123039 h 171854"/>
                <a:gd name="connsiteX38" fmla="*/ 23932 w 180570"/>
                <a:gd name="connsiteY38" fmla="*/ 79986 h 171854"/>
                <a:gd name="connsiteX39" fmla="*/ 23932 w 180570"/>
                <a:gd name="connsiteY39" fmla="*/ 91988 h 171854"/>
                <a:gd name="connsiteX40" fmla="*/ 23932 w 180570"/>
                <a:gd name="connsiteY40" fmla="*/ 91988 h 171854"/>
                <a:gd name="connsiteX41" fmla="*/ 14692 w 180570"/>
                <a:gd name="connsiteY41" fmla="*/ 101227 h 171854"/>
                <a:gd name="connsiteX42" fmla="*/ 2500 w 180570"/>
                <a:gd name="connsiteY42" fmla="*/ 101227 h 171854"/>
                <a:gd name="connsiteX43" fmla="*/ 2500 w 180570"/>
                <a:gd name="connsiteY43" fmla="*/ 89225 h 171854"/>
                <a:gd name="connsiteX44" fmla="*/ 2500 w 180570"/>
                <a:gd name="connsiteY44" fmla="*/ 89225 h 171854"/>
                <a:gd name="connsiteX45" fmla="*/ 11740 w 180570"/>
                <a:gd name="connsiteY45" fmla="*/ 79986 h 171854"/>
                <a:gd name="connsiteX46" fmla="*/ 23932 w 180570"/>
                <a:gd name="connsiteY46" fmla="*/ 79986 h 171854"/>
                <a:gd name="connsiteX47" fmla="*/ 23932 w 180570"/>
                <a:gd name="connsiteY47" fmla="*/ 79986 h 171854"/>
                <a:gd name="connsiteX48" fmla="*/ 84511 w 180570"/>
                <a:gd name="connsiteY48" fmla="*/ 132564 h 171854"/>
                <a:gd name="connsiteX49" fmla="*/ 84511 w 180570"/>
                <a:gd name="connsiteY49" fmla="*/ 144566 h 171854"/>
                <a:gd name="connsiteX50" fmla="*/ 84511 w 180570"/>
                <a:gd name="connsiteY50" fmla="*/ 144566 h 171854"/>
                <a:gd name="connsiteX51" fmla="*/ 75271 w 180570"/>
                <a:gd name="connsiteY51" fmla="*/ 153805 h 171854"/>
                <a:gd name="connsiteX52" fmla="*/ 63175 w 180570"/>
                <a:gd name="connsiteY52" fmla="*/ 153805 h 171854"/>
                <a:gd name="connsiteX53" fmla="*/ 61555 w 180570"/>
                <a:gd name="connsiteY53" fmla="*/ 143994 h 171854"/>
                <a:gd name="connsiteX54" fmla="*/ 61555 w 180570"/>
                <a:gd name="connsiteY54" fmla="*/ 143994 h 171854"/>
                <a:gd name="connsiteX55" fmla="*/ 63175 w 180570"/>
                <a:gd name="connsiteY55" fmla="*/ 141708 h 171854"/>
                <a:gd name="connsiteX56" fmla="*/ 72414 w 180570"/>
                <a:gd name="connsiteY56" fmla="*/ 132469 h 171854"/>
                <a:gd name="connsiteX57" fmla="*/ 84511 w 180570"/>
                <a:gd name="connsiteY57" fmla="*/ 132469 h 171854"/>
                <a:gd name="connsiteX58" fmla="*/ 22503 w 180570"/>
                <a:gd name="connsiteY58" fmla="*/ 17312 h 171854"/>
                <a:gd name="connsiteX59" fmla="*/ 71176 w 180570"/>
                <a:gd name="connsiteY59" fmla="*/ 738 h 171854"/>
                <a:gd name="connsiteX60" fmla="*/ 47554 w 180570"/>
                <a:gd name="connsiteY60" fmla="*/ 18645 h 171854"/>
                <a:gd name="connsiteX61" fmla="*/ 42982 w 180570"/>
                <a:gd name="connsiteY61" fmla="*/ 51316 h 171854"/>
                <a:gd name="connsiteX62" fmla="*/ 43077 w 180570"/>
                <a:gd name="connsiteY62" fmla="*/ 51411 h 171854"/>
                <a:gd name="connsiteX63" fmla="*/ 75938 w 180570"/>
                <a:gd name="connsiteY63" fmla="*/ 55888 h 171854"/>
                <a:gd name="connsiteX64" fmla="*/ 91940 w 180570"/>
                <a:gd name="connsiteY64" fmla="*/ 43696 h 171854"/>
                <a:gd name="connsiteX65" fmla="*/ 131850 w 180570"/>
                <a:gd name="connsiteY65" fmla="*/ 43696 h 171854"/>
                <a:gd name="connsiteX66" fmla="*/ 165283 w 180570"/>
                <a:gd name="connsiteY66" fmla="*/ 76652 h 171854"/>
                <a:gd name="connsiteX67" fmla="*/ 165664 w 180570"/>
                <a:gd name="connsiteY67" fmla="*/ 77033 h 171854"/>
                <a:gd name="connsiteX68" fmla="*/ 176617 w 180570"/>
                <a:gd name="connsiteY68" fmla="*/ 87987 h 171854"/>
                <a:gd name="connsiteX69" fmla="*/ 176522 w 180570"/>
                <a:gd name="connsiteY69" fmla="*/ 107418 h 171854"/>
                <a:gd name="connsiteX70" fmla="*/ 158234 w 180570"/>
                <a:gd name="connsiteY70" fmla="*/ 108275 h 171854"/>
                <a:gd name="connsiteX71" fmla="*/ 157282 w 180570"/>
                <a:gd name="connsiteY71" fmla="*/ 107323 h 171854"/>
                <a:gd name="connsiteX72" fmla="*/ 156710 w 180570"/>
                <a:gd name="connsiteY72" fmla="*/ 106847 h 171854"/>
                <a:gd name="connsiteX73" fmla="*/ 146328 w 180570"/>
                <a:gd name="connsiteY73" fmla="*/ 96464 h 171854"/>
                <a:gd name="connsiteX74" fmla="*/ 139565 w 180570"/>
                <a:gd name="connsiteY74" fmla="*/ 96369 h 171854"/>
                <a:gd name="connsiteX75" fmla="*/ 139470 w 180570"/>
                <a:gd name="connsiteY75" fmla="*/ 103132 h 171854"/>
                <a:gd name="connsiteX76" fmla="*/ 139565 w 180570"/>
                <a:gd name="connsiteY76" fmla="*/ 103227 h 171854"/>
                <a:gd name="connsiteX77" fmla="*/ 150519 w 180570"/>
                <a:gd name="connsiteY77" fmla="*/ 114181 h 171854"/>
                <a:gd name="connsiteX78" fmla="*/ 151757 w 180570"/>
                <a:gd name="connsiteY78" fmla="*/ 115324 h 171854"/>
                <a:gd name="connsiteX79" fmla="*/ 152138 w 180570"/>
                <a:gd name="connsiteY79" fmla="*/ 115705 h 171854"/>
                <a:gd name="connsiteX80" fmla="*/ 151471 w 180570"/>
                <a:gd name="connsiteY80" fmla="*/ 129421 h 171854"/>
                <a:gd name="connsiteX81" fmla="*/ 138327 w 180570"/>
                <a:gd name="connsiteY81" fmla="*/ 129421 h 171854"/>
                <a:gd name="connsiteX82" fmla="*/ 136708 w 180570"/>
                <a:gd name="connsiteY82" fmla="*/ 127802 h 171854"/>
                <a:gd name="connsiteX83" fmla="*/ 129945 w 180570"/>
                <a:gd name="connsiteY83" fmla="*/ 127802 h 171854"/>
                <a:gd name="connsiteX84" fmla="*/ 128516 w 180570"/>
                <a:gd name="connsiteY84" fmla="*/ 131231 h 171854"/>
                <a:gd name="connsiteX85" fmla="*/ 129945 w 180570"/>
                <a:gd name="connsiteY85" fmla="*/ 134660 h 171854"/>
                <a:gd name="connsiteX86" fmla="*/ 132040 w 180570"/>
                <a:gd name="connsiteY86" fmla="*/ 136755 h 171854"/>
                <a:gd name="connsiteX87" fmla="*/ 132421 w 180570"/>
                <a:gd name="connsiteY87" fmla="*/ 149423 h 171854"/>
                <a:gd name="connsiteX88" fmla="*/ 119753 w 180570"/>
                <a:gd name="connsiteY88" fmla="*/ 149804 h 171854"/>
                <a:gd name="connsiteX89" fmla="*/ 119372 w 180570"/>
                <a:gd name="connsiteY89" fmla="*/ 149423 h 171854"/>
                <a:gd name="connsiteX90" fmla="*/ 119277 w 180570"/>
                <a:gd name="connsiteY90" fmla="*/ 149423 h 171854"/>
                <a:gd name="connsiteX91" fmla="*/ 117277 w 180570"/>
                <a:gd name="connsiteY91" fmla="*/ 147328 h 171854"/>
                <a:gd name="connsiteX92" fmla="*/ 110514 w 180570"/>
                <a:gd name="connsiteY92" fmla="*/ 147233 h 171854"/>
                <a:gd name="connsiteX93" fmla="*/ 110419 w 180570"/>
                <a:gd name="connsiteY93" fmla="*/ 153995 h 171854"/>
                <a:gd name="connsiteX94" fmla="*/ 110514 w 180570"/>
                <a:gd name="connsiteY94" fmla="*/ 154091 h 171854"/>
                <a:gd name="connsiteX95" fmla="*/ 112609 w 180570"/>
                <a:gd name="connsiteY95" fmla="*/ 156186 h 171854"/>
                <a:gd name="connsiteX96" fmla="*/ 112609 w 180570"/>
                <a:gd name="connsiteY96" fmla="*/ 169140 h 171854"/>
                <a:gd name="connsiteX97" fmla="*/ 99655 w 180570"/>
                <a:gd name="connsiteY97" fmla="*/ 169140 h 171854"/>
                <a:gd name="connsiteX98" fmla="*/ 86035 w 180570"/>
                <a:gd name="connsiteY98" fmla="*/ 156186 h 171854"/>
                <a:gd name="connsiteX99" fmla="*/ 90988 w 180570"/>
                <a:gd name="connsiteY99" fmla="*/ 151233 h 171854"/>
                <a:gd name="connsiteX100" fmla="*/ 91083 w 180570"/>
                <a:gd name="connsiteY100" fmla="*/ 125897 h 171854"/>
                <a:gd name="connsiteX101" fmla="*/ 90988 w 180570"/>
                <a:gd name="connsiteY101" fmla="*/ 125801 h 171854"/>
                <a:gd name="connsiteX102" fmla="*/ 77367 w 180570"/>
                <a:gd name="connsiteY102" fmla="*/ 120563 h 171854"/>
                <a:gd name="connsiteX103" fmla="*/ 72033 w 180570"/>
                <a:gd name="connsiteY103" fmla="*/ 107037 h 171854"/>
                <a:gd name="connsiteX104" fmla="*/ 58412 w 180570"/>
                <a:gd name="connsiteY104" fmla="*/ 101798 h 171854"/>
                <a:gd name="connsiteX105" fmla="*/ 53078 w 180570"/>
                <a:gd name="connsiteY105" fmla="*/ 88273 h 171854"/>
                <a:gd name="connsiteX106" fmla="*/ 35552 w 180570"/>
                <a:gd name="connsiteY106" fmla="*/ 83606 h 171854"/>
                <a:gd name="connsiteX107" fmla="*/ 30409 w 180570"/>
                <a:gd name="connsiteY107" fmla="*/ 73319 h 171854"/>
                <a:gd name="connsiteX108" fmla="*/ 6501 w 180570"/>
                <a:gd name="connsiteY108" fmla="*/ 71795 h 171854"/>
                <a:gd name="connsiteX109" fmla="*/ 22217 w 180570"/>
                <a:gd name="connsiteY109" fmla="*/ 17407 h 171854"/>
                <a:gd name="connsiteX110" fmla="*/ 22217 w 180570"/>
                <a:gd name="connsiteY110" fmla="*/ 17407 h 1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0570" h="171854">
                  <a:moveTo>
                    <a:pt x="93845" y="1500"/>
                  </a:moveTo>
                  <a:cubicBezTo>
                    <a:pt x="94417" y="1119"/>
                    <a:pt x="94893" y="643"/>
                    <a:pt x="95274" y="71"/>
                  </a:cubicBezTo>
                  <a:lnTo>
                    <a:pt x="120039" y="71"/>
                  </a:lnTo>
                  <a:cubicBezTo>
                    <a:pt x="121753" y="-24"/>
                    <a:pt x="123468" y="-24"/>
                    <a:pt x="125278" y="71"/>
                  </a:cubicBezTo>
                  <a:lnTo>
                    <a:pt x="125659" y="71"/>
                  </a:lnTo>
                  <a:cubicBezTo>
                    <a:pt x="131088" y="71"/>
                    <a:pt x="136422" y="1214"/>
                    <a:pt x="141375" y="3596"/>
                  </a:cubicBezTo>
                  <a:cubicBezTo>
                    <a:pt x="150328" y="7120"/>
                    <a:pt x="158044" y="13121"/>
                    <a:pt x="163663" y="20931"/>
                  </a:cubicBezTo>
                  <a:cubicBezTo>
                    <a:pt x="172236" y="32933"/>
                    <a:pt x="175093" y="48077"/>
                    <a:pt x="171283" y="62365"/>
                  </a:cubicBezTo>
                  <a:lnTo>
                    <a:pt x="140041" y="31504"/>
                  </a:lnTo>
                  <a:cubicBezTo>
                    <a:pt x="138708" y="30170"/>
                    <a:pt x="136898" y="29408"/>
                    <a:pt x="134993" y="29408"/>
                  </a:cubicBezTo>
                  <a:lnTo>
                    <a:pt x="89845" y="29408"/>
                  </a:lnTo>
                  <a:cubicBezTo>
                    <a:pt x="88321" y="29408"/>
                    <a:pt x="86797" y="29885"/>
                    <a:pt x="85558" y="30837"/>
                  </a:cubicBezTo>
                  <a:lnTo>
                    <a:pt x="67651" y="44458"/>
                  </a:lnTo>
                  <a:cubicBezTo>
                    <a:pt x="63556" y="47506"/>
                    <a:pt x="57841" y="46744"/>
                    <a:pt x="54697" y="42743"/>
                  </a:cubicBezTo>
                  <a:cubicBezTo>
                    <a:pt x="54697" y="42743"/>
                    <a:pt x="54697" y="42743"/>
                    <a:pt x="54697" y="42743"/>
                  </a:cubicBezTo>
                  <a:cubicBezTo>
                    <a:pt x="51649" y="38743"/>
                    <a:pt x="52411" y="33123"/>
                    <a:pt x="56317" y="30075"/>
                  </a:cubicBezTo>
                  <a:cubicBezTo>
                    <a:pt x="56317" y="30075"/>
                    <a:pt x="56317" y="30075"/>
                    <a:pt x="56317" y="30075"/>
                  </a:cubicBezTo>
                  <a:cubicBezTo>
                    <a:pt x="56317" y="30075"/>
                    <a:pt x="93940" y="1595"/>
                    <a:pt x="93940" y="1595"/>
                  </a:cubicBezTo>
                  <a:close/>
                  <a:moveTo>
                    <a:pt x="46792" y="106942"/>
                  </a:moveTo>
                  <a:lnTo>
                    <a:pt x="46696" y="106942"/>
                  </a:lnTo>
                  <a:cubicBezTo>
                    <a:pt x="46696" y="106942"/>
                    <a:pt x="37457" y="116276"/>
                    <a:pt x="37457" y="116276"/>
                  </a:cubicBezTo>
                  <a:lnTo>
                    <a:pt x="37362" y="116276"/>
                  </a:lnTo>
                  <a:cubicBezTo>
                    <a:pt x="34028" y="119610"/>
                    <a:pt x="28694" y="119515"/>
                    <a:pt x="25360" y="116276"/>
                  </a:cubicBezTo>
                  <a:cubicBezTo>
                    <a:pt x="22027" y="112943"/>
                    <a:pt x="22027" y="107609"/>
                    <a:pt x="25360" y="104275"/>
                  </a:cubicBezTo>
                  <a:cubicBezTo>
                    <a:pt x="25360" y="104275"/>
                    <a:pt x="25360" y="104275"/>
                    <a:pt x="25360" y="104275"/>
                  </a:cubicBezTo>
                  <a:lnTo>
                    <a:pt x="34600" y="95036"/>
                  </a:lnTo>
                  <a:cubicBezTo>
                    <a:pt x="37933" y="91702"/>
                    <a:pt x="43363" y="91702"/>
                    <a:pt x="46792" y="95036"/>
                  </a:cubicBezTo>
                  <a:cubicBezTo>
                    <a:pt x="50125" y="98274"/>
                    <a:pt x="50125" y="103608"/>
                    <a:pt x="46887" y="106942"/>
                  </a:cubicBezTo>
                  <a:close/>
                  <a:moveTo>
                    <a:pt x="44029" y="123134"/>
                  </a:moveTo>
                  <a:cubicBezTo>
                    <a:pt x="40791" y="126468"/>
                    <a:pt x="40886" y="131802"/>
                    <a:pt x="44125" y="135041"/>
                  </a:cubicBezTo>
                  <a:cubicBezTo>
                    <a:pt x="47458" y="138374"/>
                    <a:pt x="52888" y="138374"/>
                    <a:pt x="56317" y="135041"/>
                  </a:cubicBezTo>
                  <a:lnTo>
                    <a:pt x="65556" y="125801"/>
                  </a:lnTo>
                  <a:cubicBezTo>
                    <a:pt x="68890" y="122468"/>
                    <a:pt x="68890" y="117134"/>
                    <a:pt x="65556" y="113800"/>
                  </a:cubicBezTo>
                  <a:cubicBezTo>
                    <a:pt x="65175" y="113419"/>
                    <a:pt x="64699" y="113038"/>
                    <a:pt x="64127" y="112657"/>
                  </a:cubicBezTo>
                  <a:cubicBezTo>
                    <a:pt x="60793" y="110466"/>
                    <a:pt x="56317" y="110847"/>
                    <a:pt x="53459" y="113609"/>
                  </a:cubicBezTo>
                  <a:lnTo>
                    <a:pt x="53364" y="113609"/>
                  </a:lnTo>
                  <a:cubicBezTo>
                    <a:pt x="53364" y="113609"/>
                    <a:pt x="44125" y="122944"/>
                    <a:pt x="44125" y="122944"/>
                  </a:cubicBezTo>
                  <a:cubicBezTo>
                    <a:pt x="44125" y="122944"/>
                    <a:pt x="44029" y="123039"/>
                    <a:pt x="44029" y="123039"/>
                  </a:cubicBezTo>
                  <a:close/>
                  <a:moveTo>
                    <a:pt x="23932" y="79986"/>
                  </a:moveTo>
                  <a:cubicBezTo>
                    <a:pt x="27265" y="83320"/>
                    <a:pt x="27265" y="88654"/>
                    <a:pt x="23932" y="91988"/>
                  </a:cubicBezTo>
                  <a:cubicBezTo>
                    <a:pt x="23932" y="91988"/>
                    <a:pt x="23932" y="91988"/>
                    <a:pt x="23932" y="91988"/>
                  </a:cubicBezTo>
                  <a:lnTo>
                    <a:pt x="14692" y="101227"/>
                  </a:lnTo>
                  <a:cubicBezTo>
                    <a:pt x="11359" y="104561"/>
                    <a:pt x="5929" y="104561"/>
                    <a:pt x="2500" y="101227"/>
                  </a:cubicBezTo>
                  <a:cubicBezTo>
                    <a:pt x="-833" y="97893"/>
                    <a:pt x="-833" y="92559"/>
                    <a:pt x="2500" y="89225"/>
                  </a:cubicBezTo>
                  <a:cubicBezTo>
                    <a:pt x="2500" y="89225"/>
                    <a:pt x="2500" y="89225"/>
                    <a:pt x="2500" y="89225"/>
                  </a:cubicBezTo>
                  <a:lnTo>
                    <a:pt x="11740" y="79986"/>
                  </a:lnTo>
                  <a:cubicBezTo>
                    <a:pt x="15073" y="76652"/>
                    <a:pt x="20503" y="76652"/>
                    <a:pt x="23932" y="79986"/>
                  </a:cubicBezTo>
                  <a:lnTo>
                    <a:pt x="23932" y="79986"/>
                  </a:lnTo>
                  <a:close/>
                  <a:moveTo>
                    <a:pt x="84511" y="132564"/>
                  </a:moveTo>
                  <a:cubicBezTo>
                    <a:pt x="87844" y="135898"/>
                    <a:pt x="87844" y="141232"/>
                    <a:pt x="84511" y="144566"/>
                  </a:cubicBezTo>
                  <a:cubicBezTo>
                    <a:pt x="84511" y="144566"/>
                    <a:pt x="84511" y="144566"/>
                    <a:pt x="84511" y="144566"/>
                  </a:cubicBezTo>
                  <a:lnTo>
                    <a:pt x="75271" y="153805"/>
                  </a:lnTo>
                  <a:cubicBezTo>
                    <a:pt x="71938" y="157139"/>
                    <a:pt x="66508" y="157139"/>
                    <a:pt x="63175" y="153805"/>
                  </a:cubicBezTo>
                  <a:cubicBezTo>
                    <a:pt x="60603" y="151233"/>
                    <a:pt x="59936" y="147328"/>
                    <a:pt x="61555" y="143994"/>
                  </a:cubicBezTo>
                  <a:lnTo>
                    <a:pt x="61555" y="143994"/>
                  </a:lnTo>
                  <a:cubicBezTo>
                    <a:pt x="61936" y="143137"/>
                    <a:pt x="62508" y="142375"/>
                    <a:pt x="63175" y="141708"/>
                  </a:cubicBezTo>
                  <a:lnTo>
                    <a:pt x="72414" y="132469"/>
                  </a:lnTo>
                  <a:cubicBezTo>
                    <a:pt x="75748" y="129135"/>
                    <a:pt x="81177" y="129135"/>
                    <a:pt x="84511" y="132469"/>
                  </a:cubicBezTo>
                  <a:close/>
                  <a:moveTo>
                    <a:pt x="22503" y="17312"/>
                  </a:moveTo>
                  <a:cubicBezTo>
                    <a:pt x="35266" y="4643"/>
                    <a:pt x="53269" y="-1548"/>
                    <a:pt x="71176" y="738"/>
                  </a:cubicBezTo>
                  <a:lnTo>
                    <a:pt x="47554" y="18645"/>
                  </a:lnTo>
                  <a:cubicBezTo>
                    <a:pt x="37267" y="26456"/>
                    <a:pt x="35266" y="41029"/>
                    <a:pt x="42982" y="51316"/>
                  </a:cubicBezTo>
                  <a:cubicBezTo>
                    <a:pt x="42982" y="51316"/>
                    <a:pt x="42982" y="51316"/>
                    <a:pt x="43077" y="51411"/>
                  </a:cubicBezTo>
                  <a:cubicBezTo>
                    <a:pt x="50983" y="61698"/>
                    <a:pt x="65651" y="63698"/>
                    <a:pt x="75938" y="55888"/>
                  </a:cubicBezTo>
                  <a:lnTo>
                    <a:pt x="91940" y="43696"/>
                  </a:lnTo>
                  <a:lnTo>
                    <a:pt x="131850" y="43696"/>
                  </a:lnTo>
                  <a:lnTo>
                    <a:pt x="165283" y="76652"/>
                  </a:lnTo>
                  <a:cubicBezTo>
                    <a:pt x="165283" y="76652"/>
                    <a:pt x="165473" y="76938"/>
                    <a:pt x="165664" y="77033"/>
                  </a:cubicBezTo>
                  <a:lnTo>
                    <a:pt x="176617" y="87987"/>
                  </a:lnTo>
                  <a:cubicBezTo>
                    <a:pt x="181951" y="93416"/>
                    <a:pt x="181856" y="102084"/>
                    <a:pt x="176522" y="107418"/>
                  </a:cubicBezTo>
                  <a:cubicBezTo>
                    <a:pt x="171569" y="112371"/>
                    <a:pt x="163663" y="112657"/>
                    <a:pt x="158234" y="108275"/>
                  </a:cubicBezTo>
                  <a:lnTo>
                    <a:pt x="157282" y="107323"/>
                  </a:lnTo>
                  <a:cubicBezTo>
                    <a:pt x="157282" y="107323"/>
                    <a:pt x="156901" y="106942"/>
                    <a:pt x="156710" y="106847"/>
                  </a:cubicBezTo>
                  <a:lnTo>
                    <a:pt x="146328" y="96464"/>
                  </a:lnTo>
                  <a:cubicBezTo>
                    <a:pt x="144518" y="94559"/>
                    <a:pt x="141470" y="94559"/>
                    <a:pt x="139565" y="96369"/>
                  </a:cubicBezTo>
                  <a:cubicBezTo>
                    <a:pt x="137660" y="98179"/>
                    <a:pt x="137660" y="101227"/>
                    <a:pt x="139470" y="103132"/>
                  </a:cubicBezTo>
                  <a:cubicBezTo>
                    <a:pt x="139470" y="103132"/>
                    <a:pt x="139470" y="103132"/>
                    <a:pt x="139565" y="103227"/>
                  </a:cubicBezTo>
                  <a:lnTo>
                    <a:pt x="150519" y="114181"/>
                  </a:lnTo>
                  <a:cubicBezTo>
                    <a:pt x="150519" y="114181"/>
                    <a:pt x="151281" y="114943"/>
                    <a:pt x="151757" y="115324"/>
                  </a:cubicBezTo>
                  <a:lnTo>
                    <a:pt x="152138" y="115705"/>
                  </a:lnTo>
                  <a:cubicBezTo>
                    <a:pt x="155758" y="119705"/>
                    <a:pt x="155472" y="125801"/>
                    <a:pt x="151471" y="129421"/>
                  </a:cubicBezTo>
                  <a:cubicBezTo>
                    <a:pt x="147757" y="132850"/>
                    <a:pt x="142042" y="132850"/>
                    <a:pt x="138327" y="129421"/>
                  </a:cubicBezTo>
                  <a:lnTo>
                    <a:pt x="136708" y="127802"/>
                  </a:lnTo>
                  <a:cubicBezTo>
                    <a:pt x="134803" y="125897"/>
                    <a:pt x="131850" y="125992"/>
                    <a:pt x="129945" y="127802"/>
                  </a:cubicBezTo>
                  <a:cubicBezTo>
                    <a:pt x="128992" y="128754"/>
                    <a:pt x="128516" y="129992"/>
                    <a:pt x="128516" y="131231"/>
                  </a:cubicBezTo>
                  <a:cubicBezTo>
                    <a:pt x="128516" y="132564"/>
                    <a:pt x="128992" y="133802"/>
                    <a:pt x="129945" y="134660"/>
                  </a:cubicBezTo>
                  <a:lnTo>
                    <a:pt x="132040" y="136755"/>
                  </a:lnTo>
                  <a:cubicBezTo>
                    <a:pt x="135660" y="140184"/>
                    <a:pt x="135850" y="145804"/>
                    <a:pt x="132421" y="149423"/>
                  </a:cubicBezTo>
                  <a:cubicBezTo>
                    <a:pt x="128992" y="153043"/>
                    <a:pt x="123373" y="153233"/>
                    <a:pt x="119753" y="149804"/>
                  </a:cubicBezTo>
                  <a:cubicBezTo>
                    <a:pt x="119658" y="149709"/>
                    <a:pt x="119467" y="149519"/>
                    <a:pt x="119372" y="149423"/>
                  </a:cubicBezTo>
                  <a:lnTo>
                    <a:pt x="119277" y="149423"/>
                  </a:lnTo>
                  <a:cubicBezTo>
                    <a:pt x="119277" y="149423"/>
                    <a:pt x="117277" y="147328"/>
                    <a:pt x="117277" y="147328"/>
                  </a:cubicBezTo>
                  <a:cubicBezTo>
                    <a:pt x="115467" y="145423"/>
                    <a:pt x="112419" y="145423"/>
                    <a:pt x="110514" y="147233"/>
                  </a:cubicBezTo>
                  <a:cubicBezTo>
                    <a:pt x="108609" y="149042"/>
                    <a:pt x="108609" y="152090"/>
                    <a:pt x="110419" y="153995"/>
                  </a:cubicBezTo>
                  <a:cubicBezTo>
                    <a:pt x="110419" y="153995"/>
                    <a:pt x="110419" y="153995"/>
                    <a:pt x="110514" y="154091"/>
                  </a:cubicBezTo>
                  <a:lnTo>
                    <a:pt x="112609" y="156186"/>
                  </a:lnTo>
                  <a:cubicBezTo>
                    <a:pt x="116229" y="159710"/>
                    <a:pt x="116229" y="165521"/>
                    <a:pt x="112609" y="169140"/>
                  </a:cubicBezTo>
                  <a:cubicBezTo>
                    <a:pt x="109085" y="172760"/>
                    <a:pt x="103275" y="172760"/>
                    <a:pt x="99655" y="169140"/>
                  </a:cubicBezTo>
                  <a:lnTo>
                    <a:pt x="86035" y="156186"/>
                  </a:lnTo>
                  <a:lnTo>
                    <a:pt x="90988" y="151233"/>
                  </a:lnTo>
                  <a:cubicBezTo>
                    <a:pt x="98036" y="144280"/>
                    <a:pt x="98036" y="132850"/>
                    <a:pt x="91083" y="125897"/>
                  </a:cubicBezTo>
                  <a:cubicBezTo>
                    <a:pt x="91083" y="125897"/>
                    <a:pt x="91083" y="125897"/>
                    <a:pt x="90988" y="125801"/>
                  </a:cubicBezTo>
                  <a:cubicBezTo>
                    <a:pt x="87368" y="122182"/>
                    <a:pt x="82415" y="120277"/>
                    <a:pt x="77367" y="120563"/>
                  </a:cubicBezTo>
                  <a:cubicBezTo>
                    <a:pt x="77557" y="115514"/>
                    <a:pt x="75652" y="110561"/>
                    <a:pt x="72033" y="107037"/>
                  </a:cubicBezTo>
                  <a:cubicBezTo>
                    <a:pt x="68413" y="103418"/>
                    <a:pt x="63460" y="101513"/>
                    <a:pt x="58412" y="101798"/>
                  </a:cubicBezTo>
                  <a:cubicBezTo>
                    <a:pt x="58603" y="96750"/>
                    <a:pt x="56698" y="91797"/>
                    <a:pt x="53078" y="88273"/>
                  </a:cubicBezTo>
                  <a:cubicBezTo>
                    <a:pt x="48506" y="83701"/>
                    <a:pt x="41743" y="81891"/>
                    <a:pt x="35552" y="83606"/>
                  </a:cubicBezTo>
                  <a:cubicBezTo>
                    <a:pt x="34981" y="79700"/>
                    <a:pt x="33171" y="76081"/>
                    <a:pt x="30409" y="73319"/>
                  </a:cubicBezTo>
                  <a:cubicBezTo>
                    <a:pt x="23932" y="66937"/>
                    <a:pt x="13740" y="66270"/>
                    <a:pt x="6501" y="71795"/>
                  </a:cubicBezTo>
                  <a:cubicBezTo>
                    <a:pt x="1929" y="52173"/>
                    <a:pt x="7834" y="31599"/>
                    <a:pt x="22217" y="17407"/>
                  </a:cubicBezTo>
                  <a:lnTo>
                    <a:pt x="22217" y="17407"/>
                  </a:lnTo>
                  <a:close/>
                </a:path>
              </a:pathLst>
            </a:custGeom>
            <a:solidFill>
              <a:schemeClr val="bg1"/>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grpSp>
      <p:grpSp>
        <p:nvGrpSpPr>
          <p:cNvPr id="41" name="Group 40">
            <a:extLst>
              <a:ext uri="{FF2B5EF4-FFF2-40B4-BE49-F238E27FC236}">
                <a16:creationId xmlns:a16="http://schemas.microsoft.com/office/drawing/2014/main" id="{6A753974-7183-69E8-EF9A-2F2D1C3C2BC3}"/>
              </a:ext>
            </a:extLst>
          </p:cNvPr>
          <p:cNvGrpSpPr/>
          <p:nvPr/>
        </p:nvGrpSpPr>
        <p:grpSpPr>
          <a:xfrm>
            <a:off x="5005782" y="3223868"/>
            <a:ext cx="537264" cy="537264"/>
            <a:chOff x="9030572" y="3223868"/>
            <a:chExt cx="537264" cy="537264"/>
          </a:xfrm>
        </p:grpSpPr>
        <p:sp>
          <p:nvSpPr>
            <p:cNvPr id="42" name="Oval 41">
              <a:extLst>
                <a:ext uri="{FF2B5EF4-FFF2-40B4-BE49-F238E27FC236}">
                  <a16:creationId xmlns:a16="http://schemas.microsoft.com/office/drawing/2014/main" id="{CFB7EA35-BB34-C126-5481-E9B9E2ABDEBC}"/>
                </a:ext>
              </a:extLst>
            </p:cNvPr>
            <p:cNvSpPr/>
            <p:nvPr/>
          </p:nvSpPr>
          <p:spPr bwMode="auto">
            <a:xfrm>
              <a:off x="9030572" y="3223868"/>
              <a:ext cx="537264" cy="537264"/>
            </a:xfrm>
            <a:prstGeom prst="ellipse">
              <a:avLst/>
            </a:prstGeom>
            <a:gradFill flip="none" rotWithShape="1">
              <a:gsLst>
                <a:gs pos="0">
                  <a:srgbClr val="AC35AF"/>
                </a:gs>
                <a:gs pos="100000">
                  <a:srgbClr val="0A6BBA"/>
                </a:gs>
              </a:gsLst>
              <a:path path="circle">
                <a:fillToRect l="100000" t="100000"/>
              </a:path>
              <a:tileRect r="-100000" b="-100000"/>
            </a:gra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err="1">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sp>
          <p:nvSpPr>
            <p:cNvPr id="43" name="Graphic 44">
              <a:extLst>
                <a:ext uri="{FF2B5EF4-FFF2-40B4-BE49-F238E27FC236}">
                  <a16:creationId xmlns:a16="http://schemas.microsoft.com/office/drawing/2014/main" id="{351DDE6F-CC45-D7CE-28B9-FBC2CDDF029E}"/>
                </a:ext>
              </a:extLst>
            </p:cNvPr>
            <p:cNvSpPr>
              <a:spLocks noChangeAspect="1"/>
            </p:cNvSpPr>
            <p:nvPr/>
          </p:nvSpPr>
          <p:spPr>
            <a:xfrm>
              <a:off x="9140517" y="3341851"/>
              <a:ext cx="304674" cy="301298"/>
            </a:xfrm>
            <a:custGeom>
              <a:avLst/>
              <a:gdLst>
                <a:gd name="connsiteX0" fmla="*/ 108680 w 200025"/>
                <a:gd name="connsiteY0" fmla="*/ 2643 h 197810"/>
                <a:gd name="connsiteX1" fmla="*/ 81820 w 200025"/>
                <a:gd name="connsiteY1" fmla="*/ 2643 h 197810"/>
                <a:gd name="connsiteX2" fmla="*/ 60960 w 200025"/>
                <a:gd name="connsiteY2" fmla="*/ 11120 h 197810"/>
                <a:gd name="connsiteX3" fmla="*/ 152305 w 200025"/>
                <a:gd name="connsiteY3" fmla="*/ 46649 h 197810"/>
                <a:gd name="connsiteX4" fmla="*/ 184404 w 200025"/>
                <a:gd name="connsiteY4" fmla="*/ 34266 h 197810"/>
                <a:gd name="connsiteX5" fmla="*/ 180023 w 200025"/>
                <a:gd name="connsiteY5" fmla="*/ 31599 h 197810"/>
                <a:gd name="connsiteX6" fmla="*/ 108585 w 200025"/>
                <a:gd name="connsiteY6" fmla="*/ 2643 h 197810"/>
                <a:gd name="connsiteX7" fmla="*/ 190500 w 200025"/>
                <a:gd name="connsiteY7" fmla="*/ 47220 h 197810"/>
                <a:gd name="connsiteX8" fmla="*/ 102394 w 200025"/>
                <a:gd name="connsiteY8" fmla="*/ 81224 h 197810"/>
                <a:gd name="connsiteX9" fmla="*/ 102394 w 200025"/>
                <a:gd name="connsiteY9" fmla="*/ 113133 h 197810"/>
                <a:gd name="connsiteX10" fmla="*/ 104775 w 200025"/>
                <a:gd name="connsiteY10" fmla="*/ 112562 h 197810"/>
                <a:gd name="connsiteX11" fmla="*/ 104775 w 200025"/>
                <a:gd name="connsiteY11" fmla="*/ 112085 h 197810"/>
                <a:gd name="connsiteX12" fmla="*/ 130969 w 200025"/>
                <a:gd name="connsiteY12" fmla="*/ 85892 h 197810"/>
                <a:gd name="connsiteX13" fmla="*/ 164306 w 200025"/>
                <a:gd name="connsiteY13" fmla="*/ 85892 h 197810"/>
                <a:gd name="connsiteX14" fmla="*/ 190500 w 200025"/>
                <a:gd name="connsiteY14" fmla="*/ 111990 h 197810"/>
                <a:gd name="connsiteX15" fmla="*/ 190500 w 200025"/>
                <a:gd name="connsiteY15" fmla="*/ 47220 h 197810"/>
                <a:gd name="connsiteX16" fmla="*/ 88106 w 200025"/>
                <a:gd name="connsiteY16" fmla="*/ 81320 h 197810"/>
                <a:gd name="connsiteX17" fmla="*/ 88106 w 200025"/>
                <a:gd name="connsiteY17" fmla="*/ 125611 h 197810"/>
                <a:gd name="connsiteX18" fmla="*/ 85725 w 200025"/>
                <a:gd name="connsiteY18" fmla="*/ 135993 h 197810"/>
                <a:gd name="connsiteX19" fmla="*/ 85725 w 200025"/>
                <a:gd name="connsiteY19" fmla="*/ 183618 h 197810"/>
                <a:gd name="connsiteX20" fmla="*/ 85725 w 200025"/>
                <a:gd name="connsiteY20" fmla="*/ 184856 h 197810"/>
                <a:gd name="connsiteX21" fmla="*/ 81820 w 200025"/>
                <a:gd name="connsiteY21" fmla="*/ 183523 h 197810"/>
                <a:gd name="connsiteX22" fmla="*/ 10382 w 200025"/>
                <a:gd name="connsiteY22" fmla="*/ 154567 h 197810"/>
                <a:gd name="connsiteX23" fmla="*/ 0 w 200025"/>
                <a:gd name="connsiteY23" fmla="*/ 139041 h 197810"/>
                <a:gd name="connsiteX24" fmla="*/ 0 w 200025"/>
                <a:gd name="connsiteY24" fmla="*/ 47220 h 197810"/>
                <a:gd name="connsiteX25" fmla="*/ 88106 w 200025"/>
                <a:gd name="connsiteY25" fmla="*/ 81224 h 197810"/>
                <a:gd name="connsiteX26" fmla="*/ 6001 w 200025"/>
                <a:gd name="connsiteY26" fmla="*/ 34266 h 197810"/>
                <a:gd name="connsiteX27" fmla="*/ 95250 w 200025"/>
                <a:gd name="connsiteY27" fmla="*/ 68747 h 197810"/>
                <a:gd name="connsiteX28" fmla="*/ 132588 w 200025"/>
                <a:gd name="connsiteY28" fmla="*/ 54364 h 197810"/>
                <a:gd name="connsiteX29" fmla="*/ 41624 w 200025"/>
                <a:gd name="connsiteY29" fmla="*/ 18931 h 197810"/>
                <a:gd name="connsiteX30" fmla="*/ 10382 w 200025"/>
                <a:gd name="connsiteY30" fmla="*/ 31599 h 197810"/>
                <a:gd name="connsiteX31" fmla="*/ 6001 w 200025"/>
                <a:gd name="connsiteY31" fmla="*/ 34266 h 197810"/>
                <a:gd name="connsiteX32" fmla="*/ 114300 w 200025"/>
                <a:gd name="connsiteY32" fmla="*/ 121610 h 197810"/>
                <a:gd name="connsiteX33" fmla="*/ 109538 w 200025"/>
                <a:gd name="connsiteY33" fmla="*/ 121610 h 197810"/>
                <a:gd name="connsiteX34" fmla="*/ 95250 w 200025"/>
                <a:gd name="connsiteY34" fmla="*/ 135898 h 197810"/>
                <a:gd name="connsiteX35" fmla="*/ 95250 w 200025"/>
                <a:gd name="connsiteY35" fmla="*/ 150185 h 197810"/>
                <a:gd name="connsiteX36" fmla="*/ 119063 w 200025"/>
                <a:gd name="connsiteY36" fmla="*/ 150185 h 197810"/>
                <a:gd name="connsiteX37" fmla="*/ 119063 w 200025"/>
                <a:gd name="connsiteY37" fmla="*/ 147804 h 197810"/>
                <a:gd name="connsiteX38" fmla="*/ 126206 w 200025"/>
                <a:gd name="connsiteY38" fmla="*/ 140660 h 197810"/>
                <a:gd name="connsiteX39" fmla="*/ 133350 w 200025"/>
                <a:gd name="connsiteY39" fmla="*/ 147804 h 197810"/>
                <a:gd name="connsiteX40" fmla="*/ 133350 w 200025"/>
                <a:gd name="connsiteY40" fmla="*/ 150185 h 197810"/>
                <a:gd name="connsiteX41" fmla="*/ 161925 w 200025"/>
                <a:gd name="connsiteY41" fmla="*/ 150185 h 197810"/>
                <a:gd name="connsiteX42" fmla="*/ 161925 w 200025"/>
                <a:gd name="connsiteY42" fmla="*/ 147804 h 197810"/>
                <a:gd name="connsiteX43" fmla="*/ 169069 w 200025"/>
                <a:gd name="connsiteY43" fmla="*/ 140660 h 197810"/>
                <a:gd name="connsiteX44" fmla="*/ 176213 w 200025"/>
                <a:gd name="connsiteY44" fmla="*/ 147804 h 197810"/>
                <a:gd name="connsiteX45" fmla="*/ 176213 w 200025"/>
                <a:gd name="connsiteY45" fmla="*/ 150185 h 197810"/>
                <a:gd name="connsiteX46" fmla="*/ 200025 w 200025"/>
                <a:gd name="connsiteY46" fmla="*/ 150185 h 197810"/>
                <a:gd name="connsiteX47" fmla="*/ 200025 w 200025"/>
                <a:gd name="connsiteY47" fmla="*/ 135898 h 197810"/>
                <a:gd name="connsiteX48" fmla="*/ 185738 w 200025"/>
                <a:gd name="connsiteY48" fmla="*/ 121610 h 197810"/>
                <a:gd name="connsiteX49" fmla="*/ 180975 w 200025"/>
                <a:gd name="connsiteY49" fmla="*/ 121610 h 197810"/>
                <a:gd name="connsiteX50" fmla="*/ 180975 w 200025"/>
                <a:gd name="connsiteY50" fmla="*/ 112085 h 197810"/>
                <a:gd name="connsiteX51" fmla="*/ 164306 w 200025"/>
                <a:gd name="connsiteY51" fmla="*/ 95417 h 197810"/>
                <a:gd name="connsiteX52" fmla="*/ 130969 w 200025"/>
                <a:gd name="connsiteY52" fmla="*/ 95417 h 197810"/>
                <a:gd name="connsiteX53" fmla="*/ 114300 w 200025"/>
                <a:gd name="connsiteY53" fmla="*/ 112085 h 197810"/>
                <a:gd name="connsiteX54" fmla="*/ 114300 w 200025"/>
                <a:gd name="connsiteY54" fmla="*/ 112085 h 197810"/>
                <a:gd name="connsiteX55" fmla="*/ 114300 w 200025"/>
                <a:gd name="connsiteY55" fmla="*/ 121610 h 197810"/>
                <a:gd name="connsiteX56" fmla="*/ 128588 w 200025"/>
                <a:gd name="connsiteY56" fmla="*/ 112085 h 197810"/>
                <a:gd name="connsiteX57" fmla="*/ 130969 w 200025"/>
                <a:gd name="connsiteY57" fmla="*/ 109704 h 197810"/>
                <a:gd name="connsiteX58" fmla="*/ 164306 w 200025"/>
                <a:gd name="connsiteY58" fmla="*/ 109704 h 197810"/>
                <a:gd name="connsiteX59" fmla="*/ 166688 w 200025"/>
                <a:gd name="connsiteY59" fmla="*/ 112085 h 197810"/>
                <a:gd name="connsiteX60" fmla="*/ 166688 w 200025"/>
                <a:gd name="connsiteY60" fmla="*/ 121610 h 197810"/>
                <a:gd name="connsiteX61" fmla="*/ 128588 w 200025"/>
                <a:gd name="connsiteY61" fmla="*/ 121610 h 197810"/>
                <a:gd name="connsiteX62" fmla="*/ 128588 w 200025"/>
                <a:gd name="connsiteY62" fmla="*/ 112085 h 197810"/>
                <a:gd name="connsiteX63" fmla="*/ 95250 w 200025"/>
                <a:gd name="connsiteY63" fmla="*/ 183523 h 197810"/>
                <a:gd name="connsiteX64" fmla="*/ 95250 w 200025"/>
                <a:gd name="connsiteY64" fmla="*/ 164473 h 197810"/>
                <a:gd name="connsiteX65" fmla="*/ 119063 w 200025"/>
                <a:gd name="connsiteY65" fmla="*/ 164473 h 197810"/>
                <a:gd name="connsiteX66" fmla="*/ 119063 w 200025"/>
                <a:gd name="connsiteY66" fmla="*/ 171617 h 197810"/>
                <a:gd name="connsiteX67" fmla="*/ 126206 w 200025"/>
                <a:gd name="connsiteY67" fmla="*/ 178760 h 197810"/>
                <a:gd name="connsiteX68" fmla="*/ 133350 w 200025"/>
                <a:gd name="connsiteY68" fmla="*/ 171617 h 197810"/>
                <a:gd name="connsiteX69" fmla="*/ 133350 w 200025"/>
                <a:gd name="connsiteY69" fmla="*/ 164473 h 197810"/>
                <a:gd name="connsiteX70" fmla="*/ 161925 w 200025"/>
                <a:gd name="connsiteY70" fmla="*/ 164473 h 197810"/>
                <a:gd name="connsiteX71" fmla="*/ 161925 w 200025"/>
                <a:gd name="connsiteY71" fmla="*/ 171617 h 197810"/>
                <a:gd name="connsiteX72" fmla="*/ 169069 w 200025"/>
                <a:gd name="connsiteY72" fmla="*/ 178760 h 197810"/>
                <a:gd name="connsiteX73" fmla="*/ 176213 w 200025"/>
                <a:gd name="connsiteY73" fmla="*/ 171617 h 197810"/>
                <a:gd name="connsiteX74" fmla="*/ 176213 w 200025"/>
                <a:gd name="connsiteY74" fmla="*/ 164473 h 197810"/>
                <a:gd name="connsiteX75" fmla="*/ 200025 w 200025"/>
                <a:gd name="connsiteY75" fmla="*/ 164473 h 197810"/>
                <a:gd name="connsiteX76" fmla="*/ 200025 w 200025"/>
                <a:gd name="connsiteY76" fmla="*/ 183523 h 197810"/>
                <a:gd name="connsiteX77" fmla="*/ 185738 w 200025"/>
                <a:gd name="connsiteY77" fmla="*/ 197810 h 197810"/>
                <a:gd name="connsiteX78" fmla="*/ 109538 w 200025"/>
                <a:gd name="connsiteY78" fmla="*/ 197810 h 197810"/>
                <a:gd name="connsiteX79" fmla="*/ 95250 w 200025"/>
                <a:gd name="connsiteY79" fmla="*/ 183523 h 19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00025" h="197810">
                  <a:moveTo>
                    <a:pt x="108680" y="2643"/>
                  </a:moveTo>
                  <a:cubicBezTo>
                    <a:pt x="100108" y="-881"/>
                    <a:pt x="90488" y="-881"/>
                    <a:pt x="81820" y="2643"/>
                  </a:cubicBezTo>
                  <a:lnTo>
                    <a:pt x="60960" y="11120"/>
                  </a:lnTo>
                  <a:lnTo>
                    <a:pt x="152305" y="46649"/>
                  </a:lnTo>
                  <a:lnTo>
                    <a:pt x="184404" y="34266"/>
                  </a:lnTo>
                  <a:cubicBezTo>
                    <a:pt x="183071" y="33218"/>
                    <a:pt x="181642" y="32266"/>
                    <a:pt x="180023" y="31599"/>
                  </a:cubicBezTo>
                  <a:cubicBezTo>
                    <a:pt x="180023" y="31599"/>
                    <a:pt x="108585" y="2643"/>
                    <a:pt x="108585" y="2643"/>
                  </a:cubicBezTo>
                  <a:close/>
                  <a:moveTo>
                    <a:pt x="190500" y="47220"/>
                  </a:moveTo>
                  <a:lnTo>
                    <a:pt x="102394" y="81224"/>
                  </a:lnTo>
                  <a:lnTo>
                    <a:pt x="102394" y="113133"/>
                  </a:lnTo>
                  <a:cubicBezTo>
                    <a:pt x="103156" y="112943"/>
                    <a:pt x="103918" y="112657"/>
                    <a:pt x="104775" y="112562"/>
                  </a:cubicBezTo>
                  <a:lnTo>
                    <a:pt x="104775" y="112085"/>
                  </a:lnTo>
                  <a:cubicBezTo>
                    <a:pt x="104775" y="97607"/>
                    <a:pt x="116491" y="85892"/>
                    <a:pt x="130969" y="85892"/>
                  </a:cubicBezTo>
                  <a:lnTo>
                    <a:pt x="164306" y="85892"/>
                  </a:lnTo>
                  <a:cubicBezTo>
                    <a:pt x="178689" y="85892"/>
                    <a:pt x="190405" y="97512"/>
                    <a:pt x="190500" y="111990"/>
                  </a:cubicBezTo>
                  <a:lnTo>
                    <a:pt x="190500" y="47220"/>
                  </a:lnTo>
                  <a:close/>
                  <a:moveTo>
                    <a:pt x="88106" y="81320"/>
                  </a:moveTo>
                  <a:lnTo>
                    <a:pt x="88106" y="125611"/>
                  </a:lnTo>
                  <a:cubicBezTo>
                    <a:pt x="86582" y="128754"/>
                    <a:pt x="85725" y="132278"/>
                    <a:pt x="85725" y="135993"/>
                  </a:cubicBezTo>
                  <a:lnTo>
                    <a:pt x="85725" y="183618"/>
                  </a:lnTo>
                  <a:cubicBezTo>
                    <a:pt x="85725" y="183618"/>
                    <a:pt x="85725" y="184475"/>
                    <a:pt x="85725" y="184856"/>
                  </a:cubicBezTo>
                  <a:cubicBezTo>
                    <a:pt x="84392" y="184475"/>
                    <a:pt x="83058" y="183999"/>
                    <a:pt x="81820" y="183523"/>
                  </a:cubicBezTo>
                  <a:lnTo>
                    <a:pt x="10382" y="154567"/>
                  </a:lnTo>
                  <a:cubicBezTo>
                    <a:pt x="4096" y="151900"/>
                    <a:pt x="0" y="145804"/>
                    <a:pt x="0" y="139041"/>
                  </a:cubicBezTo>
                  <a:lnTo>
                    <a:pt x="0" y="47220"/>
                  </a:lnTo>
                  <a:lnTo>
                    <a:pt x="88106" y="81224"/>
                  </a:lnTo>
                  <a:close/>
                  <a:moveTo>
                    <a:pt x="6001" y="34266"/>
                  </a:moveTo>
                  <a:lnTo>
                    <a:pt x="95250" y="68747"/>
                  </a:lnTo>
                  <a:lnTo>
                    <a:pt x="132588" y="54364"/>
                  </a:lnTo>
                  <a:lnTo>
                    <a:pt x="41624" y="18931"/>
                  </a:lnTo>
                  <a:lnTo>
                    <a:pt x="10382" y="31599"/>
                  </a:lnTo>
                  <a:cubicBezTo>
                    <a:pt x="8763" y="32266"/>
                    <a:pt x="7334" y="33123"/>
                    <a:pt x="6001" y="34266"/>
                  </a:cubicBezTo>
                  <a:close/>
                  <a:moveTo>
                    <a:pt x="114300" y="121610"/>
                  </a:moveTo>
                  <a:lnTo>
                    <a:pt x="109538" y="121610"/>
                  </a:lnTo>
                  <a:cubicBezTo>
                    <a:pt x="101632" y="121610"/>
                    <a:pt x="95250" y="127992"/>
                    <a:pt x="95250" y="135898"/>
                  </a:cubicBezTo>
                  <a:lnTo>
                    <a:pt x="95250" y="150185"/>
                  </a:lnTo>
                  <a:lnTo>
                    <a:pt x="119063" y="150185"/>
                  </a:lnTo>
                  <a:lnTo>
                    <a:pt x="119063" y="147804"/>
                  </a:lnTo>
                  <a:cubicBezTo>
                    <a:pt x="119063" y="143899"/>
                    <a:pt x="122301" y="140660"/>
                    <a:pt x="126206" y="140660"/>
                  </a:cubicBezTo>
                  <a:cubicBezTo>
                    <a:pt x="130112" y="140660"/>
                    <a:pt x="133350" y="143899"/>
                    <a:pt x="133350" y="147804"/>
                  </a:cubicBezTo>
                  <a:lnTo>
                    <a:pt x="133350" y="150185"/>
                  </a:lnTo>
                  <a:lnTo>
                    <a:pt x="161925" y="150185"/>
                  </a:lnTo>
                  <a:lnTo>
                    <a:pt x="161925" y="147804"/>
                  </a:lnTo>
                  <a:cubicBezTo>
                    <a:pt x="161925" y="143899"/>
                    <a:pt x="165164" y="140660"/>
                    <a:pt x="169069" y="140660"/>
                  </a:cubicBezTo>
                  <a:cubicBezTo>
                    <a:pt x="172974" y="140660"/>
                    <a:pt x="176213" y="143899"/>
                    <a:pt x="176213" y="147804"/>
                  </a:cubicBezTo>
                  <a:lnTo>
                    <a:pt x="176213" y="150185"/>
                  </a:lnTo>
                  <a:lnTo>
                    <a:pt x="200025" y="150185"/>
                  </a:lnTo>
                  <a:lnTo>
                    <a:pt x="200025" y="135898"/>
                  </a:lnTo>
                  <a:cubicBezTo>
                    <a:pt x="200025" y="127992"/>
                    <a:pt x="193643" y="121610"/>
                    <a:pt x="185738" y="121610"/>
                  </a:cubicBezTo>
                  <a:lnTo>
                    <a:pt x="180975" y="121610"/>
                  </a:lnTo>
                  <a:lnTo>
                    <a:pt x="180975" y="112085"/>
                  </a:lnTo>
                  <a:cubicBezTo>
                    <a:pt x="180975" y="102846"/>
                    <a:pt x="173546" y="95417"/>
                    <a:pt x="164306" y="95417"/>
                  </a:cubicBezTo>
                  <a:lnTo>
                    <a:pt x="130969" y="95417"/>
                  </a:lnTo>
                  <a:cubicBezTo>
                    <a:pt x="121730" y="95417"/>
                    <a:pt x="114300" y="102846"/>
                    <a:pt x="114300" y="112085"/>
                  </a:cubicBezTo>
                  <a:lnTo>
                    <a:pt x="114300" y="112085"/>
                  </a:lnTo>
                  <a:lnTo>
                    <a:pt x="114300" y="121610"/>
                  </a:lnTo>
                  <a:close/>
                  <a:moveTo>
                    <a:pt x="128588" y="112085"/>
                  </a:moveTo>
                  <a:cubicBezTo>
                    <a:pt x="128588" y="110752"/>
                    <a:pt x="129635" y="109704"/>
                    <a:pt x="130969" y="109704"/>
                  </a:cubicBezTo>
                  <a:lnTo>
                    <a:pt x="164306" y="109704"/>
                  </a:lnTo>
                  <a:cubicBezTo>
                    <a:pt x="165640" y="109704"/>
                    <a:pt x="166688" y="110752"/>
                    <a:pt x="166688" y="112085"/>
                  </a:cubicBezTo>
                  <a:lnTo>
                    <a:pt x="166688" y="121610"/>
                  </a:lnTo>
                  <a:lnTo>
                    <a:pt x="128588" y="121610"/>
                  </a:lnTo>
                  <a:lnTo>
                    <a:pt x="128588" y="112085"/>
                  </a:lnTo>
                  <a:close/>
                  <a:moveTo>
                    <a:pt x="95250" y="183523"/>
                  </a:moveTo>
                  <a:lnTo>
                    <a:pt x="95250" y="164473"/>
                  </a:lnTo>
                  <a:lnTo>
                    <a:pt x="119063" y="164473"/>
                  </a:lnTo>
                  <a:lnTo>
                    <a:pt x="119063" y="171617"/>
                  </a:lnTo>
                  <a:cubicBezTo>
                    <a:pt x="119063" y="175522"/>
                    <a:pt x="122301" y="178760"/>
                    <a:pt x="126206" y="178760"/>
                  </a:cubicBezTo>
                  <a:cubicBezTo>
                    <a:pt x="130112" y="178760"/>
                    <a:pt x="133350" y="175522"/>
                    <a:pt x="133350" y="171617"/>
                  </a:cubicBezTo>
                  <a:lnTo>
                    <a:pt x="133350" y="164473"/>
                  </a:lnTo>
                  <a:lnTo>
                    <a:pt x="161925" y="164473"/>
                  </a:lnTo>
                  <a:lnTo>
                    <a:pt x="161925" y="171617"/>
                  </a:lnTo>
                  <a:cubicBezTo>
                    <a:pt x="161925" y="175522"/>
                    <a:pt x="165164" y="178760"/>
                    <a:pt x="169069" y="178760"/>
                  </a:cubicBezTo>
                  <a:cubicBezTo>
                    <a:pt x="172974" y="178760"/>
                    <a:pt x="176213" y="175522"/>
                    <a:pt x="176213" y="171617"/>
                  </a:cubicBezTo>
                  <a:lnTo>
                    <a:pt x="176213" y="164473"/>
                  </a:lnTo>
                  <a:lnTo>
                    <a:pt x="200025" y="164473"/>
                  </a:lnTo>
                  <a:lnTo>
                    <a:pt x="200025" y="183523"/>
                  </a:lnTo>
                  <a:cubicBezTo>
                    <a:pt x="200025" y="191429"/>
                    <a:pt x="193643" y="197810"/>
                    <a:pt x="185738" y="197810"/>
                  </a:cubicBezTo>
                  <a:lnTo>
                    <a:pt x="109538" y="197810"/>
                  </a:lnTo>
                  <a:cubicBezTo>
                    <a:pt x="101632" y="197810"/>
                    <a:pt x="95250" y="191429"/>
                    <a:pt x="95250" y="183523"/>
                  </a:cubicBezTo>
                  <a:close/>
                </a:path>
              </a:pathLst>
            </a:custGeom>
            <a:solidFill>
              <a:schemeClr val="bg1"/>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grpSp>
      <p:sp>
        <p:nvSpPr>
          <p:cNvPr id="44" name="Rectangle: Rounded Corners 43">
            <a:extLst>
              <a:ext uri="{FF2B5EF4-FFF2-40B4-BE49-F238E27FC236}">
                <a16:creationId xmlns:a16="http://schemas.microsoft.com/office/drawing/2014/main" id="{05DB4BD8-9CF1-94A1-8483-8D2501CDFD2E}"/>
              </a:ext>
              <a:ext uri="{C183D7F6-B498-43B3-948B-1728B52AA6E4}">
                <adec:decorative xmlns:adec="http://schemas.microsoft.com/office/drawing/2017/decorative" val="0"/>
              </a:ext>
            </a:extLst>
          </p:cNvPr>
          <p:cNvSpPr/>
          <p:nvPr/>
        </p:nvSpPr>
        <p:spPr bwMode="auto">
          <a:xfrm>
            <a:off x="8101576" y="225082"/>
            <a:ext cx="2334894"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Audit &amp; Governance</a:t>
            </a:r>
          </a:p>
        </p:txBody>
      </p:sp>
      <p:sp>
        <p:nvSpPr>
          <p:cNvPr id="45" name="Rounded Rectangle 64">
            <a:extLst>
              <a:ext uri="{FF2B5EF4-FFF2-40B4-BE49-F238E27FC236}">
                <a16:creationId xmlns:a16="http://schemas.microsoft.com/office/drawing/2014/main" id="{B8A57BA2-A97E-EB68-802E-6AE4AB945F06}"/>
              </a:ext>
              <a:ext uri="{C183D7F6-B498-43B3-948B-1728B52AA6E4}">
                <adec:decorative xmlns:adec="http://schemas.microsoft.com/office/drawing/2017/decorative" val="0"/>
              </a:ext>
            </a:extLst>
          </p:cNvPr>
          <p:cNvSpPr>
            <a:spLocks/>
          </p:cNvSpPr>
          <p:nvPr/>
        </p:nvSpPr>
        <p:spPr bwMode="auto">
          <a:xfrm>
            <a:off x="7969718" y="405083"/>
            <a:ext cx="3777996" cy="1899030"/>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Activity logs &amp; diagnostics in Azure Monitor for every agent run and tool call</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Role-Based Access Control scoped to agent resources and tools</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Built-in retention policies and export to Azure Storage or SIEM</a:t>
            </a:r>
          </a:p>
        </p:txBody>
      </p:sp>
      <p:sp>
        <p:nvSpPr>
          <p:cNvPr id="46" name="!!Rectangle: Rounded Corners 25">
            <a:extLst>
              <a:ext uri="{FF2B5EF4-FFF2-40B4-BE49-F238E27FC236}">
                <a16:creationId xmlns:a16="http://schemas.microsoft.com/office/drawing/2014/main" id="{A5AE3DB3-8DBB-6CD5-A77B-1C9AE2F17D71}"/>
              </a:ext>
              <a:ext uri="{C183D7F6-B498-43B3-948B-1728B52AA6E4}">
                <adec:decorative xmlns:adec="http://schemas.microsoft.com/office/drawing/2017/decorative" val="0"/>
              </a:ext>
            </a:extLst>
          </p:cNvPr>
          <p:cNvSpPr/>
          <p:nvPr/>
        </p:nvSpPr>
        <p:spPr bwMode="auto">
          <a:xfrm>
            <a:off x="8101576" y="2451302"/>
            <a:ext cx="2334894"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Network Isolation</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47" name="Rounded Rectangle 64">
            <a:extLst>
              <a:ext uri="{FF2B5EF4-FFF2-40B4-BE49-F238E27FC236}">
                <a16:creationId xmlns:a16="http://schemas.microsoft.com/office/drawing/2014/main" id="{4686CCBB-F9BF-4A0C-0947-601A2B5BFA8C}"/>
              </a:ext>
              <a:ext uri="{C183D7F6-B498-43B3-948B-1728B52AA6E4}">
                <adec:decorative xmlns:adec="http://schemas.microsoft.com/office/drawing/2017/decorative" val="0"/>
              </a:ext>
            </a:extLst>
          </p:cNvPr>
          <p:cNvSpPr>
            <a:spLocks/>
          </p:cNvSpPr>
          <p:nvPr/>
        </p:nvSpPr>
        <p:spPr bwMode="auto">
          <a:xfrm>
            <a:off x="7969718" y="2608195"/>
            <a:ext cx="3777996" cy="1875921"/>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marL="285750" indent="-285750" defTabSz="721425">
              <a:spcBef>
                <a:spcPts val="400"/>
              </a:spcBef>
              <a:buFont typeface="Arial" panose="020B0604020202020204" pitchFamily="34" charset="0"/>
              <a:buChar char="•"/>
            </a:pPr>
            <a:r>
              <a:rPr lang="en-US" sz="1400" b="1" dirty="0" err="1">
                <a:solidFill>
                  <a:srgbClr val="000000"/>
                </a:solidFill>
                <a:latin typeface="Segoe Sans Display Semibold"/>
                <a:cs typeface="Segoe Sans Display Semibold" pitchFamily="2" charset="0"/>
              </a:rPr>
              <a:t>VNet</a:t>
            </a:r>
            <a:r>
              <a:rPr lang="en-US" sz="1400" b="1" dirty="0">
                <a:solidFill>
                  <a:srgbClr val="000000"/>
                </a:solidFill>
                <a:latin typeface="Segoe Sans Display Semibold"/>
                <a:cs typeface="Segoe Sans Display Semibold" pitchFamily="2" charset="0"/>
              </a:rPr>
              <a:t> integration &amp; Private Endpoints keep all traffic off the public internet</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Service tags &amp; NSGs to whitelist only approved subnets and IP ranges</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Platform-managed DDoS protection and regional fault isolation</a:t>
            </a:r>
          </a:p>
        </p:txBody>
      </p:sp>
      <p:sp>
        <p:nvSpPr>
          <p:cNvPr id="48" name="!!Rectangle: Rounded Corners 26">
            <a:extLst>
              <a:ext uri="{FF2B5EF4-FFF2-40B4-BE49-F238E27FC236}">
                <a16:creationId xmlns:a16="http://schemas.microsoft.com/office/drawing/2014/main" id="{5121EC3A-B452-1E1E-48EE-8B9A4EFA212D}"/>
              </a:ext>
              <a:ext uri="{C183D7F6-B498-43B3-948B-1728B52AA6E4}">
                <adec:decorative xmlns:adec="http://schemas.microsoft.com/office/drawing/2017/decorative" val="0"/>
              </a:ext>
            </a:extLst>
          </p:cNvPr>
          <p:cNvSpPr/>
          <p:nvPr/>
        </p:nvSpPr>
        <p:spPr bwMode="auto">
          <a:xfrm>
            <a:off x="8101576" y="4631305"/>
            <a:ext cx="2334894" cy="360003"/>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Encryption &amp; Keys</a:t>
            </a:r>
          </a:p>
        </p:txBody>
      </p:sp>
      <p:sp>
        <p:nvSpPr>
          <p:cNvPr id="49" name="Rounded Rectangle 64">
            <a:extLst>
              <a:ext uri="{FF2B5EF4-FFF2-40B4-BE49-F238E27FC236}">
                <a16:creationId xmlns:a16="http://schemas.microsoft.com/office/drawing/2014/main" id="{36BB766B-1E52-095D-E740-59494D7B5CC2}"/>
              </a:ext>
              <a:ext uri="{C183D7F6-B498-43B3-948B-1728B52AA6E4}">
                <adec:decorative xmlns:adec="http://schemas.microsoft.com/office/drawing/2017/decorative" val="0"/>
              </a:ext>
            </a:extLst>
          </p:cNvPr>
          <p:cNvSpPr>
            <a:spLocks/>
          </p:cNvSpPr>
          <p:nvPr/>
        </p:nvSpPr>
        <p:spPr bwMode="auto">
          <a:xfrm>
            <a:off x="7969718" y="4811307"/>
            <a:ext cx="3777996" cy="1875922"/>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At-rest &amp; in-transit encryption with your own Azure Key Vault keys</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Bring-Your-Own-Key (BYOK) support for FIPS-compliant HSMs</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Automatic envelope encryption of conversation state and tool payloads</a:t>
            </a:r>
          </a:p>
        </p:txBody>
      </p:sp>
    </p:spTree>
    <p:extLst>
      <p:ext uri="{BB962C8B-B14F-4D97-AF65-F5344CB8AC3E}">
        <p14:creationId xmlns:p14="http://schemas.microsoft.com/office/powerpoint/2010/main" val="3951449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9F8BA-C83B-EEB9-FBEB-0A9BE1F71298}"/>
            </a:ext>
          </a:extLst>
        </p:cNvPr>
        <p:cNvGrpSpPr/>
        <p:nvPr/>
      </p:nvGrpSpPr>
      <p:grpSpPr>
        <a:xfrm>
          <a:off x="0" y="0"/>
          <a:ext cx="0" cy="0"/>
          <a:chOff x="0" y="0"/>
          <a:chExt cx="0" cy="0"/>
        </a:xfrm>
      </p:grpSpPr>
      <p:sp>
        <p:nvSpPr>
          <p:cNvPr id="87" name="Rectangle: Rounded Corners 86">
            <a:extLst>
              <a:ext uri="{FF2B5EF4-FFF2-40B4-BE49-F238E27FC236}">
                <a16:creationId xmlns:a16="http://schemas.microsoft.com/office/drawing/2014/main" id="{CAB3471D-29E0-ABD0-6D67-1B0EF7ADB5FD}"/>
              </a:ext>
            </a:extLst>
          </p:cNvPr>
          <p:cNvSpPr/>
          <p:nvPr/>
        </p:nvSpPr>
        <p:spPr bwMode="auto">
          <a:xfrm>
            <a:off x="228801" y="1973441"/>
            <a:ext cx="11555027" cy="4561367"/>
          </a:xfrm>
          <a:prstGeom prst="roundRect">
            <a:avLst>
              <a:gd name="adj" fmla="val 5377"/>
            </a:avLst>
          </a:prstGeom>
          <a:solidFill>
            <a:srgbClr val="FFFFFF"/>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err="1">
              <a:ln>
                <a:noFill/>
              </a:ln>
              <a:solidFill>
                <a:srgbClr val="225B61"/>
              </a:solidFill>
              <a:effectLst/>
              <a:uLnTx/>
              <a:uFillTx/>
              <a:latin typeface="Segoe Sans Text Semibold" pitchFamily="2" charset="0"/>
              <a:ea typeface="+mn-ea"/>
              <a:cs typeface="Segoe Sans Text Semibold" pitchFamily="2" charset="0"/>
            </a:endParaRPr>
          </a:p>
        </p:txBody>
      </p:sp>
      <p:sp>
        <p:nvSpPr>
          <p:cNvPr id="27" name="TextBox 26">
            <a:extLst>
              <a:ext uri="{FF2B5EF4-FFF2-40B4-BE49-F238E27FC236}">
                <a16:creationId xmlns:a16="http://schemas.microsoft.com/office/drawing/2014/main" id="{0EB5D407-BCA1-AC94-0F97-6335B1147653}"/>
              </a:ext>
            </a:extLst>
          </p:cNvPr>
          <p:cNvSpPr txBox="1"/>
          <p:nvPr/>
        </p:nvSpPr>
        <p:spPr>
          <a:xfrm>
            <a:off x="1268937" y="2454341"/>
            <a:ext cx="2078878" cy="600164"/>
          </a:xfrm>
          <a:prstGeom prst="rect">
            <a:avLst/>
          </a:prstGeom>
          <a:noFill/>
        </p:spPr>
        <p:txBody>
          <a:bodyPr wrap="square">
            <a:spAutoFit/>
          </a:bodyPr>
          <a:lstStyle/>
          <a:p>
            <a:pPr marL="115888" marR="0" lvl="0"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P</a:t>
            </a:r>
            <a:r>
              <a:rPr kumimoji="0" lang="en-US" sz="1100" b="0" i="0" u="none" strike="noStrike" kern="1200" cap="none" spc="0" normalizeH="0" baseline="0" noProof="0" err="1">
                <a:ln>
                  <a:noFill/>
                </a:ln>
                <a:solidFill>
                  <a:srgbClr val="000000"/>
                </a:solidFill>
                <a:effectLst/>
                <a:uLnTx/>
                <a:uFillTx/>
                <a:latin typeface="Segoe Sans Text"/>
                <a:ea typeface="+mn-ea"/>
                <a:cs typeface="+mn-cs"/>
              </a:rPr>
              <a:t>rovides</a:t>
            </a:r>
            <a:r>
              <a:rPr kumimoji="0" lang="en-US" sz="1100" b="0" i="0" u="none" strike="noStrike" kern="1200" cap="none" spc="0" normalizeH="0" baseline="0" noProof="0">
                <a:ln>
                  <a:noFill/>
                </a:ln>
                <a:solidFill>
                  <a:srgbClr val="000000"/>
                </a:solidFill>
                <a:effectLst/>
                <a:uLnTx/>
                <a:uFillTx/>
                <a:latin typeface="Segoe Sans Text"/>
                <a:ea typeface="+mn-ea"/>
                <a:cs typeface="+mn-cs"/>
              </a:rPr>
              <a:t> a personalized onboarding journey based on interaction</a:t>
            </a:r>
            <a:endParaRPr kumimoji="0" lang="en-US" sz="1200" b="0" i="0" u="none" strike="noStrike" kern="1200" cap="none" spc="0" normalizeH="0" baseline="0" noProof="0">
              <a:ln>
                <a:noFill/>
              </a:ln>
              <a:solidFill>
                <a:srgbClr val="000000"/>
              </a:solidFill>
              <a:effectLst/>
              <a:uLnTx/>
              <a:uFillTx/>
              <a:latin typeface="Segoe Sans Text"/>
              <a:ea typeface="+mn-ea"/>
              <a:cs typeface="+mn-cs"/>
            </a:endParaRPr>
          </a:p>
        </p:txBody>
      </p:sp>
      <p:cxnSp>
        <p:nvCxnSpPr>
          <p:cNvPr id="79" name="Straight Connector 78">
            <a:extLst>
              <a:ext uri="{FF2B5EF4-FFF2-40B4-BE49-F238E27FC236}">
                <a16:creationId xmlns:a16="http://schemas.microsoft.com/office/drawing/2014/main" id="{86EA7275-0A99-E633-C5BA-C3E6A8357BCF}"/>
              </a:ext>
              <a:ext uri="{C183D7F6-B498-43B3-948B-1728B52AA6E4}">
                <adec:decorative xmlns:adec="http://schemas.microsoft.com/office/drawing/2017/decorative" val="1"/>
              </a:ext>
            </a:extLst>
          </p:cNvPr>
          <p:cNvCxnSpPr>
            <a:cxnSpLocks/>
          </p:cNvCxnSpPr>
          <p:nvPr/>
        </p:nvCxnSpPr>
        <p:spPr>
          <a:xfrm>
            <a:off x="423699" y="4601546"/>
            <a:ext cx="11045059"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19E46E5-B65C-2327-8024-A58A72243E38}"/>
              </a:ext>
              <a:ext uri="{C183D7F6-B498-43B3-948B-1728B52AA6E4}">
                <adec:decorative xmlns:adec="http://schemas.microsoft.com/office/drawing/2017/decorative" val="1"/>
              </a:ext>
            </a:extLst>
          </p:cNvPr>
          <p:cNvCxnSpPr>
            <a:cxnSpLocks/>
          </p:cNvCxnSpPr>
          <p:nvPr/>
        </p:nvCxnSpPr>
        <p:spPr>
          <a:xfrm>
            <a:off x="698280" y="5498161"/>
            <a:ext cx="10956601"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8">
            <a:extLst>
              <a:ext uri="{FF2B5EF4-FFF2-40B4-BE49-F238E27FC236}">
                <a16:creationId xmlns:a16="http://schemas.microsoft.com/office/drawing/2014/main" id="{96C1CBC9-562C-519B-E471-EE7FFD4619D3}"/>
              </a:ext>
            </a:extLst>
          </p:cNvPr>
          <p:cNvSpPr txBox="1">
            <a:spLocks/>
          </p:cNvSpPr>
          <p:nvPr/>
        </p:nvSpPr>
        <p:spPr>
          <a:xfrm>
            <a:off x="228801" y="529939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IT Agent</a:t>
            </a:r>
          </a:p>
        </p:txBody>
      </p:sp>
      <p:sp>
        <p:nvSpPr>
          <p:cNvPr id="19" name="Text Placeholder 8">
            <a:extLst>
              <a:ext uri="{FF2B5EF4-FFF2-40B4-BE49-F238E27FC236}">
                <a16:creationId xmlns:a16="http://schemas.microsoft.com/office/drawing/2014/main" id="{5CC4034F-8CA6-E625-718F-CA9A44783850}"/>
              </a:ext>
            </a:extLst>
          </p:cNvPr>
          <p:cNvSpPr txBox="1">
            <a:spLocks/>
          </p:cNvSpPr>
          <p:nvPr/>
        </p:nvSpPr>
        <p:spPr>
          <a:xfrm>
            <a:off x="228801" y="634962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Training Agent</a:t>
            </a:r>
          </a:p>
        </p:txBody>
      </p:sp>
      <p:pic>
        <p:nvPicPr>
          <p:cNvPr id="25" name="Picture Placeholder 47" descr="Headshot of IT Pro">
            <a:extLst>
              <a:ext uri="{FF2B5EF4-FFF2-40B4-BE49-F238E27FC236}">
                <a16:creationId xmlns:a16="http://schemas.microsoft.com/office/drawing/2014/main" id="{7190065A-85A2-7D2C-0780-DB42550F5EB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898" b="28435"/>
          <a:stretch/>
        </p:blipFill>
        <p:spPr>
          <a:xfrm>
            <a:off x="529549" y="3727396"/>
            <a:ext cx="526729" cy="526729"/>
          </a:xfrm>
          <a:prstGeom prst="ellipse">
            <a:avLst/>
          </a:prstGeom>
        </p:spPr>
      </p:pic>
      <p:sp>
        <p:nvSpPr>
          <p:cNvPr id="26" name="Text Placeholder 8">
            <a:extLst>
              <a:ext uri="{FF2B5EF4-FFF2-40B4-BE49-F238E27FC236}">
                <a16:creationId xmlns:a16="http://schemas.microsoft.com/office/drawing/2014/main" id="{3F0B020E-CE95-B8D5-71EB-9CDB7146C964}"/>
              </a:ext>
            </a:extLst>
          </p:cNvPr>
          <p:cNvSpPr txBox="1">
            <a:spLocks/>
          </p:cNvSpPr>
          <p:nvPr/>
        </p:nvSpPr>
        <p:spPr>
          <a:xfrm>
            <a:off x="228801" y="4369806"/>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New Hire</a:t>
            </a:r>
          </a:p>
        </p:txBody>
      </p:sp>
      <p:sp>
        <p:nvSpPr>
          <p:cNvPr id="10" name="Title 3">
            <a:extLst>
              <a:ext uri="{FF2B5EF4-FFF2-40B4-BE49-F238E27FC236}">
                <a16:creationId xmlns:a16="http://schemas.microsoft.com/office/drawing/2014/main" id="{C270F4A1-69FC-BAD4-FF64-BE19C1B9338C}"/>
              </a:ext>
            </a:extLst>
          </p:cNvPr>
          <p:cNvSpPr>
            <a:spLocks noGrp="1"/>
          </p:cNvSpPr>
          <p:nvPr>
            <p:ph type="title"/>
          </p:nvPr>
        </p:nvSpPr>
        <p:spPr>
          <a:xfrm>
            <a:off x="588262" y="393402"/>
            <a:ext cx="11603737" cy="1107996"/>
          </a:xfrm>
        </p:spPr>
        <p:txBody>
          <a:bodyPr/>
          <a:lstStyle/>
          <a:p>
            <a:pPr>
              <a:spcAft>
                <a:spcPts val="600"/>
              </a:spcAft>
            </a:pPr>
            <a:r>
              <a:rPr lang="en-US" sz="3200">
                <a:solidFill>
                  <a:schemeClr val="tx1"/>
                </a:solidFill>
              </a:rPr>
              <a:t>TOMORROW</a:t>
            </a:r>
            <a:br>
              <a:rPr lang="en-US" sz="2400">
                <a:solidFill>
                  <a:schemeClr val="tx1"/>
                </a:solidFill>
              </a:rPr>
            </a:br>
            <a:r>
              <a:rPr lang="en-US" sz="2000">
                <a:solidFill>
                  <a:schemeClr val="tx1"/>
                </a:solidFill>
              </a:rPr>
              <a:t>With AI Agents, these steps can be fully automated for the first time.</a:t>
            </a:r>
            <a:br>
              <a:rPr lang="en-US" sz="2000">
                <a:solidFill>
                  <a:schemeClr val="tx1"/>
                </a:solidFill>
              </a:rPr>
            </a:br>
            <a:endParaRPr lang="en-US" sz="2000">
              <a:solidFill>
                <a:schemeClr val="tx1"/>
              </a:solidFill>
            </a:endParaRPr>
          </a:p>
        </p:txBody>
      </p:sp>
      <p:pic>
        <p:nvPicPr>
          <p:cNvPr id="2" name="Graphic 1">
            <a:extLst>
              <a:ext uri="{FF2B5EF4-FFF2-40B4-BE49-F238E27FC236}">
                <a16:creationId xmlns:a16="http://schemas.microsoft.com/office/drawing/2014/main" id="{F8526D07-264F-1368-CF22-917EC2BCFF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012" y="4758287"/>
            <a:ext cx="463802" cy="463802"/>
          </a:xfrm>
          <a:prstGeom prst="rect">
            <a:avLst/>
          </a:prstGeom>
        </p:spPr>
      </p:pic>
      <p:pic>
        <p:nvPicPr>
          <p:cNvPr id="8" name="Graphic 7">
            <a:extLst>
              <a:ext uri="{FF2B5EF4-FFF2-40B4-BE49-F238E27FC236}">
                <a16:creationId xmlns:a16="http://schemas.microsoft.com/office/drawing/2014/main" id="{4AD63133-2CA6-D131-2FCF-A84C996DD9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012" y="2774825"/>
            <a:ext cx="463802" cy="463802"/>
          </a:xfrm>
          <a:prstGeom prst="rect">
            <a:avLst/>
          </a:prstGeom>
        </p:spPr>
      </p:pic>
      <p:pic>
        <p:nvPicPr>
          <p:cNvPr id="20" name="Graphic 19">
            <a:extLst>
              <a:ext uri="{FF2B5EF4-FFF2-40B4-BE49-F238E27FC236}">
                <a16:creationId xmlns:a16="http://schemas.microsoft.com/office/drawing/2014/main" id="{680C04DF-8911-ACB0-D348-EAF95DC6A2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012" y="5730618"/>
            <a:ext cx="463802" cy="463802"/>
          </a:xfrm>
          <a:prstGeom prst="rect">
            <a:avLst/>
          </a:prstGeom>
        </p:spPr>
      </p:pic>
      <p:sp>
        <p:nvSpPr>
          <p:cNvPr id="21" name="Text Placeholder 8">
            <a:extLst>
              <a:ext uri="{FF2B5EF4-FFF2-40B4-BE49-F238E27FC236}">
                <a16:creationId xmlns:a16="http://schemas.microsoft.com/office/drawing/2014/main" id="{DD2F62D3-6A59-75C2-81D9-B56409799C53}"/>
              </a:ext>
            </a:extLst>
          </p:cNvPr>
          <p:cNvSpPr txBox="1">
            <a:spLocks/>
          </p:cNvSpPr>
          <p:nvPr/>
        </p:nvSpPr>
        <p:spPr>
          <a:xfrm>
            <a:off x="228801" y="328757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HR Agent</a:t>
            </a:r>
          </a:p>
        </p:txBody>
      </p:sp>
      <p:sp>
        <p:nvSpPr>
          <p:cNvPr id="28" name="TextBox 27">
            <a:extLst>
              <a:ext uri="{FF2B5EF4-FFF2-40B4-BE49-F238E27FC236}">
                <a16:creationId xmlns:a16="http://schemas.microsoft.com/office/drawing/2014/main" id="{4DAEBA4A-9131-3D52-1324-77B1F8A2A11C}"/>
              </a:ext>
            </a:extLst>
          </p:cNvPr>
          <p:cNvSpPr txBox="1"/>
          <p:nvPr/>
        </p:nvSpPr>
        <p:spPr>
          <a:xfrm>
            <a:off x="3302877" y="2454341"/>
            <a:ext cx="2182464" cy="430887"/>
          </a:xfrm>
          <a:prstGeom prst="rect">
            <a:avLst/>
          </a:prstGeom>
          <a:noFill/>
        </p:spPr>
        <p:txBody>
          <a:bodyPr wrap="square">
            <a:spAutoFit/>
          </a:bodyPr>
          <a:lstStyle/>
          <a:p>
            <a:pPr marL="115888" marR="0" lvl="0"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Assesses documents and learns from interactions</a:t>
            </a:r>
          </a:p>
        </p:txBody>
      </p:sp>
      <p:sp>
        <p:nvSpPr>
          <p:cNvPr id="30" name="TextBox 29">
            <a:extLst>
              <a:ext uri="{FF2B5EF4-FFF2-40B4-BE49-F238E27FC236}">
                <a16:creationId xmlns:a16="http://schemas.microsoft.com/office/drawing/2014/main" id="{1D113DDA-BFDE-B185-65B9-73B01A56E4D7}"/>
              </a:ext>
            </a:extLst>
          </p:cNvPr>
          <p:cNvSpPr txBox="1"/>
          <p:nvPr/>
        </p:nvSpPr>
        <p:spPr>
          <a:xfrm>
            <a:off x="6065046" y="5627859"/>
            <a:ext cx="2728972" cy="430887"/>
          </a:xfrm>
          <a:prstGeom prst="rect">
            <a:avLst/>
          </a:prstGeom>
          <a:noFill/>
        </p:spPr>
        <p:txBody>
          <a:bodyPr wrap="square">
            <a:spAutoFit/>
          </a:bodyPr>
          <a:lstStyle/>
          <a:p>
            <a:pPr marL="115888" marR="0" lvl="1"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Analyzes role, experience, and learning preferences to recommend training</a:t>
            </a:r>
          </a:p>
        </p:txBody>
      </p:sp>
      <p:sp>
        <p:nvSpPr>
          <p:cNvPr id="35" name="TextBox 34">
            <a:extLst>
              <a:ext uri="{FF2B5EF4-FFF2-40B4-BE49-F238E27FC236}">
                <a16:creationId xmlns:a16="http://schemas.microsoft.com/office/drawing/2014/main" id="{E8FB40A6-0CA7-F3D2-8EC6-B76DF2A51AFD}"/>
              </a:ext>
            </a:extLst>
          </p:cNvPr>
          <p:cNvSpPr txBox="1"/>
          <p:nvPr/>
        </p:nvSpPr>
        <p:spPr>
          <a:xfrm>
            <a:off x="9239262" y="2454341"/>
            <a:ext cx="2507754" cy="600164"/>
          </a:xfrm>
          <a:prstGeom prst="rect">
            <a:avLst/>
          </a:prstGeom>
          <a:noFill/>
        </p:spPr>
        <p:txBody>
          <a:bodyPr wrap="square">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Gathers real-time feedback</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Identifies patterns makes informed decisions</a:t>
            </a:r>
          </a:p>
        </p:txBody>
      </p:sp>
      <p:sp>
        <p:nvSpPr>
          <p:cNvPr id="37" name="TextBox 36">
            <a:extLst>
              <a:ext uri="{FF2B5EF4-FFF2-40B4-BE49-F238E27FC236}">
                <a16:creationId xmlns:a16="http://schemas.microsoft.com/office/drawing/2014/main" id="{2D3BD156-6290-C692-4BA1-8C8758815F58}"/>
              </a:ext>
            </a:extLst>
          </p:cNvPr>
          <p:cNvSpPr txBox="1"/>
          <p:nvPr/>
        </p:nvSpPr>
        <p:spPr>
          <a:xfrm>
            <a:off x="9010269" y="5551995"/>
            <a:ext cx="1575272" cy="430887"/>
          </a:xfrm>
          <a:prstGeom prst="rect">
            <a:avLst/>
          </a:prstGeom>
          <a:noFill/>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Provides adaptive training</a:t>
            </a:r>
          </a:p>
        </p:txBody>
      </p:sp>
      <p:sp>
        <p:nvSpPr>
          <p:cNvPr id="40" name="TextBox 39">
            <a:extLst>
              <a:ext uri="{FF2B5EF4-FFF2-40B4-BE49-F238E27FC236}">
                <a16:creationId xmlns:a16="http://schemas.microsoft.com/office/drawing/2014/main" id="{21687711-B05B-78B8-C2AE-F909EBEE8A2A}"/>
              </a:ext>
            </a:extLst>
          </p:cNvPr>
          <p:cNvSpPr txBox="1"/>
          <p:nvPr/>
        </p:nvSpPr>
        <p:spPr>
          <a:xfrm>
            <a:off x="4903864" y="4660983"/>
            <a:ext cx="2893857" cy="600164"/>
          </a:xfrm>
          <a:prstGeom prst="rect">
            <a:avLst/>
          </a:prstGeom>
          <a:noFill/>
        </p:spPr>
        <p:txBody>
          <a:bodyPr wrap="square">
            <a:spAutoFit/>
          </a:bodyPr>
          <a:lstStyle/>
          <a:p>
            <a:pPr marL="115888" marR="0" lvl="1"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Sets up user accounts, adapts to troubleshoot unexpected  issues, and learns from errors.</a:t>
            </a:r>
          </a:p>
        </p:txBody>
      </p:sp>
      <p:cxnSp>
        <p:nvCxnSpPr>
          <p:cNvPr id="41" name="Straight Connector 40">
            <a:extLst>
              <a:ext uri="{FF2B5EF4-FFF2-40B4-BE49-F238E27FC236}">
                <a16:creationId xmlns:a16="http://schemas.microsoft.com/office/drawing/2014/main" id="{D307FE85-7211-31CF-A6C1-64F3AC7860EA}"/>
              </a:ext>
              <a:ext uri="{C183D7F6-B498-43B3-948B-1728B52AA6E4}">
                <adec:decorative xmlns:adec="http://schemas.microsoft.com/office/drawing/2017/decorative" val="1"/>
              </a:ext>
            </a:extLst>
          </p:cNvPr>
          <p:cNvCxnSpPr>
            <a:cxnSpLocks/>
          </p:cNvCxnSpPr>
          <p:nvPr/>
        </p:nvCxnSpPr>
        <p:spPr>
          <a:xfrm>
            <a:off x="423699" y="3574743"/>
            <a:ext cx="11045059"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50E43BF-3F31-0A15-7FEF-17F352152B05}"/>
              </a:ext>
            </a:extLst>
          </p:cNvPr>
          <p:cNvSpPr txBox="1"/>
          <p:nvPr/>
        </p:nvSpPr>
        <p:spPr>
          <a:xfrm>
            <a:off x="1357635" y="3736727"/>
            <a:ext cx="1824651"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Fills out forms and has no questions</a:t>
            </a:r>
          </a:p>
        </p:txBody>
      </p:sp>
      <p:sp>
        <p:nvSpPr>
          <p:cNvPr id="47" name="TextBox 46">
            <a:extLst>
              <a:ext uri="{FF2B5EF4-FFF2-40B4-BE49-F238E27FC236}">
                <a16:creationId xmlns:a16="http://schemas.microsoft.com/office/drawing/2014/main" id="{602AAD02-66FE-86F0-4BFF-52CD17DB2E11}"/>
              </a:ext>
            </a:extLst>
          </p:cNvPr>
          <p:cNvSpPr txBox="1"/>
          <p:nvPr/>
        </p:nvSpPr>
        <p:spPr>
          <a:xfrm>
            <a:off x="7918313" y="3736727"/>
            <a:ext cx="1598990" cy="600164"/>
          </a:xfrm>
          <a:prstGeom prst="rect">
            <a:avLst/>
          </a:prstGeom>
          <a:noFill/>
        </p:spPr>
        <p:txBody>
          <a:bodyPr wrap="square">
            <a:spAutoFit/>
          </a:bodyPr>
          <a:lstStyle>
            <a:defPPr>
              <a:defRPr lang="en-US"/>
            </a:defPPr>
            <a:lvl2pPr marL="61913" lvl="1">
              <a:defRPr sz="800">
                <a:solidFill>
                  <a:srgbClr val="000000"/>
                </a:solidFill>
              </a:defRPr>
            </a:lvl2p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The new hire has questions during the training. </a:t>
            </a:r>
          </a:p>
        </p:txBody>
      </p:sp>
      <p:sp>
        <p:nvSpPr>
          <p:cNvPr id="50" name="TextBox 49">
            <a:extLst>
              <a:ext uri="{FF2B5EF4-FFF2-40B4-BE49-F238E27FC236}">
                <a16:creationId xmlns:a16="http://schemas.microsoft.com/office/drawing/2014/main" id="{32F64A04-740D-7ABD-A554-4F4E743CB57B}"/>
              </a:ext>
            </a:extLst>
          </p:cNvPr>
          <p:cNvSpPr txBox="1"/>
          <p:nvPr/>
        </p:nvSpPr>
        <p:spPr>
          <a:xfrm>
            <a:off x="5615257" y="2454341"/>
            <a:ext cx="2182464"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Orchestrates the additional  processes</a:t>
            </a:r>
          </a:p>
        </p:txBody>
      </p:sp>
      <p:cxnSp>
        <p:nvCxnSpPr>
          <p:cNvPr id="58" name="Straight Arrow Connector 57">
            <a:extLst>
              <a:ext uri="{FF2B5EF4-FFF2-40B4-BE49-F238E27FC236}">
                <a16:creationId xmlns:a16="http://schemas.microsoft.com/office/drawing/2014/main" id="{D516AF7A-5E81-F339-6A58-49775B5D2862}"/>
              </a:ext>
            </a:extLst>
          </p:cNvPr>
          <p:cNvCxnSpPr>
            <a:cxnSpLocks/>
          </p:cNvCxnSpPr>
          <p:nvPr/>
        </p:nvCxnSpPr>
        <p:spPr>
          <a:xfrm>
            <a:off x="2308376" y="3377005"/>
            <a:ext cx="0" cy="3253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6585D85D-8F10-7CC7-135E-95F61F04B67F}"/>
              </a:ext>
            </a:extLst>
          </p:cNvPr>
          <p:cNvCxnSpPr>
            <a:cxnSpLocks/>
            <a:stCxn id="42" idx="3"/>
            <a:endCxn id="28" idx="2"/>
          </p:cNvCxnSpPr>
          <p:nvPr/>
        </p:nvCxnSpPr>
        <p:spPr>
          <a:xfrm flipV="1">
            <a:off x="3182286" y="2885228"/>
            <a:ext cx="1211823" cy="106694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825E207-AC24-65DC-20CD-6EDE8C210EA7}"/>
              </a:ext>
            </a:extLst>
          </p:cNvPr>
          <p:cNvCxnSpPr>
            <a:cxnSpLocks/>
          </p:cNvCxnSpPr>
          <p:nvPr/>
        </p:nvCxnSpPr>
        <p:spPr>
          <a:xfrm>
            <a:off x="5356661" y="2685173"/>
            <a:ext cx="26922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62C64B4-58AA-E334-85C6-9D7896CB59DC}"/>
              </a:ext>
            </a:extLst>
          </p:cNvPr>
          <p:cNvCxnSpPr>
            <a:cxnSpLocks/>
            <a:stCxn id="50" idx="2"/>
          </p:cNvCxnSpPr>
          <p:nvPr/>
        </p:nvCxnSpPr>
        <p:spPr>
          <a:xfrm>
            <a:off x="6706489" y="2885228"/>
            <a:ext cx="0" cy="13476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01028EF7-BAD6-001F-8B88-B35F50E49F0C}"/>
              </a:ext>
            </a:extLst>
          </p:cNvPr>
          <p:cNvCxnSpPr>
            <a:cxnSpLocks/>
            <a:endCxn id="40" idx="0"/>
          </p:cNvCxnSpPr>
          <p:nvPr/>
        </p:nvCxnSpPr>
        <p:spPr>
          <a:xfrm rot="5400000">
            <a:off x="6314585" y="4269067"/>
            <a:ext cx="428124" cy="355708"/>
          </a:xfrm>
          <a:prstGeom prst="bentConnector3">
            <a:avLst>
              <a:gd name="adj1" fmla="val 9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7CE1A05-C463-51BE-FC02-F8F87F6BA5C9}"/>
              </a:ext>
            </a:extLst>
          </p:cNvPr>
          <p:cNvCxnSpPr/>
          <p:nvPr/>
        </p:nvCxnSpPr>
        <p:spPr>
          <a:xfrm rot="16200000" flipH="1">
            <a:off x="6608260" y="4316804"/>
            <a:ext cx="1259121" cy="1091232"/>
          </a:xfrm>
          <a:prstGeom prst="bentConnector3">
            <a:avLst>
              <a:gd name="adj1" fmla="val 17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BEE2582E-A963-D004-7AB6-796C09A81768}"/>
              </a:ext>
            </a:extLst>
          </p:cNvPr>
          <p:cNvCxnSpPr>
            <a:cxnSpLocks/>
            <a:stCxn id="47" idx="3"/>
            <a:endCxn id="37" idx="0"/>
          </p:cNvCxnSpPr>
          <p:nvPr/>
        </p:nvCxnSpPr>
        <p:spPr>
          <a:xfrm>
            <a:off x="9517303" y="4036809"/>
            <a:ext cx="280602" cy="151518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29D7883B-ABFB-BFB9-AC9C-ED88ED506D64}"/>
              </a:ext>
            </a:extLst>
          </p:cNvPr>
          <p:cNvCxnSpPr>
            <a:stCxn id="37" idx="3"/>
          </p:cNvCxnSpPr>
          <p:nvPr/>
        </p:nvCxnSpPr>
        <p:spPr>
          <a:xfrm flipV="1">
            <a:off x="10585541" y="3269506"/>
            <a:ext cx="419177" cy="249793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Placeholder 23" descr="Profile image of maker.">
            <a:extLst>
              <a:ext uri="{FF2B5EF4-FFF2-40B4-BE49-F238E27FC236}">
                <a16:creationId xmlns:a16="http://schemas.microsoft.com/office/drawing/2014/main" id="{859AFF1A-56E5-5A14-FDDB-25885C6E2044}"/>
              </a:ext>
            </a:extLst>
          </p:cNvPr>
          <p:cNvPicPr>
            <a:picLocks noChangeAspect="1"/>
          </p:cNvPicPr>
          <p:nvPr/>
        </p:nvPicPr>
        <p:blipFill>
          <a:blip r:embed="rId6"/>
          <a:srcRect/>
          <a:stretch/>
        </p:blipFill>
        <p:spPr>
          <a:xfrm>
            <a:off x="516634" y="1901109"/>
            <a:ext cx="528299" cy="528299"/>
          </a:xfrm>
          <a:prstGeom prst="ellipse">
            <a:avLst/>
          </a:prstGeom>
          <a:ln>
            <a:noFill/>
          </a:ln>
        </p:spPr>
      </p:pic>
      <p:sp>
        <p:nvSpPr>
          <p:cNvPr id="88" name="Rectangle: Rounded Corners 87">
            <a:extLst>
              <a:ext uri="{FF2B5EF4-FFF2-40B4-BE49-F238E27FC236}">
                <a16:creationId xmlns:a16="http://schemas.microsoft.com/office/drawing/2014/main" id="{EAEB86D4-94AE-1362-78F3-3D76D022E9C1}"/>
              </a:ext>
            </a:extLst>
          </p:cNvPr>
          <p:cNvSpPr/>
          <p:nvPr/>
        </p:nvSpPr>
        <p:spPr bwMode="auto">
          <a:xfrm>
            <a:off x="1139947" y="1948655"/>
            <a:ext cx="3889253" cy="335743"/>
          </a:xfrm>
          <a:prstGeom prst="roundRect">
            <a:avLst>
              <a:gd name="adj" fmla="val 5377"/>
            </a:avLst>
          </a:prstGeom>
          <a:solidFill>
            <a:srgbClr val="FFFFFF"/>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Human in the Loop, Supervisor and Approver</a:t>
            </a:r>
            <a:endParaRPr kumimoji="0" lang="en-US" sz="12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cxnSp>
        <p:nvCxnSpPr>
          <p:cNvPr id="38" name="Connector: Elbow 37">
            <a:extLst>
              <a:ext uri="{FF2B5EF4-FFF2-40B4-BE49-F238E27FC236}">
                <a16:creationId xmlns:a16="http://schemas.microsoft.com/office/drawing/2014/main" id="{2A9AC4FA-A8FC-50A5-381E-A39A5FDD777F}"/>
              </a:ext>
            </a:extLst>
          </p:cNvPr>
          <p:cNvCxnSpPr>
            <a:cxnSpLocks/>
          </p:cNvCxnSpPr>
          <p:nvPr/>
        </p:nvCxnSpPr>
        <p:spPr>
          <a:xfrm flipV="1">
            <a:off x="8645806" y="4243099"/>
            <a:ext cx="259447" cy="171105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9666B69-B7EC-8BDF-A3F0-E979BA034AFB}"/>
              </a:ext>
            </a:extLst>
          </p:cNvPr>
          <p:cNvGrpSpPr/>
          <p:nvPr/>
        </p:nvGrpSpPr>
        <p:grpSpPr>
          <a:xfrm>
            <a:off x="1347010" y="1441591"/>
            <a:ext cx="10731575" cy="422330"/>
            <a:chOff x="1384350" y="-42040"/>
            <a:chExt cx="10090648" cy="422330"/>
          </a:xfrm>
        </p:grpSpPr>
        <p:sp>
          <p:nvSpPr>
            <p:cNvPr id="5" name="Arrow: Chevron 4">
              <a:extLst>
                <a:ext uri="{FF2B5EF4-FFF2-40B4-BE49-F238E27FC236}">
                  <a16:creationId xmlns:a16="http://schemas.microsoft.com/office/drawing/2014/main" id="{D87FAED7-29BF-C2F3-6048-9D6F29698D28}"/>
                </a:ext>
              </a:extLst>
            </p:cNvPr>
            <p:cNvSpPr/>
            <p:nvPr/>
          </p:nvSpPr>
          <p:spPr bwMode="auto">
            <a:xfrm>
              <a:off x="9236623" y="-31916"/>
              <a:ext cx="2238375" cy="411629"/>
            </a:xfrm>
            <a:prstGeom prst="chevron">
              <a:avLst/>
            </a:prstGeom>
            <a:solidFill>
              <a:srgbClr val="C73BC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6" name="Arrow: Chevron 5">
              <a:extLst>
                <a:ext uri="{FF2B5EF4-FFF2-40B4-BE49-F238E27FC236}">
                  <a16:creationId xmlns:a16="http://schemas.microsoft.com/office/drawing/2014/main" id="{93B5A49B-CCD0-31AF-E3B6-28BADE083ECE}"/>
                </a:ext>
              </a:extLst>
            </p:cNvPr>
            <p:cNvSpPr/>
            <p:nvPr/>
          </p:nvSpPr>
          <p:spPr bwMode="auto">
            <a:xfrm>
              <a:off x="7262092" y="-32430"/>
              <a:ext cx="2238375" cy="411629"/>
            </a:xfrm>
            <a:prstGeom prst="chevron">
              <a:avLst/>
            </a:prstGeom>
            <a:solidFill>
              <a:srgbClr val="DD3AB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9" name="Arrow: Chevron 8">
              <a:extLst>
                <a:ext uri="{FF2B5EF4-FFF2-40B4-BE49-F238E27FC236}">
                  <a16:creationId xmlns:a16="http://schemas.microsoft.com/office/drawing/2014/main" id="{CA18204D-AA9E-5AB4-ED36-50B4D114F644}"/>
                </a:ext>
              </a:extLst>
            </p:cNvPr>
            <p:cNvSpPr/>
            <p:nvPr/>
          </p:nvSpPr>
          <p:spPr bwMode="auto">
            <a:xfrm>
              <a:off x="5314472" y="-31339"/>
              <a:ext cx="2238375" cy="411629"/>
            </a:xfrm>
            <a:prstGeom prst="chevron">
              <a:avLst/>
            </a:prstGeom>
            <a:solidFill>
              <a:srgbClr val="E739A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1" name="Arrow: Chevron 10">
              <a:extLst>
                <a:ext uri="{FF2B5EF4-FFF2-40B4-BE49-F238E27FC236}">
                  <a16:creationId xmlns:a16="http://schemas.microsoft.com/office/drawing/2014/main" id="{129F4C9F-A576-D615-572E-B5E8096E43CF}"/>
                </a:ext>
              </a:extLst>
            </p:cNvPr>
            <p:cNvSpPr/>
            <p:nvPr/>
          </p:nvSpPr>
          <p:spPr bwMode="auto">
            <a:xfrm>
              <a:off x="1384350" y="-42040"/>
              <a:ext cx="2238375" cy="411629"/>
            </a:xfrm>
            <a:prstGeom prst="chevron">
              <a:avLst/>
            </a:prstGeom>
            <a:solidFill>
              <a:srgbClr val="F33765"/>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2" name="Arrow: Chevron 11">
              <a:extLst>
                <a:ext uri="{FF2B5EF4-FFF2-40B4-BE49-F238E27FC236}">
                  <a16:creationId xmlns:a16="http://schemas.microsoft.com/office/drawing/2014/main" id="{BFBBEB4F-A502-4FE5-36E0-93BD95D1AAE7}"/>
                </a:ext>
              </a:extLst>
            </p:cNvPr>
            <p:cNvSpPr/>
            <p:nvPr/>
          </p:nvSpPr>
          <p:spPr bwMode="auto">
            <a:xfrm>
              <a:off x="3339941" y="-41441"/>
              <a:ext cx="2238375" cy="411629"/>
            </a:xfrm>
            <a:prstGeom prst="chevron">
              <a:avLst/>
            </a:prstGeom>
            <a:solidFill>
              <a:srgbClr val="EE398B"/>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aphicFrame>
        <p:nvGraphicFramePr>
          <p:cNvPr id="13" name="Table 12">
            <a:extLst>
              <a:ext uri="{FF2B5EF4-FFF2-40B4-BE49-F238E27FC236}">
                <a16:creationId xmlns:a16="http://schemas.microsoft.com/office/drawing/2014/main" id="{8E67F830-A94A-2F03-9697-5669DF638867}"/>
              </a:ext>
            </a:extLst>
          </p:cNvPr>
          <p:cNvGraphicFramePr>
            <a:graphicFrameLocks noGrp="1"/>
          </p:cNvGraphicFramePr>
          <p:nvPr/>
        </p:nvGraphicFramePr>
        <p:xfrm>
          <a:off x="1516768" y="1452591"/>
          <a:ext cx="10400535" cy="426720"/>
        </p:xfrm>
        <a:graphic>
          <a:graphicData uri="http://schemas.openxmlformats.org/drawingml/2006/table">
            <a:tbl>
              <a:tblPr firstRow="1" bandRow="1">
                <a:tableStyleId>{5C22544A-7EE6-4342-B048-85BDC9FD1C3A}</a:tableStyleId>
              </a:tblPr>
              <a:tblGrid>
                <a:gridCol w="2080107">
                  <a:extLst>
                    <a:ext uri="{9D8B030D-6E8A-4147-A177-3AD203B41FA5}">
                      <a16:colId xmlns:a16="http://schemas.microsoft.com/office/drawing/2014/main" val="2013393968"/>
                    </a:ext>
                  </a:extLst>
                </a:gridCol>
                <a:gridCol w="1974585">
                  <a:extLst>
                    <a:ext uri="{9D8B030D-6E8A-4147-A177-3AD203B41FA5}">
                      <a16:colId xmlns:a16="http://schemas.microsoft.com/office/drawing/2014/main" val="171814816"/>
                    </a:ext>
                  </a:extLst>
                </a:gridCol>
                <a:gridCol w="2570532">
                  <a:extLst>
                    <a:ext uri="{9D8B030D-6E8A-4147-A177-3AD203B41FA5}">
                      <a16:colId xmlns:a16="http://schemas.microsoft.com/office/drawing/2014/main" val="3754661978"/>
                    </a:ext>
                  </a:extLst>
                </a:gridCol>
                <a:gridCol w="1882719">
                  <a:extLst>
                    <a:ext uri="{9D8B030D-6E8A-4147-A177-3AD203B41FA5}">
                      <a16:colId xmlns:a16="http://schemas.microsoft.com/office/drawing/2014/main" val="547470938"/>
                    </a:ext>
                  </a:extLst>
                </a:gridCol>
                <a:gridCol w="1892592">
                  <a:extLst>
                    <a:ext uri="{9D8B030D-6E8A-4147-A177-3AD203B41FA5}">
                      <a16:colId xmlns:a16="http://schemas.microsoft.com/office/drawing/2014/main" val="1321808932"/>
                    </a:ext>
                  </a:extLst>
                </a:gridCol>
              </a:tblGrid>
              <a:tr h="370840">
                <a:tc>
                  <a:txBody>
                    <a:bodyPr/>
                    <a:lstStyle/>
                    <a:p>
                      <a:pPr algn="ctr"/>
                      <a:r>
                        <a:rPr lang="en-US" sz="1100" b="0">
                          <a:solidFill>
                            <a:schemeClr val="bg1"/>
                          </a:solidFill>
                          <a:latin typeface="+mj-lt"/>
                        </a:rPr>
                        <a:t>Initial Interaction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Document Verification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Access &amp; </a:t>
                      </a:r>
                      <a:br>
                        <a:rPr lang="en-US" sz="1100" b="0">
                          <a:solidFill>
                            <a:schemeClr val="bg1"/>
                          </a:solidFill>
                          <a:latin typeface="+mj-lt"/>
                        </a:rPr>
                      </a:br>
                      <a:r>
                        <a:rPr lang="en-US" sz="1100" b="0">
                          <a:solidFill>
                            <a:schemeClr val="bg1"/>
                          </a:solidFill>
                          <a:latin typeface="+mj-lt"/>
                        </a:rPr>
                        <a:t>Technology Provisioning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a:solidFill>
                            <a:schemeClr val="bg1"/>
                          </a:solidFill>
                          <a:latin typeface="+mj-lt"/>
                        </a:rPr>
                        <a:t>Training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Onboarding Feedback Loop</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8365742"/>
                  </a:ext>
                </a:extLst>
              </a:tr>
            </a:tbl>
          </a:graphicData>
        </a:graphic>
      </p:graphicFrame>
    </p:spTree>
    <p:extLst>
      <p:ext uri="{BB962C8B-B14F-4D97-AF65-F5344CB8AC3E}">
        <p14:creationId xmlns:p14="http://schemas.microsoft.com/office/powerpoint/2010/main" val="7893561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5AF31-4CA3-E832-FD05-55642150E86A}"/>
            </a:ext>
          </a:extLst>
        </p:cNvPr>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230F740-3055-6672-34C4-2A548669A09D}"/>
              </a:ext>
            </a:extLst>
          </p:cNvPr>
          <p:cNvCxnSpPr>
            <a:cxnSpLocks/>
          </p:cNvCxnSpPr>
          <p:nvPr/>
        </p:nvCxnSpPr>
        <p:spPr>
          <a:xfrm>
            <a:off x="1204269" y="11549324"/>
            <a:ext cx="10371139" cy="0"/>
          </a:xfrm>
          <a:prstGeom prst="line">
            <a:avLst/>
          </a:prstGeom>
          <a:ln w="6350">
            <a:solidFill>
              <a:schemeClr val="bg1">
                <a:lumMod val="75000"/>
                <a:lumOff val="2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26F1FB42-8EC6-D849-BD18-6A6F8B6E16CB}"/>
              </a:ext>
            </a:extLst>
          </p:cNvPr>
          <p:cNvSpPr>
            <a:spLocks noGrp="1"/>
          </p:cNvSpPr>
          <p:nvPr>
            <p:ph type="title"/>
          </p:nvPr>
        </p:nvSpPr>
        <p:spPr>
          <a:xfrm>
            <a:off x="588263" y="457200"/>
            <a:ext cx="11018520" cy="430887"/>
          </a:xfrm>
        </p:spPr>
        <p:txBody>
          <a:bodyPr/>
          <a:lstStyle/>
          <a:p>
            <a:r>
              <a:rPr lang="en-US">
                <a:solidFill>
                  <a:schemeClr val="tx1"/>
                </a:solidFill>
              </a:rPr>
              <a:t>Evolution of LLM-based Solutions</a:t>
            </a:r>
          </a:p>
        </p:txBody>
      </p:sp>
      <p:grpSp>
        <p:nvGrpSpPr>
          <p:cNvPr id="70" name="Group 69">
            <a:extLst>
              <a:ext uri="{FF2B5EF4-FFF2-40B4-BE49-F238E27FC236}">
                <a16:creationId xmlns:a16="http://schemas.microsoft.com/office/drawing/2014/main" id="{7212D687-6ADA-E799-2BD5-8D7E27F321C5}"/>
              </a:ext>
            </a:extLst>
          </p:cNvPr>
          <p:cNvGrpSpPr/>
          <p:nvPr/>
        </p:nvGrpSpPr>
        <p:grpSpPr>
          <a:xfrm>
            <a:off x="758087" y="2410292"/>
            <a:ext cx="2272613" cy="865788"/>
            <a:chOff x="3980506" y="1137044"/>
            <a:chExt cx="2272613" cy="865788"/>
          </a:xfrm>
        </p:grpSpPr>
        <p:pic>
          <p:nvPicPr>
            <p:cNvPr id="71" name="Graphic 70" descr="Document outline">
              <a:extLst>
                <a:ext uri="{FF2B5EF4-FFF2-40B4-BE49-F238E27FC236}">
                  <a16:creationId xmlns:a16="http://schemas.microsoft.com/office/drawing/2014/main" id="{52070E0D-6CC8-8299-7B09-18A78154E5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80506" y="1137044"/>
              <a:ext cx="726404" cy="726404"/>
            </a:xfrm>
            <a:prstGeom prst="rect">
              <a:avLst/>
            </a:prstGeom>
          </p:spPr>
        </p:pic>
        <p:pic>
          <p:nvPicPr>
            <p:cNvPr id="77" name="Graphic 76" descr="Contract outline">
              <a:extLst>
                <a:ext uri="{FF2B5EF4-FFF2-40B4-BE49-F238E27FC236}">
                  <a16:creationId xmlns:a16="http://schemas.microsoft.com/office/drawing/2014/main" id="{A2E94F35-A540-6044-134E-AC3871A468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6715" y="1141709"/>
              <a:ext cx="726404" cy="726404"/>
            </a:xfrm>
            <a:prstGeom prst="rect">
              <a:avLst/>
            </a:prstGeom>
          </p:spPr>
        </p:pic>
        <p:cxnSp>
          <p:nvCxnSpPr>
            <p:cNvPr id="78" name="Straight Arrow Connector 77">
              <a:extLst>
                <a:ext uri="{FF2B5EF4-FFF2-40B4-BE49-F238E27FC236}">
                  <a16:creationId xmlns:a16="http://schemas.microsoft.com/office/drawing/2014/main" id="{38DFF58C-52D8-7FC5-BC30-72AA48967FDB}"/>
                </a:ext>
              </a:extLst>
            </p:cNvPr>
            <p:cNvCxnSpPr>
              <a:cxnSpLocks/>
            </p:cNvCxnSpPr>
            <p:nvPr/>
          </p:nvCxnSpPr>
          <p:spPr>
            <a:xfrm>
              <a:off x="4565842" y="1517024"/>
              <a:ext cx="2095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BB70779-A68D-AA9D-2696-B45D814F3A45}"/>
                </a:ext>
              </a:extLst>
            </p:cNvPr>
            <p:cNvCxnSpPr>
              <a:cxnSpLocks/>
            </p:cNvCxnSpPr>
            <p:nvPr/>
          </p:nvCxnSpPr>
          <p:spPr>
            <a:xfrm>
              <a:off x="5452805" y="1525413"/>
              <a:ext cx="2143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05C85770-8516-7196-77D0-088F07D248AA}"/>
                </a:ext>
              </a:extLst>
            </p:cNvPr>
            <p:cNvSpPr txBox="1"/>
            <p:nvPr/>
          </p:nvSpPr>
          <p:spPr>
            <a:xfrm>
              <a:off x="3994894" y="1772000"/>
              <a:ext cx="69762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document</a:t>
              </a:r>
            </a:p>
          </p:txBody>
        </p:sp>
        <p:sp>
          <p:nvSpPr>
            <p:cNvPr id="84" name="TextBox 83">
              <a:extLst>
                <a:ext uri="{FF2B5EF4-FFF2-40B4-BE49-F238E27FC236}">
                  <a16:creationId xmlns:a16="http://schemas.microsoft.com/office/drawing/2014/main" id="{01771950-742F-D883-EDE2-F975025E1BC1}"/>
                </a:ext>
              </a:extLst>
            </p:cNvPr>
            <p:cNvSpPr txBox="1"/>
            <p:nvPr/>
          </p:nvSpPr>
          <p:spPr>
            <a:xfrm>
              <a:off x="5572121" y="1772000"/>
              <a:ext cx="6527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summary</a:t>
              </a:r>
            </a:p>
          </p:txBody>
        </p:sp>
        <p:grpSp>
          <p:nvGrpSpPr>
            <p:cNvPr id="90" name="Group 89">
              <a:extLst>
                <a:ext uri="{FF2B5EF4-FFF2-40B4-BE49-F238E27FC236}">
                  <a16:creationId xmlns:a16="http://schemas.microsoft.com/office/drawing/2014/main" id="{3DD857A6-229F-EC33-3148-E7999C16A522}"/>
                </a:ext>
              </a:extLst>
            </p:cNvPr>
            <p:cNvGrpSpPr/>
            <p:nvPr/>
          </p:nvGrpSpPr>
          <p:grpSpPr>
            <a:xfrm>
              <a:off x="4782293" y="1389003"/>
              <a:ext cx="670512" cy="474445"/>
              <a:chOff x="1386081" y="2798206"/>
              <a:chExt cx="670512" cy="474445"/>
            </a:xfrm>
          </p:grpSpPr>
          <p:sp>
            <p:nvSpPr>
              <p:cNvPr id="91" name="Rectangle: Rounded Corners 90">
                <a:extLst>
                  <a:ext uri="{FF2B5EF4-FFF2-40B4-BE49-F238E27FC236}">
                    <a16:creationId xmlns:a16="http://schemas.microsoft.com/office/drawing/2014/main" id="{9D87A823-F4E6-A5E9-0041-C5185B459A39}"/>
                  </a:ext>
                </a:extLst>
              </p:cNvPr>
              <p:cNvSpPr/>
              <p:nvPr/>
            </p:nvSpPr>
            <p:spPr>
              <a:xfrm>
                <a:off x="1386081" y="2798206"/>
                <a:ext cx="670512"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LLM</a:t>
                </a:r>
              </a:p>
            </p:txBody>
          </p:sp>
          <p:sp>
            <p:nvSpPr>
              <p:cNvPr id="92" name="TextBox 91">
                <a:extLst>
                  <a:ext uri="{FF2B5EF4-FFF2-40B4-BE49-F238E27FC236}">
                    <a16:creationId xmlns:a16="http://schemas.microsoft.com/office/drawing/2014/main" id="{618CFC4E-291B-9581-726E-9E83BE68985F}"/>
                  </a:ext>
                </a:extLst>
              </p:cNvPr>
              <p:cNvSpPr txBox="1"/>
              <p:nvPr/>
            </p:nvSpPr>
            <p:spPr>
              <a:xfrm>
                <a:off x="1459991" y="3041819"/>
                <a:ext cx="55015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prompt</a:t>
                </a:r>
              </a:p>
            </p:txBody>
          </p:sp>
        </p:grpSp>
      </p:grpSp>
      <p:sp>
        <p:nvSpPr>
          <p:cNvPr id="94" name="Rectangle: Rounded Corners 93">
            <a:extLst>
              <a:ext uri="{FF2B5EF4-FFF2-40B4-BE49-F238E27FC236}">
                <a16:creationId xmlns:a16="http://schemas.microsoft.com/office/drawing/2014/main" id="{9067DB65-FA0B-A9F4-27CB-1E5B34334402}"/>
              </a:ext>
            </a:extLst>
          </p:cNvPr>
          <p:cNvSpPr/>
          <p:nvPr/>
        </p:nvSpPr>
        <p:spPr>
          <a:xfrm>
            <a:off x="5491590" y="2433044"/>
            <a:ext cx="811078"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LLM</a:t>
            </a:r>
          </a:p>
        </p:txBody>
      </p:sp>
      <p:pic>
        <p:nvPicPr>
          <p:cNvPr id="95" name="Graphic 94" descr="Questions outline">
            <a:extLst>
              <a:ext uri="{FF2B5EF4-FFF2-40B4-BE49-F238E27FC236}">
                <a16:creationId xmlns:a16="http://schemas.microsoft.com/office/drawing/2014/main" id="{EC50EF13-C358-4413-0095-C5B06641F4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3159" y="2159312"/>
            <a:ext cx="705394" cy="705394"/>
          </a:xfrm>
          <a:prstGeom prst="rect">
            <a:avLst/>
          </a:prstGeom>
        </p:spPr>
      </p:pic>
      <p:pic>
        <p:nvPicPr>
          <p:cNvPr id="96" name="Graphic 95" descr="List outline">
            <a:extLst>
              <a:ext uri="{FF2B5EF4-FFF2-40B4-BE49-F238E27FC236}">
                <a16:creationId xmlns:a16="http://schemas.microsoft.com/office/drawing/2014/main" id="{47747E7C-599F-FD11-6ACD-9707F244A9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54187" y="2207329"/>
            <a:ext cx="741604" cy="741604"/>
          </a:xfrm>
          <a:prstGeom prst="rect">
            <a:avLst/>
          </a:prstGeom>
        </p:spPr>
      </p:pic>
      <p:cxnSp>
        <p:nvCxnSpPr>
          <p:cNvPr id="99" name="Straight Arrow Connector 98">
            <a:extLst>
              <a:ext uri="{FF2B5EF4-FFF2-40B4-BE49-F238E27FC236}">
                <a16:creationId xmlns:a16="http://schemas.microsoft.com/office/drawing/2014/main" id="{D1B3A74C-28EF-45C5-493D-B9C97077C81D}"/>
              </a:ext>
            </a:extLst>
          </p:cNvPr>
          <p:cNvCxnSpPr>
            <a:cxnSpLocks/>
            <a:endCxn id="106" idx="1"/>
          </p:cNvCxnSpPr>
          <p:nvPr/>
        </p:nvCxnSpPr>
        <p:spPr>
          <a:xfrm>
            <a:off x="4099679" y="2564619"/>
            <a:ext cx="315066" cy="1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505C2B6-5E45-6D8F-F6DC-0D35B183B658}"/>
              </a:ext>
            </a:extLst>
          </p:cNvPr>
          <p:cNvCxnSpPr>
            <a:cxnSpLocks/>
          </p:cNvCxnSpPr>
          <p:nvPr/>
        </p:nvCxnSpPr>
        <p:spPr>
          <a:xfrm>
            <a:off x="6302668" y="2564619"/>
            <a:ext cx="2793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AD486EC-920C-25D0-FAA4-2B070AE40393}"/>
              </a:ext>
            </a:extLst>
          </p:cNvPr>
          <p:cNvCxnSpPr>
            <a:cxnSpLocks/>
          </p:cNvCxnSpPr>
          <p:nvPr/>
        </p:nvCxnSpPr>
        <p:spPr>
          <a:xfrm flipV="1">
            <a:off x="4958941" y="2694222"/>
            <a:ext cx="0" cy="340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222263A1-A040-34D3-08CF-CF8D4F7EC1F0}"/>
              </a:ext>
            </a:extLst>
          </p:cNvPr>
          <p:cNvSpPr txBox="1"/>
          <p:nvPr/>
        </p:nvSpPr>
        <p:spPr>
          <a:xfrm>
            <a:off x="6549460" y="2843307"/>
            <a:ext cx="548548"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answer</a:t>
            </a:r>
          </a:p>
        </p:txBody>
      </p:sp>
      <p:sp>
        <p:nvSpPr>
          <p:cNvPr id="103" name="TextBox 102">
            <a:extLst>
              <a:ext uri="{FF2B5EF4-FFF2-40B4-BE49-F238E27FC236}">
                <a16:creationId xmlns:a16="http://schemas.microsoft.com/office/drawing/2014/main" id="{067263A5-9EB4-D839-1E29-51FD7A654C50}"/>
              </a:ext>
            </a:extLst>
          </p:cNvPr>
          <p:cNvSpPr txBox="1"/>
          <p:nvPr/>
        </p:nvSpPr>
        <p:spPr>
          <a:xfrm>
            <a:off x="3535960" y="2783373"/>
            <a:ext cx="62228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question</a:t>
            </a:r>
          </a:p>
        </p:txBody>
      </p:sp>
      <p:sp>
        <p:nvSpPr>
          <p:cNvPr id="104" name="Rectangle: Rounded Corners 103">
            <a:extLst>
              <a:ext uri="{FF2B5EF4-FFF2-40B4-BE49-F238E27FC236}">
                <a16:creationId xmlns:a16="http://schemas.microsoft.com/office/drawing/2014/main" id="{A13355C3-5360-5CE6-736C-29684929453C}"/>
              </a:ext>
            </a:extLst>
          </p:cNvPr>
          <p:cNvSpPr/>
          <p:nvPr/>
        </p:nvSpPr>
        <p:spPr>
          <a:xfrm>
            <a:off x="4423262" y="3060285"/>
            <a:ext cx="811080"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Search</a:t>
            </a:r>
          </a:p>
        </p:txBody>
      </p:sp>
      <p:cxnSp>
        <p:nvCxnSpPr>
          <p:cNvPr id="105" name="Straight Arrow Connector 104">
            <a:extLst>
              <a:ext uri="{FF2B5EF4-FFF2-40B4-BE49-F238E27FC236}">
                <a16:creationId xmlns:a16="http://schemas.microsoft.com/office/drawing/2014/main" id="{64617F7F-628F-8E5A-20E9-8D415B3E2EF9}"/>
              </a:ext>
            </a:extLst>
          </p:cNvPr>
          <p:cNvCxnSpPr>
            <a:cxnSpLocks/>
          </p:cNvCxnSpPr>
          <p:nvPr/>
        </p:nvCxnSpPr>
        <p:spPr>
          <a:xfrm>
            <a:off x="4705990" y="2697282"/>
            <a:ext cx="0" cy="351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165E11C7-8F75-0133-EA27-7ED729F93DCF}"/>
              </a:ext>
            </a:extLst>
          </p:cNvPr>
          <p:cNvSpPr/>
          <p:nvPr/>
        </p:nvSpPr>
        <p:spPr>
          <a:xfrm>
            <a:off x="4414745" y="2434132"/>
            <a:ext cx="811079"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Agent</a:t>
            </a:r>
          </a:p>
        </p:txBody>
      </p:sp>
      <p:cxnSp>
        <p:nvCxnSpPr>
          <p:cNvPr id="107" name="Straight Arrow Connector 106">
            <a:extLst>
              <a:ext uri="{FF2B5EF4-FFF2-40B4-BE49-F238E27FC236}">
                <a16:creationId xmlns:a16="http://schemas.microsoft.com/office/drawing/2014/main" id="{A52FE362-D042-9074-9224-13755873E9A7}"/>
              </a:ext>
            </a:extLst>
          </p:cNvPr>
          <p:cNvCxnSpPr>
            <a:cxnSpLocks/>
          </p:cNvCxnSpPr>
          <p:nvPr/>
        </p:nvCxnSpPr>
        <p:spPr>
          <a:xfrm>
            <a:off x="5240208" y="2565707"/>
            <a:ext cx="2401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9521B7F-C462-DACC-1DEB-0398A9AAD40A}"/>
              </a:ext>
            </a:extLst>
          </p:cNvPr>
          <p:cNvSpPr txBox="1"/>
          <p:nvPr/>
        </p:nvSpPr>
        <p:spPr>
          <a:xfrm>
            <a:off x="4899253" y="2766299"/>
            <a:ext cx="4074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data</a:t>
            </a:r>
          </a:p>
        </p:txBody>
      </p:sp>
      <p:sp>
        <p:nvSpPr>
          <p:cNvPr id="109" name="TextBox 108">
            <a:extLst>
              <a:ext uri="{FF2B5EF4-FFF2-40B4-BE49-F238E27FC236}">
                <a16:creationId xmlns:a16="http://schemas.microsoft.com/office/drawing/2014/main" id="{9DA6ACE4-80B3-D63C-7F97-8F1AFD5CEA7C}"/>
              </a:ext>
            </a:extLst>
          </p:cNvPr>
          <p:cNvSpPr txBox="1"/>
          <p:nvPr/>
        </p:nvSpPr>
        <p:spPr>
          <a:xfrm>
            <a:off x="4288051" y="2757458"/>
            <a:ext cx="465192"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query</a:t>
            </a:r>
          </a:p>
        </p:txBody>
      </p:sp>
      <p:sp>
        <p:nvSpPr>
          <p:cNvPr id="110" name="TextBox 109">
            <a:extLst>
              <a:ext uri="{FF2B5EF4-FFF2-40B4-BE49-F238E27FC236}">
                <a16:creationId xmlns:a16="http://schemas.microsoft.com/office/drawing/2014/main" id="{42B8D03B-5C9E-86BF-1448-8C28C8074907}"/>
              </a:ext>
            </a:extLst>
          </p:cNvPr>
          <p:cNvSpPr txBox="1"/>
          <p:nvPr/>
        </p:nvSpPr>
        <p:spPr>
          <a:xfrm>
            <a:off x="5626924" y="2665953"/>
            <a:ext cx="550151" cy="5078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prompt</a:t>
            </a:r>
            <a:br>
              <a:rPr kumimoji="0" lang="en-US" sz="900" b="0" i="0" u="none" strike="noStrike" kern="1200" cap="none" spc="0" normalizeH="0" baseline="0" noProof="0">
                <a:ln>
                  <a:noFill/>
                </a:ln>
                <a:solidFill>
                  <a:srgbClr val="000000"/>
                </a:solidFill>
                <a:effectLst/>
                <a:uLnTx/>
                <a:uFillTx/>
                <a:latin typeface="Segoe Sans Text"/>
                <a:ea typeface="+mn-ea"/>
                <a:cs typeface="+mn-cs"/>
              </a:rPr>
            </a:br>
            <a:r>
              <a:rPr kumimoji="0" lang="en-US" sz="900" b="0" i="0" u="none" strike="noStrike" kern="1200" cap="none" spc="0" normalizeH="0" baseline="0" noProof="0">
                <a:ln>
                  <a:noFill/>
                </a:ln>
                <a:solidFill>
                  <a:srgbClr val="000000"/>
                </a:solidFill>
                <a:effectLst/>
                <a:uLnTx/>
                <a:uFillTx/>
                <a:latin typeface="Segoe Sans Tex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data</a:t>
            </a:r>
          </a:p>
        </p:txBody>
      </p:sp>
      <p:pic>
        <p:nvPicPr>
          <p:cNvPr id="111" name="Graphic 110" descr="Folder Search outline">
            <a:extLst>
              <a:ext uri="{FF2B5EF4-FFF2-40B4-BE49-F238E27FC236}">
                <a16:creationId xmlns:a16="http://schemas.microsoft.com/office/drawing/2014/main" id="{5F33E290-A6C0-3806-1358-8169F050024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7362" y="3311002"/>
            <a:ext cx="411891" cy="411891"/>
          </a:xfrm>
          <a:prstGeom prst="rect">
            <a:avLst/>
          </a:prstGeom>
        </p:spPr>
      </p:pic>
      <p:sp>
        <p:nvSpPr>
          <p:cNvPr id="112" name="TextBox 111">
            <a:extLst>
              <a:ext uri="{FF2B5EF4-FFF2-40B4-BE49-F238E27FC236}">
                <a16:creationId xmlns:a16="http://schemas.microsoft.com/office/drawing/2014/main" id="{57406052-E723-75CF-0DF9-469EF7108904}"/>
              </a:ext>
            </a:extLst>
          </p:cNvPr>
          <p:cNvSpPr txBox="1"/>
          <p:nvPr/>
        </p:nvSpPr>
        <p:spPr>
          <a:xfrm>
            <a:off x="4804091" y="3385795"/>
            <a:ext cx="42992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docs</a:t>
            </a:r>
          </a:p>
        </p:txBody>
      </p:sp>
      <p:grpSp>
        <p:nvGrpSpPr>
          <p:cNvPr id="113" name="Group 112">
            <a:extLst>
              <a:ext uri="{FF2B5EF4-FFF2-40B4-BE49-F238E27FC236}">
                <a16:creationId xmlns:a16="http://schemas.microsoft.com/office/drawing/2014/main" id="{973097B1-A63A-B92A-A0D9-284254C69C36}"/>
              </a:ext>
            </a:extLst>
          </p:cNvPr>
          <p:cNvGrpSpPr/>
          <p:nvPr/>
        </p:nvGrpSpPr>
        <p:grpSpPr>
          <a:xfrm>
            <a:off x="7553806" y="1582393"/>
            <a:ext cx="4343985" cy="2752660"/>
            <a:chOff x="4861611" y="3773757"/>
            <a:chExt cx="4343985" cy="2752660"/>
          </a:xfrm>
        </p:grpSpPr>
        <p:pic>
          <p:nvPicPr>
            <p:cNvPr id="114" name="Graphic 113" descr="Questions outline">
              <a:extLst>
                <a:ext uri="{FF2B5EF4-FFF2-40B4-BE49-F238E27FC236}">
                  <a16:creationId xmlns:a16="http://schemas.microsoft.com/office/drawing/2014/main" id="{ADE9F9E8-9966-67C0-C641-FB37E17D37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2322" y="4066705"/>
              <a:ext cx="705394" cy="705394"/>
            </a:xfrm>
            <a:prstGeom prst="rect">
              <a:avLst/>
            </a:prstGeom>
          </p:spPr>
        </p:pic>
        <p:cxnSp>
          <p:nvCxnSpPr>
            <p:cNvPr id="115" name="Straight Arrow Connector 114">
              <a:extLst>
                <a:ext uri="{FF2B5EF4-FFF2-40B4-BE49-F238E27FC236}">
                  <a16:creationId xmlns:a16="http://schemas.microsoft.com/office/drawing/2014/main" id="{1B6B60EF-58AC-E2FE-95DB-2E061B67A90E}"/>
                </a:ext>
              </a:extLst>
            </p:cNvPr>
            <p:cNvCxnSpPr>
              <a:cxnSpLocks/>
            </p:cNvCxnSpPr>
            <p:nvPr/>
          </p:nvCxnSpPr>
          <p:spPr>
            <a:xfrm>
              <a:off x="6913947" y="4569989"/>
              <a:ext cx="2793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098199-A863-2E69-524A-3C125B860CA4}"/>
                </a:ext>
              </a:extLst>
            </p:cNvPr>
            <p:cNvCxnSpPr>
              <a:cxnSpLocks/>
            </p:cNvCxnSpPr>
            <p:nvPr/>
          </p:nvCxnSpPr>
          <p:spPr>
            <a:xfrm flipV="1">
              <a:off x="6530591" y="5448913"/>
              <a:ext cx="0" cy="340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F146AE1B-4875-8867-C350-54DBA95F5772}"/>
                </a:ext>
              </a:extLst>
            </p:cNvPr>
            <p:cNvSpPr txBox="1"/>
            <p:nvPr/>
          </p:nvSpPr>
          <p:spPr>
            <a:xfrm>
              <a:off x="5030587" y="4713923"/>
              <a:ext cx="83548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conversation</a:t>
              </a:r>
            </a:p>
          </p:txBody>
        </p:sp>
        <p:pic>
          <p:nvPicPr>
            <p:cNvPr id="118" name="Graphic 117" descr="Folder Search outline">
              <a:extLst>
                <a:ext uri="{FF2B5EF4-FFF2-40B4-BE49-F238E27FC236}">
                  <a16:creationId xmlns:a16="http://schemas.microsoft.com/office/drawing/2014/main" id="{6570C7AE-A9FF-50F8-57E7-6373B21DA94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96469" y="6130952"/>
              <a:ext cx="395465" cy="395465"/>
            </a:xfrm>
            <a:prstGeom prst="rect">
              <a:avLst/>
            </a:prstGeom>
          </p:spPr>
        </p:pic>
        <p:sp>
          <p:nvSpPr>
            <p:cNvPr id="119" name="Rectangle: Rounded Corners 118">
              <a:extLst>
                <a:ext uri="{FF2B5EF4-FFF2-40B4-BE49-F238E27FC236}">
                  <a16:creationId xmlns:a16="http://schemas.microsoft.com/office/drawing/2014/main" id="{D38B2199-75D8-4E0C-E31B-00A27ABA7A01}"/>
                </a:ext>
              </a:extLst>
            </p:cNvPr>
            <p:cNvSpPr/>
            <p:nvPr/>
          </p:nvSpPr>
          <p:spPr>
            <a:xfrm>
              <a:off x="6013178" y="5809633"/>
              <a:ext cx="811080" cy="31522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Search</a:t>
              </a:r>
            </a:p>
          </p:txBody>
        </p:sp>
        <p:cxnSp>
          <p:nvCxnSpPr>
            <p:cNvPr id="120" name="Straight Arrow Connector 119">
              <a:extLst>
                <a:ext uri="{FF2B5EF4-FFF2-40B4-BE49-F238E27FC236}">
                  <a16:creationId xmlns:a16="http://schemas.microsoft.com/office/drawing/2014/main" id="{25E51100-B7D4-3AD5-F409-D46D912A8A32}"/>
                </a:ext>
              </a:extLst>
            </p:cNvPr>
            <p:cNvCxnSpPr>
              <a:cxnSpLocks/>
            </p:cNvCxnSpPr>
            <p:nvPr/>
          </p:nvCxnSpPr>
          <p:spPr>
            <a:xfrm>
              <a:off x="6394480" y="5451973"/>
              <a:ext cx="0" cy="351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Rounded Corners 120">
              <a:extLst>
                <a:ext uri="{FF2B5EF4-FFF2-40B4-BE49-F238E27FC236}">
                  <a16:creationId xmlns:a16="http://schemas.microsoft.com/office/drawing/2014/main" id="{DACE8C71-33A1-17FC-4B0C-DD64D7F85C91}"/>
                </a:ext>
              </a:extLst>
            </p:cNvPr>
            <p:cNvSpPr/>
            <p:nvPr/>
          </p:nvSpPr>
          <p:spPr>
            <a:xfrm>
              <a:off x="6003944" y="5081177"/>
              <a:ext cx="842691"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Retrieval</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Agent</a:t>
              </a:r>
            </a:p>
          </p:txBody>
        </p:sp>
        <p:sp>
          <p:nvSpPr>
            <p:cNvPr id="122" name="TextBox 121">
              <a:extLst>
                <a:ext uri="{FF2B5EF4-FFF2-40B4-BE49-F238E27FC236}">
                  <a16:creationId xmlns:a16="http://schemas.microsoft.com/office/drawing/2014/main" id="{E1F15BD9-02F8-5B7A-FE6D-0CE00BCFDF7E}"/>
                </a:ext>
              </a:extLst>
            </p:cNvPr>
            <p:cNvSpPr txBox="1"/>
            <p:nvPr/>
          </p:nvSpPr>
          <p:spPr>
            <a:xfrm>
              <a:off x="6470903" y="5520990"/>
              <a:ext cx="4074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data</a:t>
              </a:r>
            </a:p>
          </p:txBody>
        </p:sp>
        <p:sp>
          <p:nvSpPr>
            <p:cNvPr id="123" name="TextBox 122">
              <a:extLst>
                <a:ext uri="{FF2B5EF4-FFF2-40B4-BE49-F238E27FC236}">
                  <a16:creationId xmlns:a16="http://schemas.microsoft.com/office/drawing/2014/main" id="{CA12B2DE-7B40-EACD-74C9-BEA8766AF0B0}"/>
                </a:ext>
              </a:extLst>
            </p:cNvPr>
            <p:cNvSpPr txBox="1"/>
            <p:nvPr/>
          </p:nvSpPr>
          <p:spPr>
            <a:xfrm>
              <a:off x="5976541" y="5512149"/>
              <a:ext cx="465192"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query</a:t>
              </a:r>
            </a:p>
          </p:txBody>
        </p:sp>
        <p:sp>
          <p:nvSpPr>
            <p:cNvPr id="124" name="Rectangle: Rounded Corners 123">
              <a:extLst>
                <a:ext uri="{FF2B5EF4-FFF2-40B4-BE49-F238E27FC236}">
                  <a16:creationId xmlns:a16="http://schemas.microsoft.com/office/drawing/2014/main" id="{0746A43F-7415-0B04-AACD-950783B24E92}"/>
                </a:ext>
              </a:extLst>
            </p:cNvPr>
            <p:cNvSpPr/>
            <p:nvPr/>
          </p:nvSpPr>
          <p:spPr>
            <a:xfrm>
              <a:off x="5937132" y="4383998"/>
              <a:ext cx="976816"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User Proxy Agent</a:t>
              </a:r>
            </a:p>
          </p:txBody>
        </p:sp>
        <p:sp>
          <p:nvSpPr>
            <p:cNvPr id="125" name="Rectangle: Rounded Corners 124">
              <a:extLst>
                <a:ext uri="{FF2B5EF4-FFF2-40B4-BE49-F238E27FC236}">
                  <a16:creationId xmlns:a16="http://schemas.microsoft.com/office/drawing/2014/main" id="{9977B59F-7D3F-2EF5-4DC3-76C599FAE32B}"/>
                </a:ext>
              </a:extLst>
            </p:cNvPr>
            <p:cNvSpPr/>
            <p:nvPr/>
          </p:nvSpPr>
          <p:spPr>
            <a:xfrm>
              <a:off x="7193287" y="4383998"/>
              <a:ext cx="1030077"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000000"/>
                  </a:solidFill>
                  <a:effectLst/>
                  <a:uLnTx/>
                  <a:uFillTx/>
                  <a:latin typeface="Segoe UI Semibold"/>
                  <a:ea typeface="Open Sans"/>
                  <a:cs typeface="Open Sans"/>
                </a:rPr>
                <a:t>CoordinatorAgent</a:t>
              </a:r>
              <a:endParaRPr kumimoji="0" lang="en-US" sz="900" b="0" i="0" u="none" strike="noStrike" kern="1200" cap="none" spc="0" normalizeH="0" baseline="0" noProof="0">
                <a:ln>
                  <a:noFill/>
                </a:ln>
                <a:solidFill>
                  <a:srgbClr val="000000"/>
                </a:solidFill>
                <a:effectLst/>
                <a:uLnTx/>
                <a:uFillTx/>
                <a:latin typeface="Segoe UI Semibold"/>
                <a:ea typeface="Open Sans"/>
                <a:cs typeface="Open Sans"/>
              </a:endParaRPr>
            </a:p>
          </p:txBody>
        </p:sp>
        <p:cxnSp>
          <p:nvCxnSpPr>
            <p:cNvPr id="126" name="Straight Arrow Connector 125">
              <a:extLst>
                <a:ext uri="{FF2B5EF4-FFF2-40B4-BE49-F238E27FC236}">
                  <a16:creationId xmlns:a16="http://schemas.microsoft.com/office/drawing/2014/main" id="{DB7EA524-83C3-4010-4D6A-F2CFEDAF7A61}"/>
                </a:ext>
              </a:extLst>
            </p:cNvPr>
            <p:cNvCxnSpPr>
              <a:cxnSpLocks/>
            </p:cNvCxnSpPr>
            <p:nvPr/>
          </p:nvCxnSpPr>
          <p:spPr>
            <a:xfrm>
              <a:off x="5645245" y="4569989"/>
              <a:ext cx="2793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7" name="Graphic 126" descr="Database outline">
              <a:extLst>
                <a:ext uri="{FF2B5EF4-FFF2-40B4-BE49-F238E27FC236}">
                  <a16:creationId xmlns:a16="http://schemas.microsoft.com/office/drawing/2014/main" id="{E79B6DC5-4F34-1EA4-47F9-81EA187135D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77009" y="5695578"/>
              <a:ext cx="347204" cy="347204"/>
            </a:xfrm>
            <a:prstGeom prst="rect">
              <a:avLst/>
            </a:prstGeom>
          </p:spPr>
        </p:pic>
        <p:sp>
          <p:nvSpPr>
            <p:cNvPr id="128" name="Rectangle: Rounded Corners 127">
              <a:extLst>
                <a:ext uri="{FF2B5EF4-FFF2-40B4-BE49-F238E27FC236}">
                  <a16:creationId xmlns:a16="http://schemas.microsoft.com/office/drawing/2014/main" id="{6C496B4A-229E-8D91-D5E4-A9E650D1E2C7}"/>
                </a:ext>
              </a:extLst>
            </p:cNvPr>
            <p:cNvSpPr/>
            <p:nvPr/>
          </p:nvSpPr>
          <p:spPr>
            <a:xfrm>
              <a:off x="7121937" y="5089221"/>
              <a:ext cx="861483"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Analytics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Agent</a:t>
              </a:r>
            </a:p>
          </p:txBody>
        </p:sp>
        <p:cxnSp>
          <p:nvCxnSpPr>
            <p:cNvPr id="129" name="Straight Arrow Connector 128">
              <a:extLst>
                <a:ext uri="{FF2B5EF4-FFF2-40B4-BE49-F238E27FC236}">
                  <a16:creationId xmlns:a16="http://schemas.microsoft.com/office/drawing/2014/main" id="{F2AA1BDF-5663-5580-B7AB-07E09F55AE00}"/>
                </a:ext>
              </a:extLst>
            </p:cNvPr>
            <p:cNvCxnSpPr>
              <a:cxnSpLocks/>
              <a:stCxn id="127" idx="0"/>
              <a:endCxn id="128" idx="2"/>
            </p:cNvCxnSpPr>
            <p:nvPr/>
          </p:nvCxnSpPr>
          <p:spPr>
            <a:xfrm flipV="1">
              <a:off x="7550611" y="5463688"/>
              <a:ext cx="2068" cy="231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AB536344-F3AC-7418-3FBE-7E3121E58B51}"/>
                </a:ext>
              </a:extLst>
            </p:cNvPr>
            <p:cNvSpPr txBox="1"/>
            <p:nvPr/>
          </p:nvSpPr>
          <p:spPr>
            <a:xfrm>
              <a:off x="7497450" y="5499484"/>
              <a:ext cx="40748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data</a:t>
              </a:r>
            </a:p>
          </p:txBody>
        </p:sp>
        <p:sp>
          <p:nvSpPr>
            <p:cNvPr id="131" name="Rectangle: Rounded Corners 130">
              <a:extLst>
                <a:ext uri="{FF2B5EF4-FFF2-40B4-BE49-F238E27FC236}">
                  <a16:creationId xmlns:a16="http://schemas.microsoft.com/office/drawing/2014/main" id="{81DD4552-0838-D4F9-FDD9-F7093B84E2A8}"/>
                </a:ext>
              </a:extLst>
            </p:cNvPr>
            <p:cNvSpPr/>
            <p:nvPr/>
          </p:nvSpPr>
          <p:spPr>
            <a:xfrm>
              <a:off x="8273799" y="5089001"/>
              <a:ext cx="757640"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Coding</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Agent</a:t>
              </a:r>
            </a:p>
          </p:txBody>
        </p:sp>
        <p:grpSp>
          <p:nvGrpSpPr>
            <p:cNvPr id="132" name="Group 131">
              <a:extLst>
                <a:ext uri="{FF2B5EF4-FFF2-40B4-BE49-F238E27FC236}">
                  <a16:creationId xmlns:a16="http://schemas.microsoft.com/office/drawing/2014/main" id="{63B3AE1D-9809-0085-75EE-90AC6ACDAF10}"/>
                </a:ext>
              </a:extLst>
            </p:cNvPr>
            <p:cNvGrpSpPr/>
            <p:nvPr/>
          </p:nvGrpSpPr>
          <p:grpSpPr>
            <a:xfrm>
              <a:off x="8293012" y="5666881"/>
              <a:ext cx="757639" cy="694386"/>
              <a:chOff x="6030007" y="5666150"/>
              <a:chExt cx="757639" cy="694386"/>
            </a:xfrm>
          </p:grpSpPr>
          <p:pic>
            <p:nvPicPr>
              <p:cNvPr id="156" name="Graphic 155" descr="Box outline">
                <a:extLst>
                  <a:ext uri="{FF2B5EF4-FFF2-40B4-BE49-F238E27FC236}">
                    <a16:creationId xmlns:a16="http://schemas.microsoft.com/office/drawing/2014/main" id="{252959FE-C714-B903-D28D-C8554561841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0712" y="5666150"/>
                <a:ext cx="548787" cy="548787"/>
              </a:xfrm>
              <a:prstGeom prst="rect">
                <a:avLst/>
              </a:prstGeom>
            </p:spPr>
          </p:pic>
          <p:sp>
            <p:nvSpPr>
              <p:cNvPr id="157" name="TextBox 156">
                <a:extLst>
                  <a:ext uri="{FF2B5EF4-FFF2-40B4-BE49-F238E27FC236}">
                    <a16:creationId xmlns:a16="http://schemas.microsoft.com/office/drawing/2014/main" id="{AF71C51E-3FC4-BAA8-9B32-BA2575683C34}"/>
                  </a:ext>
                </a:extLst>
              </p:cNvPr>
              <p:cNvSpPr txBox="1"/>
              <p:nvPr/>
            </p:nvSpPr>
            <p:spPr>
              <a:xfrm>
                <a:off x="6030007" y="6129704"/>
                <a:ext cx="75763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docker</a:t>
                </a:r>
              </a:p>
            </p:txBody>
          </p:sp>
        </p:grpSp>
        <p:cxnSp>
          <p:nvCxnSpPr>
            <p:cNvPr id="133" name="Straight Arrow Connector 132">
              <a:extLst>
                <a:ext uri="{FF2B5EF4-FFF2-40B4-BE49-F238E27FC236}">
                  <a16:creationId xmlns:a16="http://schemas.microsoft.com/office/drawing/2014/main" id="{0FA5222E-8DA9-7651-CFAF-12001B3B74EF}"/>
                </a:ext>
              </a:extLst>
            </p:cNvPr>
            <p:cNvCxnSpPr>
              <a:cxnSpLocks/>
              <a:stCxn id="131" idx="2"/>
              <a:endCxn id="156" idx="0"/>
            </p:cNvCxnSpPr>
            <p:nvPr/>
          </p:nvCxnSpPr>
          <p:spPr>
            <a:xfrm flipH="1">
              <a:off x="8648111" y="5463468"/>
              <a:ext cx="4508" cy="20341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7988FD9-B6AD-594A-D4C2-F47277353D64}"/>
                </a:ext>
              </a:extLst>
            </p:cNvPr>
            <p:cNvCxnSpPr>
              <a:cxnSpLocks/>
              <a:stCxn id="121" idx="0"/>
              <a:endCxn id="125" idx="2"/>
            </p:cNvCxnSpPr>
            <p:nvPr/>
          </p:nvCxnSpPr>
          <p:spPr>
            <a:xfrm flipV="1">
              <a:off x="6425290" y="4758465"/>
              <a:ext cx="1283036" cy="322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EC6F86C3-4A5C-716E-14F5-85FE2F91C7EC}"/>
                </a:ext>
              </a:extLst>
            </p:cNvPr>
            <p:cNvCxnSpPr>
              <a:cxnSpLocks/>
              <a:stCxn id="128" idx="0"/>
            </p:cNvCxnSpPr>
            <p:nvPr/>
          </p:nvCxnSpPr>
          <p:spPr>
            <a:xfrm flipV="1">
              <a:off x="7552679" y="4758465"/>
              <a:ext cx="365236" cy="33075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3E480318-F5E4-F2CE-351F-96D67ADB4921}"/>
                </a:ext>
              </a:extLst>
            </p:cNvPr>
            <p:cNvCxnSpPr>
              <a:cxnSpLocks/>
              <a:stCxn id="131" idx="0"/>
            </p:cNvCxnSpPr>
            <p:nvPr/>
          </p:nvCxnSpPr>
          <p:spPr>
            <a:xfrm flipH="1" flipV="1">
              <a:off x="8083644" y="4785631"/>
              <a:ext cx="568975" cy="30337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A2B42CB5-DE27-7B71-D068-797A8F72006D}"/>
                </a:ext>
              </a:extLst>
            </p:cNvPr>
            <p:cNvSpPr txBox="1"/>
            <p:nvPr/>
          </p:nvSpPr>
          <p:spPr>
            <a:xfrm>
              <a:off x="7203375" y="6004898"/>
              <a:ext cx="705642"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databases</a:t>
              </a:r>
            </a:p>
          </p:txBody>
        </p:sp>
        <p:sp>
          <p:nvSpPr>
            <p:cNvPr id="138" name="TextBox 137">
              <a:extLst>
                <a:ext uri="{FF2B5EF4-FFF2-40B4-BE49-F238E27FC236}">
                  <a16:creationId xmlns:a16="http://schemas.microsoft.com/office/drawing/2014/main" id="{AE5C1D92-F635-6C4D-307A-E3AC1C91EBC9}"/>
                </a:ext>
              </a:extLst>
            </p:cNvPr>
            <p:cNvSpPr txBox="1"/>
            <p:nvPr/>
          </p:nvSpPr>
          <p:spPr>
            <a:xfrm>
              <a:off x="6425378" y="6206555"/>
              <a:ext cx="42992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docs</a:t>
              </a:r>
            </a:p>
          </p:txBody>
        </p:sp>
        <p:grpSp>
          <p:nvGrpSpPr>
            <p:cNvPr id="139" name="Group 138">
              <a:extLst>
                <a:ext uri="{FF2B5EF4-FFF2-40B4-BE49-F238E27FC236}">
                  <a16:creationId xmlns:a16="http://schemas.microsoft.com/office/drawing/2014/main" id="{3859A07B-D1A2-DC41-3DEA-E1A13C9BE259}"/>
                </a:ext>
              </a:extLst>
            </p:cNvPr>
            <p:cNvGrpSpPr/>
            <p:nvPr/>
          </p:nvGrpSpPr>
          <p:grpSpPr>
            <a:xfrm>
              <a:off x="7250242" y="3773757"/>
              <a:ext cx="928106" cy="374467"/>
              <a:chOff x="7067006" y="4387104"/>
              <a:chExt cx="928106" cy="374467"/>
            </a:xfrm>
          </p:grpSpPr>
          <p:sp>
            <p:nvSpPr>
              <p:cNvPr id="154" name="Rectangle: Rounded Corners 153">
                <a:extLst>
                  <a:ext uri="{FF2B5EF4-FFF2-40B4-BE49-F238E27FC236}">
                    <a16:creationId xmlns:a16="http://schemas.microsoft.com/office/drawing/2014/main" id="{FE18350E-8882-FFF0-C694-335B9BEF7CFF}"/>
                  </a:ext>
                </a:extLst>
              </p:cNvPr>
              <p:cNvSpPr/>
              <p:nvPr/>
            </p:nvSpPr>
            <p:spPr>
              <a:xfrm>
                <a:off x="7067006" y="4387104"/>
                <a:ext cx="913231"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Memory</a:t>
                </a:r>
              </a:p>
            </p:txBody>
          </p:sp>
          <p:pic>
            <p:nvPicPr>
              <p:cNvPr id="155" name="Picture 8" descr="Memory, chip, processor icon - Download on Iconfinder">
                <a:extLst>
                  <a:ext uri="{FF2B5EF4-FFF2-40B4-BE49-F238E27FC236}">
                    <a16:creationId xmlns:a16="http://schemas.microsoft.com/office/drawing/2014/main" id="{E0338E10-E030-1712-4202-1855B143ABB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18776" y="4434120"/>
                <a:ext cx="276336" cy="27633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0" name="Straight Arrow Connector 139">
              <a:extLst>
                <a:ext uri="{FF2B5EF4-FFF2-40B4-BE49-F238E27FC236}">
                  <a16:creationId xmlns:a16="http://schemas.microsoft.com/office/drawing/2014/main" id="{0E869264-65EB-E839-6A52-64E4C62B4B19}"/>
                </a:ext>
              </a:extLst>
            </p:cNvPr>
            <p:cNvCxnSpPr>
              <a:cxnSpLocks/>
              <a:stCxn id="125" idx="0"/>
              <a:endCxn id="154" idx="2"/>
            </p:cNvCxnSpPr>
            <p:nvPr/>
          </p:nvCxnSpPr>
          <p:spPr>
            <a:xfrm flipH="1" flipV="1">
              <a:off x="7706858" y="4148224"/>
              <a:ext cx="1468" cy="23577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F61C8ADB-14ED-645E-A4EB-5D89305C006D}"/>
                </a:ext>
              </a:extLst>
            </p:cNvPr>
            <p:cNvSpPr txBox="1"/>
            <p:nvPr/>
          </p:nvSpPr>
          <p:spPr>
            <a:xfrm>
              <a:off x="7656663" y="4131044"/>
              <a:ext cx="917239"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history of work</a:t>
              </a:r>
            </a:p>
          </p:txBody>
        </p:sp>
        <p:sp>
          <p:nvSpPr>
            <p:cNvPr id="142" name="Rectangle: Rounded Corners 141">
              <a:extLst>
                <a:ext uri="{FF2B5EF4-FFF2-40B4-BE49-F238E27FC236}">
                  <a16:creationId xmlns:a16="http://schemas.microsoft.com/office/drawing/2014/main" id="{5C66E4D8-FEE4-8874-231B-750E55D39938}"/>
                </a:ext>
              </a:extLst>
            </p:cNvPr>
            <p:cNvSpPr/>
            <p:nvPr/>
          </p:nvSpPr>
          <p:spPr>
            <a:xfrm>
              <a:off x="9050651" y="5086256"/>
              <a:ext cx="154945" cy="382511"/>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Semibold"/>
                  <a:ea typeface="Open Sans"/>
                  <a:cs typeface="Open Sans"/>
                </a:rPr>
                <a:t>SLM</a:t>
              </a:r>
            </a:p>
          </p:txBody>
        </p:sp>
        <p:sp>
          <p:nvSpPr>
            <p:cNvPr id="143" name="Rectangle: Rounded Corners 142">
              <a:extLst>
                <a:ext uri="{FF2B5EF4-FFF2-40B4-BE49-F238E27FC236}">
                  <a16:creationId xmlns:a16="http://schemas.microsoft.com/office/drawing/2014/main" id="{1461CADF-A014-48BD-D7FE-0019287105A2}"/>
                </a:ext>
              </a:extLst>
            </p:cNvPr>
            <p:cNvSpPr/>
            <p:nvPr/>
          </p:nvSpPr>
          <p:spPr>
            <a:xfrm>
              <a:off x="7995893" y="5089221"/>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Semibold"/>
                  <a:ea typeface="Open Sans"/>
                  <a:cs typeface="Open Sans"/>
                </a:rPr>
                <a:t>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Semibold"/>
                  <a:ea typeface="Open Sans"/>
                  <a:cs typeface="Open Sans"/>
                </a:rPr>
                <a:t>LM</a:t>
              </a:r>
            </a:p>
          </p:txBody>
        </p:sp>
        <p:sp>
          <p:nvSpPr>
            <p:cNvPr id="144" name="Rectangle: Rounded Corners 143">
              <a:extLst>
                <a:ext uri="{FF2B5EF4-FFF2-40B4-BE49-F238E27FC236}">
                  <a16:creationId xmlns:a16="http://schemas.microsoft.com/office/drawing/2014/main" id="{8A9892E7-0D85-A7DD-CDA1-B73072BCAC1D}"/>
                </a:ext>
              </a:extLst>
            </p:cNvPr>
            <p:cNvSpPr/>
            <p:nvPr/>
          </p:nvSpPr>
          <p:spPr>
            <a:xfrm>
              <a:off x="6859034" y="5080513"/>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Semibold"/>
                  <a:ea typeface="Open Sans"/>
                  <a:cs typeface="Open Sans"/>
                </a:rPr>
                <a:t>LLM</a:t>
              </a:r>
            </a:p>
          </p:txBody>
        </p:sp>
        <p:sp>
          <p:nvSpPr>
            <p:cNvPr id="145" name="Rectangle: Rounded Corners 144">
              <a:extLst>
                <a:ext uri="{FF2B5EF4-FFF2-40B4-BE49-F238E27FC236}">
                  <a16:creationId xmlns:a16="http://schemas.microsoft.com/office/drawing/2014/main" id="{9EF57C9C-DA15-472E-0553-CAECFA22F461}"/>
                </a:ext>
              </a:extLst>
            </p:cNvPr>
            <p:cNvSpPr/>
            <p:nvPr/>
          </p:nvSpPr>
          <p:spPr>
            <a:xfrm>
              <a:off x="8243238" y="4384260"/>
              <a:ext cx="153503" cy="37420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Semibold"/>
                  <a:ea typeface="Open Sans"/>
                  <a:cs typeface="Open Sans"/>
                </a:rPr>
                <a:t>LLM</a:t>
              </a:r>
            </a:p>
          </p:txBody>
        </p:sp>
        <p:sp>
          <p:nvSpPr>
            <p:cNvPr id="146" name="Rectangle: Rounded Corners 145">
              <a:extLst>
                <a:ext uri="{FF2B5EF4-FFF2-40B4-BE49-F238E27FC236}">
                  <a16:creationId xmlns:a16="http://schemas.microsoft.com/office/drawing/2014/main" id="{27041541-7739-2D85-4B06-83BE581E21C5}"/>
                </a:ext>
              </a:extLst>
            </p:cNvPr>
            <p:cNvSpPr/>
            <p:nvPr/>
          </p:nvSpPr>
          <p:spPr>
            <a:xfrm>
              <a:off x="4875547" y="5802742"/>
              <a:ext cx="852181" cy="322449"/>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Web Service</a:t>
              </a:r>
            </a:p>
          </p:txBody>
        </p:sp>
        <p:sp>
          <p:nvSpPr>
            <p:cNvPr id="147" name="Rectangle: Rounded Corners 146">
              <a:extLst>
                <a:ext uri="{FF2B5EF4-FFF2-40B4-BE49-F238E27FC236}">
                  <a16:creationId xmlns:a16="http://schemas.microsoft.com/office/drawing/2014/main" id="{1A586F99-D56D-A7EE-1E34-686C6F6DD938}"/>
                </a:ext>
              </a:extLst>
            </p:cNvPr>
            <p:cNvSpPr/>
            <p:nvPr/>
          </p:nvSpPr>
          <p:spPr>
            <a:xfrm>
              <a:off x="4861611" y="5074446"/>
              <a:ext cx="861483"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Service</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Agent</a:t>
              </a:r>
            </a:p>
          </p:txBody>
        </p:sp>
        <p:cxnSp>
          <p:nvCxnSpPr>
            <p:cNvPr id="148" name="Straight Arrow Connector 147">
              <a:extLst>
                <a:ext uri="{FF2B5EF4-FFF2-40B4-BE49-F238E27FC236}">
                  <a16:creationId xmlns:a16="http://schemas.microsoft.com/office/drawing/2014/main" id="{0FB4811F-A76F-EFD8-F87B-96B21A376C3B}"/>
                </a:ext>
              </a:extLst>
            </p:cNvPr>
            <p:cNvCxnSpPr>
              <a:cxnSpLocks/>
            </p:cNvCxnSpPr>
            <p:nvPr/>
          </p:nvCxnSpPr>
          <p:spPr>
            <a:xfrm flipV="1">
              <a:off x="5387432" y="5448497"/>
              <a:ext cx="0" cy="340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DE984C62-864A-F514-0F73-1EA312AB5095}"/>
                </a:ext>
              </a:extLst>
            </p:cNvPr>
            <p:cNvCxnSpPr>
              <a:cxnSpLocks/>
            </p:cNvCxnSpPr>
            <p:nvPr/>
          </p:nvCxnSpPr>
          <p:spPr>
            <a:xfrm>
              <a:off x="5281801" y="5451557"/>
              <a:ext cx="0" cy="351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966E5FAD-0D4D-84B9-C0D5-442EE80A0CCF}"/>
                </a:ext>
              </a:extLst>
            </p:cNvPr>
            <p:cNvSpPr txBox="1"/>
            <p:nvPr/>
          </p:nvSpPr>
          <p:spPr>
            <a:xfrm>
              <a:off x="5334168" y="5514778"/>
              <a:ext cx="51488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output</a:t>
              </a:r>
            </a:p>
          </p:txBody>
        </p:sp>
        <p:sp>
          <p:nvSpPr>
            <p:cNvPr id="151" name="TextBox 150">
              <a:extLst>
                <a:ext uri="{FF2B5EF4-FFF2-40B4-BE49-F238E27FC236}">
                  <a16:creationId xmlns:a16="http://schemas.microsoft.com/office/drawing/2014/main" id="{3B89DB65-BC97-B098-FCBD-CBC8E76E9B15}"/>
                </a:ext>
              </a:extLst>
            </p:cNvPr>
            <p:cNvSpPr txBox="1"/>
            <p:nvPr/>
          </p:nvSpPr>
          <p:spPr>
            <a:xfrm>
              <a:off x="4882367" y="5499484"/>
              <a:ext cx="44114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input</a:t>
              </a:r>
            </a:p>
          </p:txBody>
        </p:sp>
        <p:cxnSp>
          <p:nvCxnSpPr>
            <p:cNvPr id="152" name="Straight Arrow Connector 151">
              <a:extLst>
                <a:ext uri="{FF2B5EF4-FFF2-40B4-BE49-F238E27FC236}">
                  <a16:creationId xmlns:a16="http://schemas.microsoft.com/office/drawing/2014/main" id="{A8EE04C5-7B3C-A3C2-F383-38815B1EAF8C}"/>
                </a:ext>
              </a:extLst>
            </p:cNvPr>
            <p:cNvCxnSpPr>
              <a:cxnSpLocks/>
              <a:stCxn id="147" idx="0"/>
            </p:cNvCxnSpPr>
            <p:nvPr/>
          </p:nvCxnSpPr>
          <p:spPr>
            <a:xfrm flipV="1">
              <a:off x="5292353" y="4771901"/>
              <a:ext cx="1951183" cy="30254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3" name="Rectangle: Rounded Corners 152">
              <a:extLst>
                <a:ext uri="{FF2B5EF4-FFF2-40B4-BE49-F238E27FC236}">
                  <a16:creationId xmlns:a16="http://schemas.microsoft.com/office/drawing/2014/main" id="{75F7B8C1-CA3D-E4D4-EFB5-F718D792B389}"/>
                </a:ext>
              </a:extLst>
            </p:cNvPr>
            <p:cNvSpPr/>
            <p:nvPr/>
          </p:nvSpPr>
          <p:spPr>
            <a:xfrm>
              <a:off x="5741817" y="5069885"/>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Semibold"/>
                  <a:ea typeface="Open Sans"/>
                  <a:cs typeface="Open Sans"/>
                </a:rPr>
                <a:t>LLM</a:t>
              </a:r>
            </a:p>
          </p:txBody>
        </p:sp>
      </p:grpSp>
      <p:sp>
        <p:nvSpPr>
          <p:cNvPr id="160" name="TextBox 159">
            <a:extLst>
              <a:ext uri="{FF2B5EF4-FFF2-40B4-BE49-F238E27FC236}">
                <a16:creationId xmlns:a16="http://schemas.microsoft.com/office/drawing/2014/main" id="{F7125F6B-7E2A-763A-C76F-4044CD76C440}"/>
              </a:ext>
            </a:extLst>
          </p:cNvPr>
          <p:cNvSpPr txBox="1"/>
          <p:nvPr/>
        </p:nvSpPr>
        <p:spPr>
          <a:xfrm>
            <a:off x="492413" y="4618944"/>
            <a:ext cx="2967802"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Segoe Sans Text"/>
                <a:ea typeface="+mn-ea"/>
                <a:cs typeface="Segoe Sans Text Semibold"/>
              </a:rPr>
              <a:t>No 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Very narrow one shot 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Ex: log to JSON</a:t>
            </a:r>
          </a:p>
        </p:txBody>
      </p:sp>
      <p:sp>
        <p:nvSpPr>
          <p:cNvPr id="162" name="TextBox 161">
            <a:extLst>
              <a:ext uri="{FF2B5EF4-FFF2-40B4-BE49-F238E27FC236}">
                <a16:creationId xmlns:a16="http://schemas.microsoft.com/office/drawing/2014/main" id="{6EF5F101-AA55-3A2E-CD1D-3167A6F5A42C}"/>
              </a:ext>
            </a:extLst>
          </p:cNvPr>
          <p:cNvSpPr txBox="1"/>
          <p:nvPr/>
        </p:nvSpPr>
        <p:spPr>
          <a:xfrm>
            <a:off x="3494718" y="4600945"/>
            <a:ext cx="3758948" cy="113877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Segoe Sans Text"/>
                <a:ea typeface="+mn-ea"/>
                <a:cs typeface="Segoe Sans Text Semibold"/>
              </a:rPr>
              <a:t>Single 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Very clearly scoped iterative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Ex: providing an answer with supporting evidence to a complex question</a:t>
            </a:r>
          </a:p>
        </p:txBody>
      </p:sp>
      <p:sp>
        <p:nvSpPr>
          <p:cNvPr id="164" name="TextBox 163">
            <a:extLst>
              <a:ext uri="{FF2B5EF4-FFF2-40B4-BE49-F238E27FC236}">
                <a16:creationId xmlns:a16="http://schemas.microsoft.com/office/drawing/2014/main" id="{163E6D9B-A735-061A-CE0B-A2D6C600328D}"/>
              </a:ext>
            </a:extLst>
          </p:cNvPr>
          <p:cNvSpPr txBox="1"/>
          <p:nvPr/>
        </p:nvSpPr>
        <p:spPr>
          <a:xfrm>
            <a:off x="7343238" y="4596863"/>
            <a:ext cx="4848762"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Segoe Sans Text"/>
                <a:ea typeface="+mn-ea"/>
                <a:cs typeface="Segoe Sans Text Semibold"/>
              </a:rPr>
              <a:t>Multi-agent Systems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Wide scope complex use case requiring diverse skills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Ex: Propose 2 Instagram marketing campaigns including assets that would leverage the top 2 recent trends in our past quarter US Sales to boost our mailing list user base and predict the impact of each campaign</a:t>
            </a:r>
          </a:p>
        </p:txBody>
      </p:sp>
      <p:sp>
        <p:nvSpPr>
          <p:cNvPr id="165" name="Arrow: Right 164">
            <a:extLst>
              <a:ext uri="{FF2B5EF4-FFF2-40B4-BE49-F238E27FC236}">
                <a16:creationId xmlns:a16="http://schemas.microsoft.com/office/drawing/2014/main" id="{6221FF0F-E308-22A0-775D-A6A448F98296}"/>
              </a:ext>
            </a:extLst>
          </p:cNvPr>
          <p:cNvSpPr/>
          <p:nvPr/>
        </p:nvSpPr>
        <p:spPr bwMode="auto">
          <a:xfrm>
            <a:off x="585217" y="6272446"/>
            <a:ext cx="11312574" cy="480901"/>
          </a:xfrm>
          <a:prstGeom prst="rightArrow">
            <a:avLst/>
          </a:prstGeom>
          <a:gradFill>
            <a:gsLst>
              <a:gs pos="100000">
                <a:schemeClr val="accent5"/>
              </a:gs>
              <a:gs pos="0">
                <a:schemeClr val="accent6"/>
              </a:gs>
            </a:gsLst>
            <a:path path="circle">
              <a:fillToRect l="100000" t="100000"/>
            </a:path>
          </a:gra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VALUE</a:t>
            </a:r>
          </a:p>
        </p:txBody>
      </p:sp>
    </p:spTree>
    <p:extLst>
      <p:ext uri="{BB962C8B-B14F-4D97-AF65-F5344CB8AC3E}">
        <p14:creationId xmlns:p14="http://schemas.microsoft.com/office/powerpoint/2010/main" val="2649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3A1290-3FE8-8561-F1AE-47C0D5968AE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DC357DB-1BF1-96C2-33C7-20007016294D}"/>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Planner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Task Decomposition</a:t>
            </a:r>
            <a:endParaRPr kumimoji="0" lang="en-CA"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endParaRPr>
          </a:p>
        </p:txBody>
      </p:sp>
      <p:sp>
        <p:nvSpPr>
          <p:cNvPr id="281" name="Rectangle: Rounded Corners 280">
            <a:extLst>
              <a:ext uri="{FF2B5EF4-FFF2-40B4-BE49-F238E27FC236}">
                <a16:creationId xmlns:a16="http://schemas.microsoft.com/office/drawing/2014/main" id="{7BF9FEA4-B385-7CD0-77A0-2FF5CD74BDA1}"/>
              </a:ext>
            </a:extLst>
          </p:cNvPr>
          <p:cNvSpPr/>
          <p:nvPr/>
        </p:nvSpPr>
        <p:spPr bwMode="auto">
          <a:xfrm>
            <a:off x="2366449" y="1591128"/>
            <a:ext cx="9150708" cy="3895347"/>
          </a:xfrm>
          <a:prstGeom prst="roundRect">
            <a:avLst>
              <a:gd name="adj" fmla="val 5377"/>
            </a:avLst>
          </a:prstGeom>
          <a:solidFill>
            <a:schemeClr val="accent1">
              <a:lumMod val="20000"/>
              <a:lumOff val="8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s-MX" sz="1000" b="0" i="0" u="none" strike="noStrike" kern="1200" cap="none" spc="0" normalizeH="0" baseline="0" noProof="0">
              <a:ln>
                <a:noFill/>
              </a:ln>
              <a:solidFill>
                <a:srgbClr val="000000">
                  <a:lumMod val="95000"/>
                  <a:lumOff val="5000"/>
                </a:srgbClr>
              </a:solidFill>
              <a:effectLst/>
              <a:uLnTx/>
              <a:uFillTx/>
              <a:latin typeface="Segoe Sans Text"/>
              <a:ea typeface="Segoe UI" pitchFamily="34" charset="0"/>
              <a:cs typeface="Segoe Sans Text" pitchFamily="2" charset="0"/>
            </a:endParaRPr>
          </a:p>
        </p:txBody>
      </p:sp>
      <p:grpSp>
        <p:nvGrpSpPr>
          <p:cNvPr id="8" name="Group 7">
            <a:extLst>
              <a:ext uri="{FF2B5EF4-FFF2-40B4-BE49-F238E27FC236}">
                <a16:creationId xmlns:a16="http://schemas.microsoft.com/office/drawing/2014/main" id="{30D63F13-3664-3AD0-A725-F0567089664F}"/>
              </a:ext>
              <a:ext uri="{C183D7F6-B498-43B3-948B-1728B52AA6E4}">
                <adec:decorative xmlns:adec="http://schemas.microsoft.com/office/drawing/2017/decorative" val="1"/>
              </a:ext>
            </a:extLst>
          </p:cNvPr>
          <p:cNvGrpSpPr/>
          <p:nvPr/>
        </p:nvGrpSpPr>
        <p:grpSpPr>
          <a:xfrm rot="16981742">
            <a:off x="381160" y="5398790"/>
            <a:ext cx="8334992" cy="7408967"/>
            <a:chOff x="-1641318" y="-299489"/>
            <a:chExt cx="8683276" cy="7718554"/>
          </a:xfrm>
        </p:grpSpPr>
        <p:grpSp>
          <p:nvGrpSpPr>
            <p:cNvPr id="9" name="Group 8">
              <a:extLst>
                <a:ext uri="{FF2B5EF4-FFF2-40B4-BE49-F238E27FC236}">
                  <a16:creationId xmlns:a16="http://schemas.microsoft.com/office/drawing/2014/main" id="{5C15E435-B58D-07CC-41AF-61F5CEF3695D}"/>
                </a:ext>
              </a:extLst>
            </p:cNvPr>
            <p:cNvGrpSpPr/>
            <p:nvPr/>
          </p:nvGrpSpPr>
          <p:grpSpPr>
            <a:xfrm rot="13963223">
              <a:off x="-1235110" y="-252874"/>
              <a:ext cx="7671937" cy="7671942"/>
              <a:chOff x="-13073550" y="260470"/>
              <a:chExt cx="10868115" cy="10868116"/>
            </a:xfrm>
            <a:solidFill>
              <a:schemeClr val="bg1">
                <a:lumMod val="85000"/>
              </a:schemeClr>
            </a:solidFill>
          </p:grpSpPr>
          <p:grpSp>
            <p:nvGrpSpPr>
              <p:cNvPr id="62" name="Group 61">
                <a:extLst>
                  <a:ext uri="{FF2B5EF4-FFF2-40B4-BE49-F238E27FC236}">
                    <a16:creationId xmlns:a16="http://schemas.microsoft.com/office/drawing/2014/main" id="{1609C8A4-37A5-3A07-E3F4-D20165645A54}"/>
                  </a:ext>
                </a:extLst>
              </p:cNvPr>
              <p:cNvGrpSpPr/>
              <p:nvPr/>
            </p:nvGrpSpPr>
            <p:grpSpPr>
              <a:xfrm>
                <a:off x="-13073550" y="3398292"/>
                <a:ext cx="10868115" cy="4592474"/>
                <a:chOff x="-13073550" y="3398292"/>
                <a:chExt cx="10868115" cy="4592474"/>
              </a:xfrm>
              <a:grpFill/>
            </p:grpSpPr>
            <p:pic>
              <p:nvPicPr>
                <p:cNvPr id="69" name="Graphic 68">
                  <a:extLst>
                    <a:ext uri="{FF2B5EF4-FFF2-40B4-BE49-F238E27FC236}">
                      <a16:creationId xmlns:a16="http://schemas.microsoft.com/office/drawing/2014/main" id="{EF86F432-B84B-94C1-6F14-88B475EB47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70" name="Graphic 69">
                  <a:extLst>
                    <a:ext uri="{FF2B5EF4-FFF2-40B4-BE49-F238E27FC236}">
                      <a16:creationId xmlns:a16="http://schemas.microsoft.com/office/drawing/2014/main" id="{7EB9DAF8-7FFD-4DDE-AC67-2556D7D955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nvGrpSpPr>
              <p:cNvPr id="63" name="Group 62">
                <a:extLst>
                  <a:ext uri="{FF2B5EF4-FFF2-40B4-BE49-F238E27FC236}">
                    <a16:creationId xmlns:a16="http://schemas.microsoft.com/office/drawing/2014/main" id="{65A15311-B8EB-C830-63BF-3066FFDDB2B8}"/>
                  </a:ext>
                </a:extLst>
              </p:cNvPr>
              <p:cNvGrpSpPr/>
              <p:nvPr/>
            </p:nvGrpSpPr>
            <p:grpSpPr>
              <a:xfrm rot="18000000">
                <a:off x="-13073550" y="3398292"/>
                <a:ext cx="10868115" cy="4592474"/>
                <a:chOff x="-13073550" y="3398292"/>
                <a:chExt cx="10868115" cy="4592474"/>
              </a:xfrm>
              <a:grpFill/>
            </p:grpSpPr>
            <p:pic>
              <p:nvPicPr>
                <p:cNvPr id="67" name="Graphic 66">
                  <a:extLst>
                    <a:ext uri="{FF2B5EF4-FFF2-40B4-BE49-F238E27FC236}">
                      <a16:creationId xmlns:a16="http://schemas.microsoft.com/office/drawing/2014/main" id="{C9A88B82-DBB9-F647-0F31-75779EF109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68" name="Graphic 67">
                  <a:extLst>
                    <a:ext uri="{FF2B5EF4-FFF2-40B4-BE49-F238E27FC236}">
                      <a16:creationId xmlns:a16="http://schemas.microsoft.com/office/drawing/2014/main" id="{6574A57C-6C39-DE99-4738-993C5B14BC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nvGrpSpPr>
              <p:cNvPr id="64" name="Group 63">
                <a:extLst>
                  <a:ext uri="{FF2B5EF4-FFF2-40B4-BE49-F238E27FC236}">
                    <a16:creationId xmlns:a16="http://schemas.microsoft.com/office/drawing/2014/main" id="{A3B6D676-421A-AB2E-AD04-354423E12A8A}"/>
                  </a:ext>
                </a:extLst>
              </p:cNvPr>
              <p:cNvGrpSpPr/>
              <p:nvPr/>
            </p:nvGrpSpPr>
            <p:grpSpPr>
              <a:xfrm rot="3600000">
                <a:off x="-13073550" y="3398291"/>
                <a:ext cx="10868115" cy="4592474"/>
                <a:chOff x="-13073550" y="3398292"/>
                <a:chExt cx="10868115" cy="4592474"/>
              </a:xfrm>
              <a:grpFill/>
            </p:grpSpPr>
            <p:pic>
              <p:nvPicPr>
                <p:cNvPr id="65" name="Graphic 64">
                  <a:extLst>
                    <a:ext uri="{FF2B5EF4-FFF2-40B4-BE49-F238E27FC236}">
                      <a16:creationId xmlns:a16="http://schemas.microsoft.com/office/drawing/2014/main" id="{72082480-9754-C47B-5A5B-22FEA72AA2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66" name="Graphic 65">
                  <a:extLst>
                    <a:ext uri="{FF2B5EF4-FFF2-40B4-BE49-F238E27FC236}">
                      <a16:creationId xmlns:a16="http://schemas.microsoft.com/office/drawing/2014/main" id="{B905BC6B-1C7D-00A1-9917-B5EA913097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grpSp>
          <p:nvGrpSpPr>
            <p:cNvPr id="10" name="Graphic 5">
              <a:extLst>
                <a:ext uri="{FF2B5EF4-FFF2-40B4-BE49-F238E27FC236}">
                  <a16:creationId xmlns:a16="http://schemas.microsoft.com/office/drawing/2014/main" id="{4F80A79B-B446-6424-B1BC-E691841A8A00}"/>
                </a:ext>
              </a:extLst>
            </p:cNvPr>
            <p:cNvGrpSpPr/>
            <p:nvPr/>
          </p:nvGrpSpPr>
          <p:grpSpPr>
            <a:xfrm rot="15746055">
              <a:off x="-177888" y="1123433"/>
              <a:ext cx="5330696" cy="5499097"/>
              <a:chOff x="4071312" y="2489702"/>
              <a:chExt cx="3527293" cy="3638722"/>
            </a:xfrm>
            <a:noFill/>
          </p:grpSpPr>
          <p:sp>
            <p:nvSpPr>
              <p:cNvPr id="50" name="Freeform: Shape 49">
                <a:extLst>
                  <a:ext uri="{FF2B5EF4-FFF2-40B4-BE49-F238E27FC236}">
                    <a16:creationId xmlns:a16="http://schemas.microsoft.com/office/drawing/2014/main" id="{FE386D03-D81E-C972-A947-025FB5E199F4}"/>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C59CDEA2-FAAD-9D59-61B9-B4440F337688}"/>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64680AFD-8E63-6BCD-85C6-4CF69DE72916}"/>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C7CB077D-D942-C387-5E47-2181EA63C43C}"/>
                  </a:ext>
                </a:extLst>
              </p:cNvPr>
              <p:cNvSpPr/>
              <p:nvPr/>
            </p:nvSpPr>
            <p:spPr>
              <a:xfrm>
                <a:off x="4185926" y="2623532"/>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C89B2C92-6C93-A937-4A4E-2158A8B7F45B}"/>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9ECE799B-AD80-89B1-B944-D5D5B0F1FE15}"/>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B503CEA1-7D68-DC84-6C26-3DF47CDC6E3D}"/>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Freeform: Shape 56">
                <a:extLst>
                  <a:ext uri="{FF2B5EF4-FFF2-40B4-BE49-F238E27FC236}">
                    <a16:creationId xmlns:a16="http://schemas.microsoft.com/office/drawing/2014/main" id="{C54E2B23-2E76-58B6-8098-8A525D2ED616}"/>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Freeform: Shape 57">
                <a:extLst>
                  <a:ext uri="{FF2B5EF4-FFF2-40B4-BE49-F238E27FC236}">
                    <a16:creationId xmlns:a16="http://schemas.microsoft.com/office/drawing/2014/main" id="{977EF514-BF80-525D-EA4A-D8DE3A1DF702}"/>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9" name="Freeform: Shape 58">
                <a:extLst>
                  <a:ext uri="{FF2B5EF4-FFF2-40B4-BE49-F238E27FC236}">
                    <a16:creationId xmlns:a16="http://schemas.microsoft.com/office/drawing/2014/main" id="{C6A2C7E0-391D-1BC1-BF08-0CBBE287B59E}"/>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0" name="Freeform: Shape 59">
                <a:extLst>
                  <a:ext uri="{FF2B5EF4-FFF2-40B4-BE49-F238E27FC236}">
                    <a16:creationId xmlns:a16="http://schemas.microsoft.com/office/drawing/2014/main" id="{49EAEC56-A440-924E-1D78-5B81820C7419}"/>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1" name="Freeform: Shape 60">
                <a:extLst>
                  <a:ext uri="{FF2B5EF4-FFF2-40B4-BE49-F238E27FC236}">
                    <a16:creationId xmlns:a16="http://schemas.microsoft.com/office/drawing/2014/main" id="{FCBBD9CE-D721-1E7C-E2F8-74CDE6CD8896}"/>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1" name="Graphic 5">
              <a:extLst>
                <a:ext uri="{FF2B5EF4-FFF2-40B4-BE49-F238E27FC236}">
                  <a16:creationId xmlns:a16="http://schemas.microsoft.com/office/drawing/2014/main" id="{43E76825-D86D-86AD-2DC8-01CF38FCD2C7}"/>
                </a:ext>
              </a:extLst>
            </p:cNvPr>
            <p:cNvGrpSpPr/>
            <p:nvPr/>
          </p:nvGrpSpPr>
          <p:grpSpPr>
            <a:xfrm rot="180525">
              <a:off x="-597053" y="441139"/>
              <a:ext cx="6472770" cy="6313556"/>
              <a:chOff x="4270587" y="2574268"/>
              <a:chExt cx="3544376" cy="3457192"/>
            </a:xfrm>
            <a:noFill/>
          </p:grpSpPr>
          <p:sp>
            <p:nvSpPr>
              <p:cNvPr id="38" name="Freeform: Shape 37">
                <a:extLst>
                  <a:ext uri="{FF2B5EF4-FFF2-40B4-BE49-F238E27FC236}">
                    <a16:creationId xmlns:a16="http://schemas.microsoft.com/office/drawing/2014/main" id="{2863F728-D39B-3B7C-92D2-BDA9FBD7721E}"/>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9398AF0B-9F98-D921-9DD1-5A0FDC01F389}"/>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302C5CD3-E8A7-EA3F-6D6D-890BD29C3393}"/>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7695571C-4CA8-2F3A-DD30-7E01D34B9861}"/>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F2389AA5-C2E7-99A0-1D6E-A2036B119217}"/>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F8E0FA9D-642C-EBAC-18BA-CC29B5571F4C}"/>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0EC5BFA0-3C4C-F4BB-1A7C-9C3E8FB0D267}"/>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CA168A08-66A3-A478-ADE7-DFE3D5B70A4F}"/>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CC5BE8B3-1E68-BCCA-9D6B-F4ED532B74DD}"/>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35AAFBD6-B764-668E-5D0D-4A0B83AEBC29}"/>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DFBDCCF7-A43A-5AB6-F66E-1A65181BD762}"/>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C1BDFF7B-54B3-9734-2F99-BA67436C55B0}"/>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2" name="Graphic 5">
              <a:extLst>
                <a:ext uri="{FF2B5EF4-FFF2-40B4-BE49-F238E27FC236}">
                  <a16:creationId xmlns:a16="http://schemas.microsoft.com/office/drawing/2014/main" id="{27364C2E-C00B-0A5B-803D-3310F2FB5B0D}"/>
                </a:ext>
              </a:extLst>
            </p:cNvPr>
            <p:cNvGrpSpPr/>
            <p:nvPr/>
          </p:nvGrpSpPr>
          <p:grpSpPr>
            <a:xfrm rot="20743245">
              <a:off x="-1641318" y="712755"/>
              <a:ext cx="8683276" cy="5650143"/>
              <a:chOff x="3224705" y="2448010"/>
              <a:chExt cx="5745675" cy="3738674"/>
            </a:xfrm>
            <a:noFill/>
          </p:grpSpPr>
          <p:sp>
            <p:nvSpPr>
              <p:cNvPr id="26" name="Freeform: Shape 25">
                <a:extLst>
                  <a:ext uri="{FF2B5EF4-FFF2-40B4-BE49-F238E27FC236}">
                    <a16:creationId xmlns:a16="http://schemas.microsoft.com/office/drawing/2014/main" id="{FB00457D-E136-B3D6-562F-61356ED78847}"/>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77FA87D8-D080-62A3-7BB2-55C8ECFB3B1C}"/>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108785CE-4D72-2265-6827-865217C3CB10}"/>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61508DB9-ACAB-6CE0-8B09-56CB2AE05431}"/>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20CB8ACC-A16F-067D-3A7B-5876D65372C9}"/>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1EBD7A73-9AE7-47BC-0A45-6985CD79002E}"/>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EEEB1C61-485A-14F3-90FB-3540854DD94D}"/>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 name="Freeform: Shape 32">
                <a:extLst>
                  <a:ext uri="{FF2B5EF4-FFF2-40B4-BE49-F238E27FC236}">
                    <a16:creationId xmlns:a16="http://schemas.microsoft.com/office/drawing/2014/main" id="{E83BA39B-E35C-9EAE-930F-6B5365F6A5DF}"/>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C2180A5F-715C-2797-CC49-809183EFD0D3}"/>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72729920-9A4E-40AE-F243-98C3DADBF569}"/>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E7034AEE-D172-9B24-99BA-BED3CD111C96}"/>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C048C687-B5A8-F317-3881-B1CE12BE34E9}"/>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3" name="Graphic 5">
              <a:extLst>
                <a:ext uri="{FF2B5EF4-FFF2-40B4-BE49-F238E27FC236}">
                  <a16:creationId xmlns:a16="http://schemas.microsoft.com/office/drawing/2014/main" id="{0CCB3CBF-6875-58CC-061E-F2409B078530}"/>
                </a:ext>
              </a:extLst>
            </p:cNvPr>
            <p:cNvGrpSpPr/>
            <p:nvPr/>
          </p:nvGrpSpPr>
          <p:grpSpPr>
            <a:xfrm rot="753948">
              <a:off x="-682780" y="-299489"/>
              <a:ext cx="5854605" cy="7484643"/>
              <a:chOff x="4061078" y="1549502"/>
              <a:chExt cx="3873961" cy="4952549"/>
            </a:xfrm>
            <a:noFill/>
          </p:grpSpPr>
          <p:sp>
            <p:nvSpPr>
              <p:cNvPr id="14" name="Freeform: Shape 13">
                <a:extLst>
                  <a:ext uri="{FF2B5EF4-FFF2-40B4-BE49-F238E27FC236}">
                    <a16:creationId xmlns:a16="http://schemas.microsoft.com/office/drawing/2014/main" id="{AFFEF5B5-81AD-CB56-66E0-AD3174AEE254}"/>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31DDFC9E-A470-7F9B-67E8-1C30DE9425AE}"/>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6E51F465-C36D-4BCC-7041-93179A9D715F}"/>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18AFA1F2-6EF4-6F7D-6DB6-F013B0B80D92}"/>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3A37237E-F7C4-620C-F297-5D31C345F798}"/>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01A1B16A-D450-AA43-BD06-984B1A932762}"/>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969F6355-739D-9CA9-F408-23207F9E950B}"/>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 name="Freeform: Shape 20">
                <a:extLst>
                  <a:ext uri="{FF2B5EF4-FFF2-40B4-BE49-F238E27FC236}">
                    <a16:creationId xmlns:a16="http://schemas.microsoft.com/office/drawing/2014/main" id="{E7A87CD9-A8C2-D8F3-F604-069B677FBFA4}"/>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B0C228C7-9A8A-EC1D-F031-55581A681691}"/>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BAA2535D-3986-4CDE-E69A-7029C578C4FD}"/>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4F1DB9AB-7048-0A4A-DFF6-D60E45F4016F}"/>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B07019BD-43DE-7F79-0C44-3F047E8B48CB}"/>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71" name="Group 70">
            <a:extLst>
              <a:ext uri="{FF2B5EF4-FFF2-40B4-BE49-F238E27FC236}">
                <a16:creationId xmlns:a16="http://schemas.microsoft.com/office/drawing/2014/main" id="{D3DEBD73-EB93-FAE5-6C96-5DCD52923C67}"/>
              </a:ext>
              <a:ext uri="{C183D7F6-B498-43B3-948B-1728B52AA6E4}">
                <adec:decorative xmlns:adec="http://schemas.microsoft.com/office/drawing/2017/decorative" val="1"/>
              </a:ext>
            </a:extLst>
          </p:cNvPr>
          <p:cNvGrpSpPr/>
          <p:nvPr/>
        </p:nvGrpSpPr>
        <p:grpSpPr>
          <a:xfrm rot="16981742">
            <a:off x="8926347" y="-4132406"/>
            <a:ext cx="8334992" cy="7408967"/>
            <a:chOff x="-1641318" y="-299489"/>
            <a:chExt cx="8683276" cy="7718554"/>
          </a:xfrm>
        </p:grpSpPr>
        <p:grpSp>
          <p:nvGrpSpPr>
            <p:cNvPr id="72" name="Group 71">
              <a:extLst>
                <a:ext uri="{FF2B5EF4-FFF2-40B4-BE49-F238E27FC236}">
                  <a16:creationId xmlns:a16="http://schemas.microsoft.com/office/drawing/2014/main" id="{C4DD66C6-775A-646E-CFDE-EFADD01170EE}"/>
                </a:ext>
              </a:extLst>
            </p:cNvPr>
            <p:cNvGrpSpPr/>
            <p:nvPr/>
          </p:nvGrpSpPr>
          <p:grpSpPr>
            <a:xfrm rot="13963223">
              <a:off x="-1235110" y="-252874"/>
              <a:ext cx="7671937" cy="7671942"/>
              <a:chOff x="-13073550" y="260470"/>
              <a:chExt cx="10868115" cy="10868116"/>
            </a:xfrm>
            <a:solidFill>
              <a:schemeClr val="bg1">
                <a:lumMod val="85000"/>
              </a:schemeClr>
            </a:solidFill>
          </p:grpSpPr>
          <p:grpSp>
            <p:nvGrpSpPr>
              <p:cNvPr id="125" name="Group 124">
                <a:extLst>
                  <a:ext uri="{FF2B5EF4-FFF2-40B4-BE49-F238E27FC236}">
                    <a16:creationId xmlns:a16="http://schemas.microsoft.com/office/drawing/2014/main" id="{6D5BDD07-20F7-EC0F-A8DB-1DE33E269189}"/>
                  </a:ext>
                </a:extLst>
              </p:cNvPr>
              <p:cNvGrpSpPr/>
              <p:nvPr/>
            </p:nvGrpSpPr>
            <p:grpSpPr>
              <a:xfrm>
                <a:off x="-13073550" y="3398292"/>
                <a:ext cx="10868115" cy="4592474"/>
                <a:chOff x="-13073550" y="3398292"/>
                <a:chExt cx="10868115" cy="4592474"/>
              </a:xfrm>
              <a:grpFill/>
            </p:grpSpPr>
            <p:pic>
              <p:nvPicPr>
                <p:cNvPr id="132" name="Graphic 131">
                  <a:extLst>
                    <a:ext uri="{FF2B5EF4-FFF2-40B4-BE49-F238E27FC236}">
                      <a16:creationId xmlns:a16="http://schemas.microsoft.com/office/drawing/2014/main" id="{62C5299D-A7CC-3E64-DCD7-CD71E3E5E1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133" name="Graphic 132">
                  <a:extLst>
                    <a:ext uri="{FF2B5EF4-FFF2-40B4-BE49-F238E27FC236}">
                      <a16:creationId xmlns:a16="http://schemas.microsoft.com/office/drawing/2014/main" id="{530FFA3C-C54C-687E-7AA7-987778D6E4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nvGrpSpPr>
              <p:cNvPr id="126" name="Group 125">
                <a:extLst>
                  <a:ext uri="{FF2B5EF4-FFF2-40B4-BE49-F238E27FC236}">
                    <a16:creationId xmlns:a16="http://schemas.microsoft.com/office/drawing/2014/main" id="{3739F50A-09CC-24D7-18CA-20062EB044E5}"/>
                  </a:ext>
                </a:extLst>
              </p:cNvPr>
              <p:cNvGrpSpPr/>
              <p:nvPr/>
            </p:nvGrpSpPr>
            <p:grpSpPr>
              <a:xfrm rot="18000000">
                <a:off x="-13073550" y="3398292"/>
                <a:ext cx="10868115" cy="4592474"/>
                <a:chOff x="-13073550" y="3398292"/>
                <a:chExt cx="10868115" cy="4592474"/>
              </a:xfrm>
              <a:grpFill/>
            </p:grpSpPr>
            <p:pic>
              <p:nvPicPr>
                <p:cNvPr id="130" name="Graphic 129">
                  <a:extLst>
                    <a:ext uri="{FF2B5EF4-FFF2-40B4-BE49-F238E27FC236}">
                      <a16:creationId xmlns:a16="http://schemas.microsoft.com/office/drawing/2014/main" id="{A1507E65-742B-745E-7187-2FCDFA6DCC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131" name="Graphic 130">
                  <a:extLst>
                    <a:ext uri="{FF2B5EF4-FFF2-40B4-BE49-F238E27FC236}">
                      <a16:creationId xmlns:a16="http://schemas.microsoft.com/office/drawing/2014/main" id="{35758BE4-C536-52E4-A938-F6FB8F4F00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nvGrpSpPr>
              <p:cNvPr id="127" name="Group 126">
                <a:extLst>
                  <a:ext uri="{FF2B5EF4-FFF2-40B4-BE49-F238E27FC236}">
                    <a16:creationId xmlns:a16="http://schemas.microsoft.com/office/drawing/2014/main" id="{979AB770-2EA3-C476-33C1-4B569B50352B}"/>
                  </a:ext>
                </a:extLst>
              </p:cNvPr>
              <p:cNvGrpSpPr/>
              <p:nvPr/>
            </p:nvGrpSpPr>
            <p:grpSpPr>
              <a:xfrm rot="3600000">
                <a:off x="-13073550" y="3398291"/>
                <a:ext cx="10868115" cy="4592474"/>
                <a:chOff x="-13073550" y="3398292"/>
                <a:chExt cx="10868115" cy="4592474"/>
              </a:xfrm>
              <a:grpFill/>
            </p:grpSpPr>
            <p:pic>
              <p:nvPicPr>
                <p:cNvPr id="128" name="Graphic 127">
                  <a:extLst>
                    <a:ext uri="{FF2B5EF4-FFF2-40B4-BE49-F238E27FC236}">
                      <a16:creationId xmlns:a16="http://schemas.microsoft.com/office/drawing/2014/main" id="{A3FF6627-D297-FCE0-3201-6823FA3072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129" name="Graphic 128">
                  <a:extLst>
                    <a:ext uri="{FF2B5EF4-FFF2-40B4-BE49-F238E27FC236}">
                      <a16:creationId xmlns:a16="http://schemas.microsoft.com/office/drawing/2014/main" id="{E7DEB09F-E1BF-778B-7967-9AE509B696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grpSp>
          <p:nvGrpSpPr>
            <p:cNvPr id="73" name="Graphic 5">
              <a:extLst>
                <a:ext uri="{FF2B5EF4-FFF2-40B4-BE49-F238E27FC236}">
                  <a16:creationId xmlns:a16="http://schemas.microsoft.com/office/drawing/2014/main" id="{E9CC5545-73C6-39EF-C804-E999131F59E2}"/>
                </a:ext>
              </a:extLst>
            </p:cNvPr>
            <p:cNvGrpSpPr/>
            <p:nvPr/>
          </p:nvGrpSpPr>
          <p:grpSpPr>
            <a:xfrm rot="15746055">
              <a:off x="-177888" y="1123433"/>
              <a:ext cx="5330696" cy="5499097"/>
              <a:chOff x="4071312" y="2489702"/>
              <a:chExt cx="3527293" cy="3638722"/>
            </a:xfrm>
            <a:noFill/>
          </p:grpSpPr>
          <p:sp>
            <p:nvSpPr>
              <p:cNvPr id="113" name="Freeform: Shape 112">
                <a:extLst>
                  <a:ext uri="{FF2B5EF4-FFF2-40B4-BE49-F238E27FC236}">
                    <a16:creationId xmlns:a16="http://schemas.microsoft.com/office/drawing/2014/main" id="{8CC0649E-2F8C-8800-39B4-3D80EB883C36}"/>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 name="Freeform: Shape 113">
                <a:extLst>
                  <a:ext uri="{FF2B5EF4-FFF2-40B4-BE49-F238E27FC236}">
                    <a16:creationId xmlns:a16="http://schemas.microsoft.com/office/drawing/2014/main" id="{AAD0563D-B53C-99C2-0568-960FDE9417DE}"/>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5" name="Freeform: Shape 114">
                <a:extLst>
                  <a:ext uri="{FF2B5EF4-FFF2-40B4-BE49-F238E27FC236}">
                    <a16:creationId xmlns:a16="http://schemas.microsoft.com/office/drawing/2014/main" id="{D3002FB4-5818-70A7-9AC6-F009F13F0158}"/>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6" name="Freeform: Shape 115">
                <a:extLst>
                  <a:ext uri="{FF2B5EF4-FFF2-40B4-BE49-F238E27FC236}">
                    <a16:creationId xmlns:a16="http://schemas.microsoft.com/office/drawing/2014/main" id="{E4AA6CD8-8579-0660-21A3-3D1744AB60AF}"/>
                  </a:ext>
                </a:extLst>
              </p:cNvPr>
              <p:cNvSpPr/>
              <p:nvPr/>
            </p:nvSpPr>
            <p:spPr>
              <a:xfrm>
                <a:off x="4185926" y="2623532"/>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7" name="Freeform: Shape 116">
                <a:extLst>
                  <a:ext uri="{FF2B5EF4-FFF2-40B4-BE49-F238E27FC236}">
                    <a16:creationId xmlns:a16="http://schemas.microsoft.com/office/drawing/2014/main" id="{7FE911EA-8BEF-42A2-DFD5-F51F79CB655C}"/>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8" name="Freeform: Shape 117">
                <a:extLst>
                  <a:ext uri="{FF2B5EF4-FFF2-40B4-BE49-F238E27FC236}">
                    <a16:creationId xmlns:a16="http://schemas.microsoft.com/office/drawing/2014/main" id="{F12C8341-F9C7-42FE-02EE-3B7D4C19F140}"/>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9" name="Freeform: Shape 118">
                <a:extLst>
                  <a:ext uri="{FF2B5EF4-FFF2-40B4-BE49-F238E27FC236}">
                    <a16:creationId xmlns:a16="http://schemas.microsoft.com/office/drawing/2014/main" id="{B61B44E7-E38C-B114-BCB3-0D0722BB10CE}"/>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0" name="Freeform: Shape 119">
                <a:extLst>
                  <a:ext uri="{FF2B5EF4-FFF2-40B4-BE49-F238E27FC236}">
                    <a16:creationId xmlns:a16="http://schemas.microsoft.com/office/drawing/2014/main" id="{0C8A12D4-6F5B-E9F8-76FB-80B1E359BDC2}"/>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1" name="Freeform: Shape 120">
                <a:extLst>
                  <a:ext uri="{FF2B5EF4-FFF2-40B4-BE49-F238E27FC236}">
                    <a16:creationId xmlns:a16="http://schemas.microsoft.com/office/drawing/2014/main" id="{6CFEAF34-F846-7E9B-842E-49A911AFAC89}"/>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2" name="Freeform: Shape 121">
                <a:extLst>
                  <a:ext uri="{FF2B5EF4-FFF2-40B4-BE49-F238E27FC236}">
                    <a16:creationId xmlns:a16="http://schemas.microsoft.com/office/drawing/2014/main" id="{E77CEE08-E528-52CF-16F7-2E3DD25E75BB}"/>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3" name="Freeform: Shape 122">
                <a:extLst>
                  <a:ext uri="{FF2B5EF4-FFF2-40B4-BE49-F238E27FC236}">
                    <a16:creationId xmlns:a16="http://schemas.microsoft.com/office/drawing/2014/main" id="{7D0D40C4-9A58-5724-1493-96D22835F182}"/>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4" name="Freeform: Shape 123">
                <a:extLst>
                  <a:ext uri="{FF2B5EF4-FFF2-40B4-BE49-F238E27FC236}">
                    <a16:creationId xmlns:a16="http://schemas.microsoft.com/office/drawing/2014/main" id="{24C1D12B-FABC-D57F-97EC-51BE7648FF98}"/>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4" name="Graphic 5">
              <a:extLst>
                <a:ext uri="{FF2B5EF4-FFF2-40B4-BE49-F238E27FC236}">
                  <a16:creationId xmlns:a16="http://schemas.microsoft.com/office/drawing/2014/main" id="{EC60CA31-492B-93CC-F46A-8AD0FEDCBF8C}"/>
                </a:ext>
              </a:extLst>
            </p:cNvPr>
            <p:cNvGrpSpPr/>
            <p:nvPr/>
          </p:nvGrpSpPr>
          <p:grpSpPr>
            <a:xfrm rot="180525">
              <a:off x="-597053" y="441139"/>
              <a:ext cx="6472770" cy="6313556"/>
              <a:chOff x="4270587" y="2574268"/>
              <a:chExt cx="3544376" cy="3457192"/>
            </a:xfrm>
            <a:noFill/>
          </p:grpSpPr>
          <p:sp>
            <p:nvSpPr>
              <p:cNvPr id="101" name="Freeform: Shape 100">
                <a:extLst>
                  <a:ext uri="{FF2B5EF4-FFF2-40B4-BE49-F238E27FC236}">
                    <a16:creationId xmlns:a16="http://schemas.microsoft.com/office/drawing/2014/main" id="{B13B949D-D7D1-550F-3743-B0825EBB4485}"/>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2" name="Freeform: Shape 101">
                <a:extLst>
                  <a:ext uri="{FF2B5EF4-FFF2-40B4-BE49-F238E27FC236}">
                    <a16:creationId xmlns:a16="http://schemas.microsoft.com/office/drawing/2014/main" id="{8EBE5367-EE28-85D7-3A68-4F3476978353}"/>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3" name="Freeform: Shape 102">
                <a:extLst>
                  <a:ext uri="{FF2B5EF4-FFF2-40B4-BE49-F238E27FC236}">
                    <a16:creationId xmlns:a16="http://schemas.microsoft.com/office/drawing/2014/main" id="{0F5D0AD7-FF0B-D3D4-A203-86B192790B64}"/>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4" name="Freeform: Shape 103">
                <a:extLst>
                  <a:ext uri="{FF2B5EF4-FFF2-40B4-BE49-F238E27FC236}">
                    <a16:creationId xmlns:a16="http://schemas.microsoft.com/office/drawing/2014/main" id="{43A2B312-0AE5-BF08-01C4-8FD69963D8A9}"/>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5" name="Freeform: Shape 104">
                <a:extLst>
                  <a:ext uri="{FF2B5EF4-FFF2-40B4-BE49-F238E27FC236}">
                    <a16:creationId xmlns:a16="http://schemas.microsoft.com/office/drawing/2014/main" id="{3D44CECF-5932-962F-F8CF-4D4E5C461477}"/>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6" name="Freeform: Shape 105">
                <a:extLst>
                  <a:ext uri="{FF2B5EF4-FFF2-40B4-BE49-F238E27FC236}">
                    <a16:creationId xmlns:a16="http://schemas.microsoft.com/office/drawing/2014/main" id="{700C0C36-80F3-E92F-09C2-2E3F576F8779}"/>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7" name="Freeform: Shape 106">
                <a:extLst>
                  <a:ext uri="{FF2B5EF4-FFF2-40B4-BE49-F238E27FC236}">
                    <a16:creationId xmlns:a16="http://schemas.microsoft.com/office/drawing/2014/main" id="{30188A7B-009E-864B-C21D-CFD43E5419E5}"/>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8" name="Freeform: Shape 107">
                <a:extLst>
                  <a:ext uri="{FF2B5EF4-FFF2-40B4-BE49-F238E27FC236}">
                    <a16:creationId xmlns:a16="http://schemas.microsoft.com/office/drawing/2014/main" id="{7433A558-F795-C3E7-56DB-26FEFB9C266C}"/>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9" name="Freeform: Shape 108">
                <a:extLst>
                  <a:ext uri="{FF2B5EF4-FFF2-40B4-BE49-F238E27FC236}">
                    <a16:creationId xmlns:a16="http://schemas.microsoft.com/office/drawing/2014/main" id="{3D2C2659-3BC3-6F4D-6507-A64D50C1F561}"/>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 name="Freeform: Shape 109">
                <a:extLst>
                  <a:ext uri="{FF2B5EF4-FFF2-40B4-BE49-F238E27FC236}">
                    <a16:creationId xmlns:a16="http://schemas.microsoft.com/office/drawing/2014/main" id="{6FB530C8-38FC-5858-5C0C-B693B20369A5}"/>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 name="Freeform: Shape 110">
                <a:extLst>
                  <a:ext uri="{FF2B5EF4-FFF2-40B4-BE49-F238E27FC236}">
                    <a16:creationId xmlns:a16="http://schemas.microsoft.com/office/drawing/2014/main" id="{B3B22439-E565-704E-50C4-8F2650A79701}"/>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 name="Freeform: Shape 111">
                <a:extLst>
                  <a:ext uri="{FF2B5EF4-FFF2-40B4-BE49-F238E27FC236}">
                    <a16:creationId xmlns:a16="http://schemas.microsoft.com/office/drawing/2014/main" id="{58FDD492-4192-1ED3-6248-7FD6DBF5FC23}"/>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5" name="Graphic 5">
              <a:extLst>
                <a:ext uri="{FF2B5EF4-FFF2-40B4-BE49-F238E27FC236}">
                  <a16:creationId xmlns:a16="http://schemas.microsoft.com/office/drawing/2014/main" id="{8EFCF6C7-EB9E-38FC-2D03-7AF26F47820C}"/>
                </a:ext>
              </a:extLst>
            </p:cNvPr>
            <p:cNvGrpSpPr/>
            <p:nvPr/>
          </p:nvGrpSpPr>
          <p:grpSpPr>
            <a:xfrm rot="20743245">
              <a:off x="-1641318" y="712755"/>
              <a:ext cx="8683276" cy="5650143"/>
              <a:chOff x="3224705" y="2448010"/>
              <a:chExt cx="5745675" cy="3738674"/>
            </a:xfrm>
            <a:noFill/>
          </p:grpSpPr>
          <p:sp>
            <p:nvSpPr>
              <p:cNvPr id="89" name="Freeform: Shape 88">
                <a:extLst>
                  <a:ext uri="{FF2B5EF4-FFF2-40B4-BE49-F238E27FC236}">
                    <a16:creationId xmlns:a16="http://schemas.microsoft.com/office/drawing/2014/main" id="{0A397E4D-0EFD-1387-219B-43AE53CA53B7}"/>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 name="Freeform: Shape 89">
                <a:extLst>
                  <a:ext uri="{FF2B5EF4-FFF2-40B4-BE49-F238E27FC236}">
                    <a16:creationId xmlns:a16="http://schemas.microsoft.com/office/drawing/2014/main" id="{054DB82A-D03F-8042-C703-184F5DBD6BEC}"/>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1" name="Freeform: Shape 90">
                <a:extLst>
                  <a:ext uri="{FF2B5EF4-FFF2-40B4-BE49-F238E27FC236}">
                    <a16:creationId xmlns:a16="http://schemas.microsoft.com/office/drawing/2014/main" id="{90F0A24F-EABE-EB4F-205B-2B2E7B31EF14}"/>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2" name="Freeform: Shape 91">
                <a:extLst>
                  <a:ext uri="{FF2B5EF4-FFF2-40B4-BE49-F238E27FC236}">
                    <a16:creationId xmlns:a16="http://schemas.microsoft.com/office/drawing/2014/main" id="{27AAF3A3-B494-F90E-16E2-41487EDE9E10}"/>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3" name="Freeform: Shape 92">
                <a:extLst>
                  <a:ext uri="{FF2B5EF4-FFF2-40B4-BE49-F238E27FC236}">
                    <a16:creationId xmlns:a16="http://schemas.microsoft.com/office/drawing/2014/main" id="{2CAB781C-24EB-A68A-D2F5-1FF64C776969}"/>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4" name="Freeform: Shape 93">
                <a:extLst>
                  <a:ext uri="{FF2B5EF4-FFF2-40B4-BE49-F238E27FC236}">
                    <a16:creationId xmlns:a16="http://schemas.microsoft.com/office/drawing/2014/main" id="{5D18F34E-266B-B0AB-25DC-37747E3B0702}"/>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5" name="Freeform: Shape 94">
                <a:extLst>
                  <a:ext uri="{FF2B5EF4-FFF2-40B4-BE49-F238E27FC236}">
                    <a16:creationId xmlns:a16="http://schemas.microsoft.com/office/drawing/2014/main" id="{393408C0-3FFF-B6DE-C6DE-4E3A12A54465}"/>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6" name="Freeform: Shape 95">
                <a:extLst>
                  <a:ext uri="{FF2B5EF4-FFF2-40B4-BE49-F238E27FC236}">
                    <a16:creationId xmlns:a16="http://schemas.microsoft.com/office/drawing/2014/main" id="{4B1A8B4A-EC7D-F972-A72A-7EB9D29E4C31}"/>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7" name="Freeform: Shape 96">
                <a:extLst>
                  <a:ext uri="{FF2B5EF4-FFF2-40B4-BE49-F238E27FC236}">
                    <a16:creationId xmlns:a16="http://schemas.microsoft.com/office/drawing/2014/main" id="{20804062-0563-D86F-2469-1D0D8ED001AF}"/>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8" name="Freeform: Shape 97">
                <a:extLst>
                  <a:ext uri="{FF2B5EF4-FFF2-40B4-BE49-F238E27FC236}">
                    <a16:creationId xmlns:a16="http://schemas.microsoft.com/office/drawing/2014/main" id="{6CB5F643-562B-CD0A-7F1E-315A625C32B6}"/>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9" name="Freeform: Shape 98">
                <a:extLst>
                  <a:ext uri="{FF2B5EF4-FFF2-40B4-BE49-F238E27FC236}">
                    <a16:creationId xmlns:a16="http://schemas.microsoft.com/office/drawing/2014/main" id="{A2E4B33F-58C5-DC50-7503-89849967F2A0}"/>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0" name="Freeform: Shape 99">
                <a:extLst>
                  <a:ext uri="{FF2B5EF4-FFF2-40B4-BE49-F238E27FC236}">
                    <a16:creationId xmlns:a16="http://schemas.microsoft.com/office/drawing/2014/main" id="{83300130-655B-FE9F-0CBE-54A59D0158B5}"/>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6" name="Graphic 5">
              <a:extLst>
                <a:ext uri="{FF2B5EF4-FFF2-40B4-BE49-F238E27FC236}">
                  <a16:creationId xmlns:a16="http://schemas.microsoft.com/office/drawing/2014/main" id="{434597F4-FE61-8BB3-6A4D-0A56CB02B505}"/>
                </a:ext>
              </a:extLst>
            </p:cNvPr>
            <p:cNvGrpSpPr/>
            <p:nvPr/>
          </p:nvGrpSpPr>
          <p:grpSpPr>
            <a:xfrm rot="753948">
              <a:off x="-682780" y="-299489"/>
              <a:ext cx="5854605" cy="7484643"/>
              <a:chOff x="4061078" y="1549502"/>
              <a:chExt cx="3873961" cy="4952549"/>
            </a:xfrm>
            <a:noFill/>
          </p:grpSpPr>
          <p:sp>
            <p:nvSpPr>
              <p:cNvPr id="77" name="Freeform: Shape 76">
                <a:extLst>
                  <a:ext uri="{FF2B5EF4-FFF2-40B4-BE49-F238E27FC236}">
                    <a16:creationId xmlns:a16="http://schemas.microsoft.com/office/drawing/2014/main" id="{BB1D62F5-74D4-DF4B-1461-C82A02E3E950}"/>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 name="Freeform: Shape 77">
                <a:extLst>
                  <a:ext uri="{FF2B5EF4-FFF2-40B4-BE49-F238E27FC236}">
                    <a16:creationId xmlns:a16="http://schemas.microsoft.com/office/drawing/2014/main" id="{A99CBD73-03A9-98F9-CDEE-16B805A4483C}"/>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 name="Freeform: Shape 78">
                <a:extLst>
                  <a:ext uri="{FF2B5EF4-FFF2-40B4-BE49-F238E27FC236}">
                    <a16:creationId xmlns:a16="http://schemas.microsoft.com/office/drawing/2014/main" id="{B43646F8-E910-688E-BF13-F6A3018EE589}"/>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 name="Freeform: Shape 79">
                <a:extLst>
                  <a:ext uri="{FF2B5EF4-FFF2-40B4-BE49-F238E27FC236}">
                    <a16:creationId xmlns:a16="http://schemas.microsoft.com/office/drawing/2014/main" id="{A38DCCBE-DA27-75D4-2E50-611D03B2A2CE}"/>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 name="Freeform: Shape 80">
                <a:extLst>
                  <a:ext uri="{FF2B5EF4-FFF2-40B4-BE49-F238E27FC236}">
                    <a16:creationId xmlns:a16="http://schemas.microsoft.com/office/drawing/2014/main" id="{9C472063-26A7-CC02-5201-FACFE870E49A}"/>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 name="Freeform: Shape 81">
                <a:extLst>
                  <a:ext uri="{FF2B5EF4-FFF2-40B4-BE49-F238E27FC236}">
                    <a16:creationId xmlns:a16="http://schemas.microsoft.com/office/drawing/2014/main" id="{76E12908-28BF-8F60-990E-9AE414BB6EFB}"/>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 name="Freeform: Shape 82">
                <a:extLst>
                  <a:ext uri="{FF2B5EF4-FFF2-40B4-BE49-F238E27FC236}">
                    <a16:creationId xmlns:a16="http://schemas.microsoft.com/office/drawing/2014/main" id="{0AE3745F-C9DB-B8A3-A552-EDC6B193395C}"/>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 name="Freeform: Shape 83">
                <a:extLst>
                  <a:ext uri="{FF2B5EF4-FFF2-40B4-BE49-F238E27FC236}">
                    <a16:creationId xmlns:a16="http://schemas.microsoft.com/office/drawing/2014/main" id="{A94CFB91-FF13-650B-EF1B-A69A8FB90CF1}"/>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 name="Freeform: Shape 84">
                <a:extLst>
                  <a:ext uri="{FF2B5EF4-FFF2-40B4-BE49-F238E27FC236}">
                    <a16:creationId xmlns:a16="http://schemas.microsoft.com/office/drawing/2014/main" id="{04CA26C7-1B41-3772-480E-0BBC0475033B}"/>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 name="Freeform: Shape 85">
                <a:extLst>
                  <a:ext uri="{FF2B5EF4-FFF2-40B4-BE49-F238E27FC236}">
                    <a16:creationId xmlns:a16="http://schemas.microsoft.com/office/drawing/2014/main" id="{B2AFC8DA-FC64-E4C1-1E1C-5958C17E58D0}"/>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 name="Freeform: Shape 86">
                <a:extLst>
                  <a:ext uri="{FF2B5EF4-FFF2-40B4-BE49-F238E27FC236}">
                    <a16:creationId xmlns:a16="http://schemas.microsoft.com/office/drawing/2014/main" id="{C406BB6D-4D5E-979A-A251-6311C36E1327}"/>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 name="Freeform: Shape 87">
                <a:extLst>
                  <a:ext uri="{FF2B5EF4-FFF2-40B4-BE49-F238E27FC236}">
                    <a16:creationId xmlns:a16="http://schemas.microsoft.com/office/drawing/2014/main" id="{5C97B1B6-2A30-5ED7-3497-88B4B644B161}"/>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2" name="Title 1">
            <a:extLst>
              <a:ext uri="{FF2B5EF4-FFF2-40B4-BE49-F238E27FC236}">
                <a16:creationId xmlns:a16="http://schemas.microsoft.com/office/drawing/2014/main" id="{CBA059C7-D3CF-EBC6-460B-FA107BCB425E}"/>
              </a:ext>
            </a:extLst>
          </p:cNvPr>
          <p:cNvSpPr txBox="1">
            <a:spLocks noGrp="1"/>
          </p:cNvSpPr>
          <p:nvPr/>
        </p:nvSpPr>
        <p:spPr>
          <a:xfrm>
            <a:off x="1902019" y="298893"/>
            <a:ext cx="8241078" cy="1231106"/>
          </a:xfrm>
          <a:prstGeom prst="rect">
            <a:avLst/>
          </a:prstGeom>
          <a:noFill/>
          <a:ln>
            <a:noFill/>
            <a:prstDash/>
          </a:ln>
          <a:effectLst/>
        </p:spPr>
        <p:txBody>
          <a:bodyPr rot="0" spcFirstLastPara="0"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4000" b="1" i="0" u="none" strike="noStrike" kern="1200" cap="none" spc="0" normalizeH="0" baseline="0" noProof="0">
                <a:ln w="3175">
                  <a:noFill/>
                </a:ln>
                <a:solidFill>
                  <a:srgbClr val="C03BC4"/>
                </a:solidFill>
                <a:effectLst/>
                <a:uLnTx/>
                <a:uFillTx/>
                <a:latin typeface="Segoe Sans Text Semibold"/>
                <a:ea typeface="+mn-ea"/>
                <a:cs typeface="Segoe Sans Text"/>
              </a:rPr>
              <a:t>The Anatomy (Architecture) of an AI Agent</a:t>
            </a:r>
          </a:p>
        </p:txBody>
      </p:sp>
      <p:sp>
        <p:nvSpPr>
          <p:cNvPr id="236" name="Rectangle 235">
            <a:extLst>
              <a:ext uri="{FF2B5EF4-FFF2-40B4-BE49-F238E27FC236}">
                <a16:creationId xmlns:a16="http://schemas.microsoft.com/office/drawing/2014/main" id="{1A7080F1-A8CB-31D1-E921-7ED8D546A084}"/>
              </a:ext>
            </a:extLst>
          </p:cNvPr>
          <p:cNvSpPr/>
          <p:nvPr/>
        </p:nvSpPr>
        <p:spPr>
          <a:xfrm>
            <a:off x="3810710" y="2267593"/>
            <a:ext cx="4811740" cy="3261747"/>
          </a:xfrm>
          <a:prstGeom prst="rect">
            <a:avLst/>
          </a:prstGeom>
          <a:solidFill>
            <a:schemeClr val="bg1">
              <a:lumMod val="95000"/>
              <a:alpha val="8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TextBox 236">
            <a:extLst>
              <a:ext uri="{FF2B5EF4-FFF2-40B4-BE49-F238E27FC236}">
                <a16:creationId xmlns:a16="http://schemas.microsoft.com/office/drawing/2014/main" id="{6F205AE9-5865-15C3-8C05-DD7643289C38}"/>
              </a:ext>
            </a:extLst>
          </p:cNvPr>
          <p:cNvSpPr txBox="1"/>
          <p:nvPr/>
        </p:nvSpPr>
        <p:spPr>
          <a:xfrm>
            <a:off x="4303033" y="1636522"/>
            <a:ext cx="1515647"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Short Term Memory</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sp>
        <p:nvSpPr>
          <p:cNvPr id="241" name="Rectangle: Rounded Corners 240">
            <a:extLst>
              <a:ext uri="{FF2B5EF4-FFF2-40B4-BE49-F238E27FC236}">
                <a16:creationId xmlns:a16="http://schemas.microsoft.com/office/drawing/2014/main" id="{F16576D9-0071-F3D8-2F93-DF3AFE494839}"/>
              </a:ext>
            </a:extLst>
          </p:cNvPr>
          <p:cNvSpPr/>
          <p:nvPr/>
        </p:nvSpPr>
        <p:spPr>
          <a:xfrm>
            <a:off x="2875322" y="3487747"/>
            <a:ext cx="1891677" cy="726613"/>
          </a:xfrm>
          <a:prstGeom prst="round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Planner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Task Decomposition</a:t>
            </a:r>
            <a:endParaRPr kumimoji="0" lang="en-CA"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endParaRPr>
          </a:p>
        </p:txBody>
      </p:sp>
      <p:sp>
        <p:nvSpPr>
          <p:cNvPr id="242" name="Rectangle: Rounded Corners 241">
            <a:extLst>
              <a:ext uri="{FF2B5EF4-FFF2-40B4-BE49-F238E27FC236}">
                <a16:creationId xmlns:a16="http://schemas.microsoft.com/office/drawing/2014/main" id="{EA81AA91-1B04-8901-4818-2A481D5186D2}"/>
              </a:ext>
            </a:extLst>
          </p:cNvPr>
          <p:cNvSpPr/>
          <p:nvPr/>
        </p:nvSpPr>
        <p:spPr>
          <a:xfrm>
            <a:off x="5060857" y="3467928"/>
            <a:ext cx="2285813" cy="7662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3BC4">
                    <a:lumMod val="75000"/>
                  </a:srgbClr>
                </a:solidFill>
                <a:effectLst/>
                <a:uLnTx/>
                <a:uFillTx/>
                <a:latin typeface="Calibri" panose="020F0502020204030204"/>
                <a:ea typeface="+mn-ea"/>
                <a:cs typeface="+mn-cs"/>
              </a:rPr>
              <a:t>                </a:t>
            </a:r>
            <a:r>
              <a:rPr kumimoji="0" lang="en-US" sz="11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Orchestrations</a:t>
            </a:r>
            <a:endParaRPr kumimoji="0" lang="en-CA" sz="1100" b="1" i="0" u="none" strike="noStrike" kern="1200" cap="none" spc="0" normalizeH="0" baseline="0" noProof="0">
              <a:ln>
                <a:noFill/>
              </a:ln>
              <a:solidFill>
                <a:srgbClr val="C03BC4">
                  <a:lumMod val="75000"/>
                </a:srgbClr>
              </a:solidFill>
              <a:effectLst/>
              <a:uLnTx/>
              <a:uFillTx/>
              <a:latin typeface="Calibri" panose="020F0502020204030204"/>
              <a:ea typeface="+mn-ea"/>
              <a:cs typeface="+mn-cs"/>
            </a:endParaRPr>
          </a:p>
        </p:txBody>
      </p:sp>
      <p:sp>
        <p:nvSpPr>
          <p:cNvPr id="243" name="Rectangle: Rounded Corners 242">
            <a:extLst>
              <a:ext uri="{FF2B5EF4-FFF2-40B4-BE49-F238E27FC236}">
                <a16:creationId xmlns:a16="http://schemas.microsoft.com/office/drawing/2014/main" id="{DDAD0086-13DD-8648-E998-F12650758A9C}"/>
              </a:ext>
            </a:extLst>
          </p:cNvPr>
          <p:cNvSpPr/>
          <p:nvPr/>
        </p:nvSpPr>
        <p:spPr>
          <a:xfrm>
            <a:off x="5257924" y="4555748"/>
            <a:ext cx="1891677" cy="726613"/>
          </a:xfrm>
          <a:prstGeom prst="round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Actions</a:t>
            </a:r>
            <a:endParaRPr kumimoji="0" lang="en-CA"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endParaRPr>
          </a:p>
        </p:txBody>
      </p:sp>
      <p:sp>
        <p:nvSpPr>
          <p:cNvPr id="244" name="Rectangle: Rounded Corners 243">
            <a:extLst>
              <a:ext uri="{FF2B5EF4-FFF2-40B4-BE49-F238E27FC236}">
                <a16:creationId xmlns:a16="http://schemas.microsoft.com/office/drawing/2014/main" id="{1935988A-B157-331E-DC59-C8EE9DE7FB30}"/>
              </a:ext>
            </a:extLst>
          </p:cNvPr>
          <p:cNvSpPr/>
          <p:nvPr/>
        </p:nvSpPr>
        <p:spPr>
          <a:xfrm>
            <a:off x="7632848" y="3487745"/>
            <a:ext cx="1891677" cy="726613"/>
          </a:xfrm>
          <a:prstGeom prst="round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Tools</a:t>
            </a:r>
            <a:endParaRPr kumimoji="0" lang="en-CA"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endParaRPr>
          </a:p>
        </p:txBody>
      </p:sp>
      <p:sp>
        <p:nvSpPr>
          <p:cNvPr id="245" name="Rectangle: Rounded Corners 244">
            <a:extLst>
              <a:ext uri="{FF2B5EF4-FFF2-40B4-BE49-F238E27FC236}">
                <a16:creationId xmlns:a16="http://schemas.microsoft.com/office/drawing/2014/main" id="{D2557042-507C-77D3-B05A-A3D0FD858B39}"/>
              </a:ext>
            </a:extLst>
          </p:cNvPr>
          <p:cNvSpPr/>
          <p:nvPr/>
        </p:nvSpPr>
        <p:spPr>
          <a:xfrm>
            <a:off x="5257924" y="2443380"/>
            <a:ext cx="1891677" cy="726613"/>
          </a:xfrm>
          <a:prstGeom prst="round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Memory</a:t>
            </a:r>
            <a:endParaRPr kumimoji="0" lang="en-CA"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endParaRPr>
          </a:p>
        </p:txBody>
      </p:sp>
      <p:sp>
        <p:nvSpPr>
          <p:cNvPr id="246" name="TextBox 245">
            <a:extLst>
              <a:ext uri="{FF2B5EF4-FFF2-40B4-BE49-F238E27FC236}">
                <a16:creationId xmlns:a16="http://schemas.microsoft.com/office/drawing/2014/main" id="{8C7041F1-8D62-7197-6C09-B73CBF4864B7}"/>
              </a:ext>
            </a:extLst>
          </p:cNvPr>
          <p:cNvSpPr txBox="1"/>
          <p:nvPr/>
        </p:nvSpPr>
        <p:spPr>
          <a:xfrm>
            <a:off x="5455008" y="5647942"/>
            <a:ext cx="1712173"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Interactive or Event Driven</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cxnSp>
        <p:nvCxnSpPr>
          <p:cNvPr id="248" name="Straight Connector 247">
            <a:extLst>
              <a:ext uri="{FF2B5EF4-FFF2-40B4-BE49-F238E27FC236}">
                <a16:creationId xmlns:a16="http://schemas.microsoft.com/office/drawing/2014/main" id="{13E8D4A7-58FB-2461-2F0F-DB1D43AA3106}"/>
              </a:ext>
            </a:extLst>
          </p:cNvPr>
          <p:cNvCxnSpPr>
            <a:cxnSpLocks/>
          </p:cNvCxnSpPr>
          <p:nvPr/>
        </p:nvCxnSpPr>
        <p:spPr>
          <a:xfrm flipV="1">
            <a:off x="4534317" y="3021026"/>
            <a:ext cx="0" cy="476976"/>
          </a:xfrm>
          <a:prstGeom prst="line">
            <a:avLst/>
          </a:prstGeom>
          <a:ln>
            <a:solidFill>
              <a:schemeClr val="accent6">
                <a:lumMod val="75000"/>
              </a:schemeClr>
            </a:solidFill>
            <a:prstDash val="dashDot"/>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677D158-87CA-540A-40B9-EE088C7F07E0}"/>
              </a:ext>
            </a:extLst>
          </p:cNvPr>
          <p:cNvCxnSpPr>
            <a:cxnSpLocks/>
          </p:cNvCxnSpPr>
          <p:nvPr/>
        </p:nvCxnSpPr>
        <p:spPr>
          <a:xfrm flipH="1">
            <a:off x="4528842" y="3013839"/>
            <a:ext cx="729082" cy="7788"/>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1629769-BE7F-A9E3-E5D4-F05BD23485FD}"/>
              </a:ext>
            </a:extLst>
          </p:cNvPr>
          <p:cNvCxnSpPr>
            <a:cxnSpLocks/>
          </p:cNvCxnSpPr>
          <p:nvPr/>
        </p:nvCxnSpPr>
        <p:spPr>
          <a:xfrm flipV="1">
            <a:off x="7857002" y="4234177"/>
            <a:ext cx="0" cy="476976"/>
          </a:xfrm>
          <a:prstGeom prst="line">
            <a:avLst/>
          </a:prstGeom>
          <a:ln>
            <a:solidFill>
              <a:srgbClr val="C03BC4"/>
            </a:solidFill>
            <a:prstDash val="dashDot"/>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77A1F737-3B78-3047-D153-131B99AF0655}"/>
              </a:ext>
            </a:extLst>
          </p:cNvPr>
          <p:cNvCxnSpPr>
            <a:cxnSpLocks/>
          </p:cNvCxnSpPr>
          <p:nvPr/>
        </p:nvCxnSpPr>
        <p:spPr>
          <a:xfrm flipH="1">
            <a:off x="7130623" y="4750976"/>
            <a:ext cx="729082" cy="7788"/>
          </a:xfrm>
          <a:prstGeom prst="line">
            <a:avLst/>
          </a:prstGeom>
          <a:ln>
            <a:solidFill>
              <a:srgbClr val="C03BC4"/>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23005E6-FA17-3DF4-0E27-53867F9DC2FF}"/>
              </a:ext>
            </a:extLst>
          </p:cNvPr>
          <p:cNvCxnSpPr>
            <a:cxnSpLocks/>
          </p:cNvCxnSpPr>
          <p:nvPr/>
        </p:nvCxnSpPr>
        <p:spPr>
          <a:xfrm>
            <a:off x="2366448" y="3851050"/>
            <a:ext cx="47122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253" name="Straight Connector 252">
            <a:extLst>
              <a:ext uri="{FF2B5EF4-FFF2-40B4-BE49-F238E27FC236}">
                <a16:creationId xmlns:a16="http://schemas.microsoft.com/office/drawing/2014/main" id="{F8193A55-F306-346C-6A01-42A955A2370F}"/>
              </a:ext>
            </a:extLst>
          </p:cNvPr>
          <p:cNvCxnSpPr>
            <a:cxnSpLocks/>
            <a:stCxn id="241" idx="3"/>
            <a:endCxn id="242" idx="1"/>
          </p:cNvCxnSpPr>
          <p:nvPr/>
        </p:nvCxnSpPr>
        <p:spPr>
          <a:xfrm flipV="1">
            <a:off x="4766999" y="3851053"/>
            <a:ext cx="293858" cy="1"/>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254" name="Straight Connector 253">
            <a:extLst>
              <a:ext uri="{FF2B5EF4-FFF2-40B4-BE49-F238E27FC236}">
                <a16:creationId xmlns:a16="http://schemas.microsoft.com/office/drawing/2014/main" id="{2ACB6DCE-31B4-422F-A4B3-80A8BE1251D6}"/>
              </a:ext>
            </a:extLst>
          </p:cNvPr>
          <p:cNvCxnSpPr>
            <a:cxnSpLocks/>
            <a:stCxn id="242" idx="3"/>
            <a:endCxn id="244" idx="1"/>
          </p:cNvCxnSpPr>
          <p:nvPr/>
        </p:nvCxnSpPr>
        <p:spPr>
          <a:xfrm flipV="1">
            <a:off x="7346670" y="3851052"/>
            <a:ext cx="286178" cy="1"/>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255" name="Straight Connector 254">
            <a:extLst>
              <a:ext uri="{FF2B5EF4-FFF2-40B4-BE49-F238E27FC236}">
                <a16:creationId xmlns:a16="http://schemas.microsoft.com/office/drawing/2014/main" id="{193622C7-6545-D591-B57F-E43552DD8C12}"/>
              </a:ext>
            </a:extLst>
          </p:cNvPr>
          <p:cNvCxnSpPr>
            <a:cxnSpLocks/>
            <a:stCxn id="242" idx="0"/>
            <a:endCxn id="245" idx="2"/>
          </p:cNvCxnSpPr>
          <p:nvPr/>
        </p:nvCxnSpPr>
        <p:spPr>
          <a:xfrm flipH="1" flipV="1">
            <a:off x="6203763" y="3169993"/>
            <a:ext cx="1" cy="297935"/>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256" name="Straight Connector 255">
            <a:extLst>
              <a:ext uri="{FF2B5EF4-FFF2-40B4-BE49-F238E27FC236}">
                <a16:creationId xmlns:a16="http://schemas.microsoft.com/office/drawing/2014/main" id="{63B81568-8804-D4B0-F4AF-310AF2F2C5FD}"/>
              </a:ext>
            </a:extLst>
          </p:cNvPr>
          <p:cNvCxnSpPr>
            <a:cxnSpLocks/>
            <a:stCxn id="242" idx="2"/>
            <a:endCxn id="243" idx="0"/>
          </p:cNvCxnSpPr>
          <p:nvPr/>
        </p:nvCxnSpPr>
        <p:spPr>
          <a:xfrm flipH="1">
            <a:off x="6203763" y="4234177"/>
            <a:ext cx="1" cy="321571"/>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257" name="Straight Connector 256">
            <a:extLst>
              <a:ext uri="{FF2B5EF4-FFF2-40B4-BE49-F238E27FC236}">
                <a16:creationId xmlns:a16="http://schemas.microsoft.com/office/drawing/2014/main" id="{B0DC4B03-1ED7-0469-C867-719115C823A9}"/>
              </a:ext>
            </a:extLst>
          </p:cNvPr>
          <p:cNvCxnSpPr>
            <a:cxnSpLocks/>
          </p:cNvCxnSpPr>
          <p:nvPr/>
        </p:nvCxnSpPr>
        <p:spPr>
          <a:xfrm>
            <a:off x="6205907" y="2086903"/>
            <a:ext cx="0" cy="339835"/>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58" name="Left Bracket 257">
            <a:extLst>
              <a:ext uri="{FF2B5EF4-FFF2-40B4-BE49-F238E27FC236}">
                <a16:creationId xmlns:a16="http://schemas.microsoft.com/office/drawing/2014/main" id="{5CF8FD3D-E801-AD57-5222-0205D74DF12B}"/>
              </a:ext>
            </a:extLst>
          </p:cNvPr>
          <p:cNvSpPr/>
          <p:nvPr/>
        </p:nvSpPr>
        <p:spPr>
          <a:xfrm rot="16200000">
            <a:off x="6132971" y="756961"/>
            <a:ext cx="141582" cy="2518640"/>
          </a:xfrm>
          <a:prstGeom prst="leftBracket">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TextBox 258">
            <a:extLst>
              <a:ext uri="{FF2B5EF4-FFF2-40B4-BE49-F238E27FC236}">
                <a16:creationId xmlns:a16="http://schemas.microsoft.com/office/drawing/2014/main" id="{6430A42D-4176-FA39-C333-F645F4C89EDB}"/>
              </a:ext>
            </a:extLst>
          </p:cNvPr>
          <p:cNvSpPr txBox="1"/>
          <p:nvPr/>
        </p:nvSpPr>
        <p:spPr>
          <a:xfrm>
            <a:off x="6875024" y="1636522"/>
            <a:ext cx="1515647"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Long Term Memory</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cxnSp>
        <p:nvCxnSpPr>
          <p:cNvPr id="260" name="Straight Connector 259">
            <a:extLst>
              <a:ext uri="{FF2B5EF4-FFF2-40B4-BE49-F238E27FC236}">
                <a16:creationId xmlns:a16="http://schemas.microsoft.com/office/drawing/2014/main" id="{68CBB0C5-B691-7204-2BC8-D51E5E7A08DB}"/>
              </a:ext>
            </a:extLst>
          </p:cNvPr>
          <p:cNvCxnSpPr>
            <a:cxnSpLocks/>
          </p:cNvCxnSpPr>
          <p:nvPr/>
        </p:nvCxnSpPr>
        <p:spPr>
          <a:xfrm flipH="1">
            <a:off x="9524525" y="3839186"/>
            <a:ext cx="333670"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61" name="Left Bracket 260">
            <a:extLst>
              <a:ext uri="{FF2B5EF4-FFF2-40B4-BE49-F238E27FC236}">
                <a16:creationId xmlns:a16="http://schemas.microsoft.com/office/drawing/2014/main" id="{4F5B0E1D-18B1-7FB3-97C6-FE5FACF80E23}"/>
              </a:ext>
            </a:extLst>
          </p:cNvPr>
          <p:cNvSpPr/>
          <p:nvPr/>
        </p:nvSpPr>
        <p:spPr>
          <a:xfrm>
            <a:off x="9900785" y="3330471"/>
            <a:ext cx="176666" cy="1064526"/>
          </a:xfrm>
          <a:prstGeom prst="leftBracket">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TextBox 261">
            <a:extLst>
              <a:ext uri="{FF2B5EF4-FFF2-40B4-BE49-F238E27FC236}">
                <a16:creationId xmlns:a16="http://schemas.microsoft.com/office/drawing/2014/main" id="{16F09C2B-3956-0E75-2A79-6561B1A8525D}"/>
              </a:ext>
            </a:extLst>
          </p:cNvPr>
          <p:cNvSpPr txBox="1"/>
          <p:nvPr/>
        </p:nvSpPr>
        <p:spPr>
          <a:xfrm>
            <a:off x="10120041" y="3196181"/>
            <a:ext cx="1515647"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Semantic Functions</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sp>
        <p:nvSpPr>
          <p:cNvPr id="263" name="TextBox 262">
            <a:extLst>
              <a:ext uri="{FF2B5EF4-FFF2-40B4-BE49-F238E27FC236}">
                <a16:creationId xmlns:a16="http://schemas.microsoft.com/office/drawing/2014/main" id="{71A00A5C-AEA8-BBD6-BF47-EE176E92E555}"/>
              </a:ext>
            </a:extLst>
          </p:cNvPr>
          <p:cNvSpPr txBox="1"/>
          <p:nvPr/>
        </p:nvSpPr>
        <p:spPr>
          <a:xfrm>
            <a:off x="10194316" y="4268004"/>
            <a:ext cx="1515647"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Native Functions</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sp>
        <p:nvSpPr>
          <p:cNvPr id="264" name="Rectangle: Rounded Corners 263">
            <a:extLst>
              <a:ext uri="{FF2B5EF4-FFF2-40B4-BE49-F238E27FC236}">
                <a16:creationId xmlns:a16="http://schemas.microsoft.com/office/drawing/2014/main" id="{19550D09-2D6F-0F90-E50A-FFBF21C3FE66}"/>
              </a:ext>
            </a:extLst>
          </p:cNvPr>
          <p:cNvSpPr/>
          <p:nvPr/>
        </p:nvSpPr>
        <p:spPr>
          <a:xfrm>
            <a:off x="8813691" y="5754982"/>
            <a:ext cx="1306350" cy="728201"/>
          </a:xfrm>
          <a:prstGeom prst="roundRect">
            <a:avLst/>
          </a:prstGeom>
          <a:solidFill>
            <a:srgbClr val="8DC8E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C03BC4">
                    <a:lumMod val="75000"/>
                  </a:srgbClr>
                </a:solidFill>
                <a:effectLst/>
                <a:uLnTx/>
                <a:uFillTx/>
                <a:latin typeface="Calibri" panose="020F0502020204030204"/>
                <a:ea typeface="+mn-ea"/>
                <a:cs typeface="+mn-cs"/>
              </a:rPr>
              <a:t>Environment</a:t>
            </a:r>
          </a:p>
        </p:txBody>
      </p:sp>
      <p:pic>
        <p:nvPicPr>
          <p:cNvPr id="265" name="Picture 264">
            <a:extLst>
              <a:ext uri="{FF2B5EF4-FFF2-40B4-BE49-F238E27FC236}">
                <a16:creationId xmlns:a16="http://schemas.microsoft.com/office/drawing/2014/main" id="{01131D61-8B87-711A-8910-D5CCF0C03188}"/>
              </a:ext>
            </a:extLst>
          </p:cNvPr>
          <p:cNvPicPr>
            <a:picLocks noChangeAspect="1"/>
          </p:cNvPicPr>
          <p:nvPr/>
        </p:nvPicPr>
        <p:blipFill>
          <a:blip r:embed="rId4">
            <a:duotone>
              <a:schemeClr val="accent4">
                <a:shade val="45000"/>
                <a:satMod val="135000"/>
              </a:schemeClr>
              <a:prstClr val="white"/>
            </a:duotone>
          </a:blip>
          <a:stretch>
            <a:fillRect/>
          </a:stretch>
        </p:blipFill>
        <p:spPr>
          <a:xfrm>
            <a:off x="4774507" y="6038243"/>
            <a:ext cx="411648" cy="411648"/>
          </a:xfrm>
          <a:prstGeom prst="rect">
            <a:avLst/>
          </a:prstGeom>
        </p:spPr>
      </p:pic>
      <p:pic>
        <p:nvPicPr>
          <p:cNvPr id="266" name="Picture 265">
            <a:extLst>
              <a:ext uri="{FF2B5EF4-FFF2-40B4-BE49-F238E27FC236}">
                <a16:creationId xmlns:a16="http://schemas.microsoft.com/office/drawing/2014/main" id="{5B27A57D-588D-F839-A82A-AB4E2D48FD04}"/>
              </a:ext>
            </a:extLst>
          </p:cNvPr>
          <p:cNvPicPr>
            <a:picLocks noChangeAspect="1"/>
          </p:cNvPicPr>
          <p:nvPr/>
        </p:nvPicPr>
        <p:blipFill>
          <a:blip r:embed="rId4">
            <a:duotone>
              <a:schemeClr val="accent5">
                <a:shade val="45000"/>
                <a:satMod val="135000"/>
              </a:schemeClr>
              <a:prstClr val="white"/>
            </a:duotone>
          </a:blip>
          <a:stretch>
            <a:fillRect/>
          </a:stretch>
        </p:blipFill>
        <p:spPr>
          <a:xfrm>
            <a:off x="6354187" y="6052651"/>
            <a:ext cx="411648" cy="411648"/>
          </a:xfrm>
          <a:prstGeom prst="rect">
            <a:avLst/>
          </a:prstGeom>
        </p:spPr>
      </p:pic>
      <p:pic>
        <p:nvPicPr>
          <p:cNvPr id="267" name="Picture 266">
            <a:extLst>
              <a:ext uri="{FF2B5EF4-FFF2-40B4-BE49-F238E27FC236}">
                <a16:creationId xmlns:a16="http://schemas.microsoft.com/office/drawing/2014/main" id="{983421EF-27D9-2B3B-0E12-F192F2A763B7}"/>
              </a:ext>
            </a:extLst>
          </p:cNvPr>
          <p:cNvPicPr>
            <a:picLocks noChangeAspect="1"/>
          </p:cNvPicPr>
          <p:nvPr/>
        </p:nvPicPr>
        <p:blipFill>
          <a:blip r:embed="rId4">
            <a:duotone>
              <a:schemeClr val="accent6">
                <a:shade val="45000"/>
                <a:satMod val="135000"/>
              </a:schemeClr>
              <a:prstClr val="white"/>
            </a:duotone>
          </a:blip>
          <a:stretch>
            <a:fillRect/>
          </a:stretch>
        </p:blipFill>
        <p:spPr>
          <a:xfrm>
            <a:off x="5709681" y="6052651"/>
            <a:ext cx="411648" cy="411648"/>
          </a:xfrm>
          <a:prstGeom prst="rect">
            <a:avLst/>
          </a:prstGeom>
        </p:spPr>
      </p:pic>
      <p:pic>
        <p:nvPicPr>
          <p:cNvPr id="268" name="Picture 267">
            <a:extLst>
              <a:ext uri="{FF2B5EF4-FFF2-40B4-BE49-F238E27FC236}">
                <a16:creationId xmlns:a16="http://schemas.microsoft.com/office/drawing/2014/main" id="{649BC930-7667-E75B-2F03-7F3943656C83}"/>
              </a:ext>
            </a:extLst>
          </p:cNvPr>
          <p:cNvPicPr>
            <a:picLocks noChangeAspect="1"/>
          </p:cNvPicPr>
          <p:nvPr/>
        </p:nvPicPr>
        <p:blipFill>
          <a:blip r:embed="rId5">
            <a:lum bright="70000" contrast="-70000"/>
          </a:blip>
          <a:stretch>
            <a:fillRect/>
          </a:stretch>
        </p:blipFill>
        <p:spPr>
          <a:xfrm>
            <a:off x="7675696" y="6138288"/>
            <a:ext cx="311603" cy="311603"/>
          </a:xfrm>
          <a:prstGeom prst="rect">
            <a:avLst/>
          </a:prstGeom>
        </p:spPr>
      </p:pic>
      <p:sp>
        <p:nvSpPr>
          <p:cNvPr id="269" name="Freeform: Shape 268">
            <a:extLst>
              <a:ext uri="{FF2B5EF4-FFF2-40B4-BE49-F238E27FC236}">
                <a16:creationId xmlns:a16="http://schemas.microsoft.com/office/drawing/2014/main" id="{DC696DF3-371F-1F02-7FBF-9646A7DB9C64}"/>
              </a:ext>
            </a:extLst>
          </p:cNvPr>
          <p:cNvSpPr/>
          <p:nvPr/>
        </p:nvSpPr>
        <p:spPr>
          <a:xfrm>
            <a:off x="4628395" y="6031026"/>
            <a:ext cx="148677" cy="366855"/>
          </a:xfrm>
          <a:custGeom>
            <a:avLst/>
            <a:gdLst>
              <a:gd name="connsiteX0" fmla="*/ 99398 w 148677"/>
              <a:gd name="connsiteY0" fmla="*/ 366855 h 366855"/>
              <a:gd name="connsiteX1" fmla="*/ 840 w 148677"/>
              <a:gd name="connsiteY1" fmla="*/ 186165 h 366855"/>
              <a:gd name="connsiteX2" fmla="*/ 148677 w 148677"/>
              <a:gd name="connsiteY2" fmla="*/ 0 h 366855"/>
              <a:gd name="connsiteX3" fmla="*/ 148677 w 148677"/>
              <a:gd name="connsiteY3" fmla="*/ 0 h 366855"/>
            </a:gdLst>
            <a:ahLst/>
            <a:cxnLst>
              <a:cxn ang="0">
                <a:pos x="connsiteX0" y="connsiteY0"/>
              </a:cxn>
              <a:cxn ang="0">
                <a:pos x="connsiteX1" y="connsiteY1"/>
              </a:cxn>
              <a:cxn ang="0">
                <a:pos x="connsiteX2" y="connsiteY2"/>
              </a:cxn>
              <a:cxn ang="0">
                <a:pos x="connsiteX3" y="connsiteY3"/>
              </a:cxn>
            </a:cxnLst>
            <a:rect l="l" t="t" r="r" b="b"/>
            <a:pathLst>
              <a:path w="148677" h="366855">
                <a:moveTo>
                  <a:pt x="99398" y="366855"/>
                </a:moveTo>
                <a:cubicBezTo>
                  <a:pt x="46012" y="307081"/>
                  <a:pt x="-7373" y="247308"/>
                  <a:pt x="840" y="186165"/>
                </a:cubicBezTo>
                <a:cubicBezTo>
                  <a:pt x="9053" y="125022"/>
                  <a:pt x="148677" y="0"/>
                  <a:pt x="148677" y="0"/>
                </a:cubicBezTo>
                <a:lnTo>
                  <a:pt x="148677" y="0"/>
                </a:lnTo>
              </a:path>
            </a:pathLst>
          </a:custGeom>
          <a:noFill/>
          <a:ln w="25400" cap="flat">
            <a:gradFill>
              <a:gsLst>
                <a:gs pos="0">
                  <a:srgbClr val="0078D4"/>
                </a:gs>
                <a:gs pos="47000">
                  <a:srgbClr val="8660C5"/>
                </a:gs>
                <a:gs pos="99000">
                  <a:srgbClr val="FF9349"/>
                </a:gs>
              </a:gsLst>
              <a:lin ang="1800000" scaled="0"/>
            </a:gra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0" name="Freeform: Shape 269">
            <a:extLst>
              <a:ext uri="{FF2B5EF4-FFF2-40B4-BE49-F238E27FC236}">
                <a16:creationId xmlns:a16="http://schemas.microsoft.com/office/drawing/2014/main" id="{1B00CE1E-58E5-ED4D-D829-5FB57A40C3F1}"/>
              </a:ext>
            </a:extLst>
          </p:cNvPr>
          <p:cNvSpPr/>
          <p:nvPr/>
        </p:nvSpPr>
        <p:spPr>
          <a:xfrm rot="10449657">
            <a:off x="5183955" y="6048587"/>
            <a:ext cx="148677" cy="366855"/>
          </a:xfrm>
          <a:custGeom>
            <a:avLst/>
            <a:gdLst>
              <a:gd name="connsiteX0" fmla="*/ 99398 w 148677"/>
              <a:gd name="connsiteY0" fmla="*/ 366855 h 366855"/>
              <a:gd name="connsiteX1" fmla="*/ 840 w 148677"/>
              <a:gd name="connsiteY1" fmla="*/ 186165 h 366855"/>
              <a:gd name="connsiteX2" fmla="*/ 148677 w 148677"/>
              <a:gd name="connsiteY2" fmla="*/ 0 h 366855"/>
              <a:gd name="connsiteX3" fmla="*/ 148677 w 148677"/>
              <a:gd name="connsiteY3" fmla="*/ 0 h 366855"/>
            </a:gdLst>
            <a:ahLst/>
            <a:cxnLst>
              <a:cxn ang="0">
                <a:pos x="connsiteX0" y="connsiteY0"/>
              </a:cxn>
              <a:cxn ang="0">
                <a:pos x="connsiteX1" y="connsiteY1"/>
              </a:cxn>
              <a:cxn ang="0">
                <a:pos x="connsiteX2" y="connsiteY2"/>
              </a:cxn>
              <a:cxn ang="0">
                <a:pos x="connsiteX3" y="connsiteY3"/>
              </a:cxn>
            </a:cxnLst>
            <a:rect l="l" t="t" r="r" b="b"/>
            <a:pathLst>
              <a:path w="148677" h="366855">
                <a:moveTo>
                  <a:pt x="99398" y="366855"/>
                </a:moveTo>
                <a:cubicBezTo>
                  <a:pt x="46012" y="307081"/>
                  <a:pt x="-7373" y="247308"/>
                  <a:pt x="840" y="186165"/>
                </a:cubicBezTo>
                <a:cubicBezTo>
                  <a:pt x="9053" y="125022"/>
                  <a:pt x="148677" y="0"/>
                  <a:pt x="148677" y="0"/>
                </a:cubicBezTo>
                <a:lnTo>
                  <a:pt x="148677" y="0"/>
                </a:lnTo>
              </a:path>
            </a:pathLst>
          </a:custGeom>
          <a:noFill/>
          <a:ln w="25400" cap="flat">
            <a:gradFill>
              <a:gsLst>
                <a:gs pos="0">
                  <a:srgbClr val="0078D4"/>
                </a:gs>
                <a:gs pos="47000">
                  <a:srgbClr val="8660C5"/>
                </a:gs>
                <a:gs pos="99000">
                  <a:srgbClr val="FF9349"/>
                </a:gs>
              </a:gsLst>
              <a:lin ang="1800000" scaled="0"/>
            </a:gra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1" name="TextBox 270">
            <a:extLst>
              <a:ext uri="{FF2B5EF4-FFF2-40B4-BE49-F238E27FC236}">
                <a16:creationId xmlns:a16="http://schemas.microsoft.com/office/drawing/2014/main" id="{2CC39669-2510-02DF-EFC2-706E4CBE8367}"/>
              </a:ext>
            </a:extLst>
          </p:cNvPr>
          <p:cNvSpPr txBox="1"/>
          <p:nvPr/>
        </p:nvSpPr>
        <p:spPr>
          <a:xfrm>
            <a:off x="4406424" y="6483183"/>
            <a:ext cx="1149945"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Single Agent</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cxnSp>
        <p:nvCxnSpPr>
          <p:cNvPr id="272" name="Straight Connector 271">
            <a:extLst>
              <a:ext uri="{FF2B5EF4-FFF2-40B4-BE49-F238E27FC236}">
                <a16:creationId xmlns:a16="http://schemas.microsoft.com/office/drawing/2014/main" id="{CFD3F7AE-C5F6-9C97-19A1-DD6DC95D12ED}"/>
              </a:ext>
            </a:extLst>
          </p:cNvPr>
          <p:cNvCxnSpPr>
            <a:cxnSpLocks/>
          </p:cNvCxnSpPr>
          <p:nvPr/>
        </p:nvCxnSpPr>
        <p:spPr>
          <a:xfrm flipV="1">
            <a:off x="5556369" y="6020598"/>
            <a:ext cx="0" cy="533460"/>
          </a:xfrm>
          <a:prstGeom prst="line">
            <a:avLst/>
          </a:prstGeom>
          <a:ln>
            <a:solidFill>
              <a:schemeClr val="bg1"/>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B6E44245-6776-CDB1-5F20-B2368F6AF7D3}"/>
              </a:ext>
            </a:extLst>
          </p:cNvPr>
          <p:cNvCxnSpPr>
            <a:cxnSpLocks/>
          </p:cNvCxnSpPr>
          <p:nvPr/>
        </p:nvCxnSpPr>
        <p:spPr>
          <a:xfrm flipH="1">
            <a:off x="6129451" y="6206800"/>
            <a:ext cx="18164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274" name="Straight Connector 273">
            <a:extLst>
              <a:ext uri="{FF2B5EF4-FFF2-40B4-BE49-F238E27FC236}">
                <a16:creationId xmlns:a16="http://schemas.microsoft.com/office/drawing/2014/main" id="{D57E3C51-2C51-9D67-571A-DCE51B02F96E}"/>
              </a:ext>
            </a:extLst>
          </p:cNvPr>
          <p:cNvCxnSpPr>
            <a:cxnSpLocks/>
          </p:cNvCxnSpPr>
          <p:nvPr/>
        </p:nvCxnSpPr>
        <p:spPr>
          <a:xfrm>
            <a:off x="6139467" y="6397881"/>
            <a:ext cx="21636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sp>
        <p:nvSpPr>
          <p:cNvPr id="275" name="TextBox 274">
            <a:extLst>
              <a:ext uri="{FF2B5EF4-FFF2-40B4-BE49-F238E27FC236}">
                <a16:creationId xmlns:a16="http://schemas.microsoft.com/office/drawing/2014/main" id="{9C74483A-F549-25A8-A26B-0EBBCBFECD99}"/>
              </a:ext>
            </a:extLst>
          </p:cNvPr>
          <p:cNvSpPr txBox="1"/>
          <p:nvPr/>
        </p:nvSpPr>
        <p:spPr>
          <a:xfrm>
            <a:off x="5655638" y="6492946"/>
            <a:ext cx="1149945"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Agent-Agent</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cxnSp>
        <p:nvCxnSpPr>
          <p:cNvPr id="276" name="Straight Connector 275">
            <a:extLst>
              <a:ext uri="{FF2B5EF4-FFF2-40B4-BE49-F238E27FC236}">
                <a16:creationId xmlns:a16="http://schemas.microsoft.com/office/drawing/2014/main" id="{843FF546-40E9-ADD9-5A94-195ADD2701B8}"/>
              </a:ext>
            </a:extLst>
          </p:cNvPr>
          <p:cNvCxnSpPr>
            <a:cxnSpLocks/>
          </p:cNvCxnSpPr>
          <p:nvPr/>
        </p:nvCxnSpPr>
        <p:spPr>
          <a:xfrm flipV="1">
            <a:off x="6906742" y="6020598"/>
            <a:ext cx="0" cy="533460"/>
          </a:xfrm>
          <a:prstGeom prst="line">
            <a:avLst/>
          </a:prstGeom>
          <a:ln>
            <a:solidFill>
              <a:schemeClr val="bg1"/>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77" name="Picture 276">
            <a:extLst>
              <a:ext uri="{FF2B5EF4-FFF2-40B4-BE49-F238E27FC236}">
                <a16:creationId xmlns:a16="http://schemas.microsoft.com/office/drawing/2014/main" id="{6D0A7E39-2FAF-30C0-B16F-E502C0949058}"/>
              </a:ext>
            </a:extLst>
          </p:cNvPr>
          <p:cNvPicPr>
            <a:picLocks noChangeAspect="1"/>
          </p:cNvPicPr>
          <p:nvPr/>
        </p:nvPicPr>
        <p:blipFill>
          <a:blip r:embed="rId4">
            <a:duotone>
              <a:schemeClr val="accent4">
                <a:shade val="45000"/>
                <a:satMod val="135000"/>
              </a:schemeClr>
              <a:prstClr val="white"/>
            </a:duotone>
          </a:blip>
          <a:stretch>
            <a:fillRect/>
          </a:stretch>
        </p:blipFill>
        <p:spPr>
          <a:xfrm>
            <a:off x="7065103" y="6073416"/>
            <a:ext cx="411648" cy="411648"/>
          </a:xfrm>
          <a:prstGeom prst="rect">
            <a:avLst/>
          </a:prstGeom>
        </p:spPr>
      </p:pic>
      <p:cxnSp>
        <p:nvCxnSpPr>
          <p:cNvPr id="278" name="Straight Connector 277">
            <a:extLst>
              <a:ext uri="{FF2B5EF4-FFF2-40B4-BE49-F238E27FC236}">
                <a16:creationId xmlns:a16="http://schemas.microsoft.com/office/drawing/2014/main" id="{4603146B-64BF-041B-D1C9-F7776DA61919}"/>
              </a:ext>
            </a:extLst>
          </p:cNvPr>
          <p:cNvCxnSpPr>
            <a:cxnSpLocks/>
          </p:cNvCxnSpPr>
          <p:nvPr/>
        </p:nvCxnSpPr>
        <p:spPr>
          <a:xfrm flipH="1">
            <a:off x="7494052" y="6214770"/>
            <a:ext cx="18164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279" name="Straight Connector 278">
            <a:extLst>
              <a:ext uri="{FF2B5EF4-FFF2-40B4-BE49-F238E27FC236}">
                <a16:creationId xmlns:a16="http://schemas.microsoft.com/office/drawing/2014/main" id="{3388AD1E-F577-4D5B-8872-E7127A1B01AE}"/>
              </a:ext>
            </a:extLst>
          </p:cNvPr>
          <p:cNvCxnSpPr>
            <a:cxnSpLocks/>
          </p:cNvCxnSpPr>
          <p:nvPr/>
        </p:nvCxnSpPr>
        <p:spPr>
          <a:xfrm>
            <a:off x="7465743" y="6405851"/>
            <a:ext cx="21636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sp>
        <p:nvSpPr>
          <p:cNvPr id="280" name="TextBox 279">
            <a:extLst>
              <a:ext uri="{FF2B5EF4-FFF2-40B4-BE49-F238E27FC236}">
                <a16:creationId xmlns:a16="http://schemas.microsoft.com/office/drawing/2014/main" id="{FED3305E-CD21-508C-B3C0-664789CAF40E}"/>
              </a:ext>
            </a:extLst>
          </p:cNvPr>
          <p:cNvSpPr txBox="1"/>
          <p:nvPr/>
        </p:nvSpPr>
        <p:spPr>
          <a:xfrm>
            <a:off x="6964403" y="6497561"/>
            <a:ext cx="1149945"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Agent-Human</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pic>
        <p:nvPicPr>
          <p:cNvPr id="285" name="Picture 284">
            <a:extLst>
              <a:ext uri="{FF2B5EF4-FFF2-40B4-BE49-F238E27FC236}">
                <a16:creationId xmlns:a16="http://schemas.microsoft.com/office/drawing/2014/main" id="{E9E8B937-3FAD-1F90-7243-09B70B9D77DC}"/>
              </a:ext>
            </a:extLst>
          </p:cNvPr>
          <p:cNvPicPr>
            <a:picLocks noChangeAspect="1"/>
          </p:cNvPicPr>
          <p:nvPr/>
        </p:nvPicPr>
        <p:blipFill>
          <a:blip r:embed="rId6"/>
          <a:stretch>
            <a:fillRect/>
          </a:stretch>
        </p:blipFill>
        <p:spPr>
          <a:xfrm>
            <a:off x="6574463" y="3533762"/>
            <a:ext cx="601121" cy="601121"/>
          </a:xfrm>
          <a:prstGeom prst="rect">
            <a:avLst/>
          </a:prstGeom>
        </p:spPr>
      </p:pic>
      <p:cxnSp>
        <p:nvCxnSpPr>
          <p:cNvPr id="286" name="Straight Connector 285">
            <a:extLst>
              <a:ext uri="{FF2B5EF4-FFF2-40B4-BE49-F238E27FC236}">
                <a16:creationId xmlns:a16="http://schemas.microsoft.com/office/drawing/2014/main" id="{5BE0B0D1-DD37-FEA2-0E3A-97E0A6F2CE5E}"/>
              </a:ext>
            </a:extLst>
          </p:cNvPr>
          <p:cNvCxnSpPr>
            <a:cxnSpLocks/>
          </p:cNvCxnSpPr>
          <p:nvPr/>
        </p:nvCxnSpPr>
        <p:spPr>
          <a:xfrm flipV="1">
            <a:off x="8162562" y="5489715"/>
            <a:ext cx="0" cy="476976"/>
          </a:xfrm>
          <a:prstGeom prst="line">
            <a:avLst/>
          </a:prstGeom>
          <a:ln>
            <a:solidFill>
              <a:srgbClr val="C03BC4"/>
            </a:solidFill>
            <a:prstDash val="dash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C81F43E5-5330-A516-19C8-B77C4C4A6390}"/>
              </a:ext>
            </a:extLst>
          </p:cNvPr>
          <p:cNvCxnSpPr>
            <a:cxnSpLocks/>
          </p:cNvCxnSpPr>
          <p:nvPr/>
        </p:nvCxnSpPr>
        <p:spPr>
          <a:xfrm>
            <a:off x="8162562" y="5969931"/>
            <a:ext cx="651129" cy="11776"/>
          </a:xfrm>
          <a:prstGeom prst="line">
            <a:avLst/>
          </a:prstGeom>
          <a:ln>
            <a:solidFill>
              <a:srgbClr val="C03BC4"/>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EA571AC5-E0E0-9715-A087-91B090D2A734}"/>
              </a:ext>
            </a:extLst>
          </p:cNvPr>
          <p:cNvCxnSpPr>
            <a:cxnSpLocks/>
          </p:cNvCxnSpPr>
          <p:nvPr/>
        </p:nvCxnSpPr>
        <p:spPr>
          <a:xfrm flipV="1">
            <a:off x="9365795" y="5489715"/>
            <a:ext cx="0" cy="250645"/>
          </a:xfrm>
          <a:prstGeom prst="line">
            <a:avLst/>
          </a:prstGeom>
          <a:ln>
            <a:solidFill>
              <a:srgbClr val="C03BC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92" name="TextBox 291">
            <a:extLst>
              <a:ext uri="{FF2B5EF4-FFF2-40B4-BE49-F238E27FC236}">
                <a16:creationId xmlns:a16="http://schemas.microsoft.com/office/drawing/2014/main" id="{D9824ED6-3374-6601-B926-1ADC0061E1EE}"/>
              </a:ext>
            </a:extLst>
          </p:cNvPr>
          <p:cNvSpPr txBox="1"/>
          <p:nvPr/>
        </p:nvSpPr>
        <p:spPr>
          <a:xfrm>
            <a:off x="302499" y="3121127"/>
            <a:ext cx="2246597" cy="120032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C03BC4">
                    <a:lumMod val="75000"/>
                  </a:srgbClr>
                </a:solidFill>
                <a:effectLst/>
                <a:uLnTx/>
                <a:uFillTx/>
                <a:latin typeface="Segoe Sans Tex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C03BC4">
                    <a:lumMod val="75000"/>
                  </a:srgbClr>
                </a:solidFill>
                <a:effectLst/>
                <a:uLnTx/>
                <a:uFillTx/>
                <a:latin typeface="Segoe Sans Text"/>
                <a:ea typeface="+mn-ea"/>
                <a:cs typeface="+mn-cs"/>
              </a:rPr>
              <a:t>        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a:ln>
                <a:noFill/>
              </a:ln>
              <a:solidFill>
                <a:srgbClr val="C03BC4">
                  <a:lumMod val="75000"/>
                </a:srgbClr>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C03BC4">
                    <a:lumMod val="75000"/>
                  </a:srgbClr>
                </a:solidFill>
                <a:effectLst/>
                <a:uLnTx/>
                <a:uFillTx/>
                <a:latin typeface="Segoe Sans Text"/>
                <a:ea typeface="+mn-ea"/>
                <a:cs typeface="+mn-cs"/>
              </a:rPr>
              <a:t> “</a:t>
            </a:r>
            <a:r>
              <a:rPr kumimoji="0" lang="en-US" sz="900" b="1" i="1" u="none" strike="noStrike" kern="1200" cap="none" spc="0" normalizeH="0" baseline="0" noProof="0">
                <a:ln>
                  <a:noFill/>
                </a:ln>
                <a:solidFill>
                  <a:srgbClr val="C03BC4">
                    <a:lumMod val="75000"/>
                  </a:srgbClr>
                </a:solidFill>
                <a:effectLst/>
                <a:uLnTx/>
                <a:uFillTx/>
                <a:latin typeface="Segoe Sans Text (Body)"/>
                <a:ea typeface="+mn-ea"/>
                <a:cs typeface="+mn-cs"/>
              </a:rPr>
              <a:t>Find pizza restaurants near me that have Margherita pizza on the menu?</a:t>
            </a:r>
            <a:r>
              <a:rPr kumimoji="0" lang="en-US" sz="900" b="0" i="1" u="none" strike="noStrike" kern="1200" cap="none" spc="0" normalizeH="0" baseline="0" noProof="0">
                <a:ln>
                  <a:noFill/>
                </a:ln>
                <a:solidFill>
                  <a:srgbClr val="C03BC4">
                    <a:lumMod val="75000"/>
                  </a:srgbClr>
                </a:solidFill>
                <a:effectLst/>
                <a:uLnTx/>
                <a:uFillTx/>
                <a:latin typeface="Segoe Sans Text"/>
                <a:ea typeface="+mn-ea"/>
                <a:cs typeface="+mn-cs"/>
              </a:rPr>
              <a:t>”</a:t>
            </a:r>
            <a:r>
              <a:rPr kumimoji="0" lang="en-US" sz="900" b="0" i="0" u="none" strike="noStrike" kern="1200" cap="none" spc="0" normalizeH="0" baseline="0" noProof="0">
                <a:ln>
                  <a:noFill/>
                </a:ln>
                <a:solidFill>
                  <a:srgbClr val="000000"/>
                </a:solidFill>
                <a:effectLst/>
                <a:uLnTx/>
                <a:uFillTx/>
                <a:latin typeface="Segoe Sans Text"/>
                <a:ea typeface="+mn-ea"/>
                <a:cs typeface="+mn-cs"/>
              </a:rPr>
              <a:t> </a:t>
            </a:r>
          </a:p>
        </p:txBody>
      </p:sp>
    </p:spTree>
    <p:extLst>
      <p:ext uri="{BB962C8B-B14F-4D97-AF65-F5344CB8AC3E}">
        <p14:creationId xmlns:p14="http://schemas.microsoft.com/office/powerpoint/2010/main" val="317360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78A40-8650-5338-4224-91A1A32C2C2A}"/>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F3B910D6-6330-E355-E574-847DC3FBF4EC}"/>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BB3F3219-A228-C592-D96C-7C043DC08D49}"/>
              </a:ext>
              <a:ext uri="{C183D7F6-B498-43B3-948B-1728B52AA6E4}">
                <adec:decorative xmlns:adec="http://schemas.microsoft.com/office/drawing/2017/decorative" val="0"/>
              </a:ext>
            </a:extLst>
          </p:cNvPr>
          <p:cNvSpPr txBox="1">
            <a:spLocks/>
          </p:cNvSpPr>
          <p:nvPr/>
        </p:nvSpPr>
        <p:spPr>
          <a:xfrm>
            <a:off x="4355947" y="2845771"/>
            <a:ext cx="3480120" cy="1892826"/>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Part 2</a:t>
            </a:r>
          </a:p>
          <a:p>
            <a:pPr defTabSz="2899785">
              <a:spcBef>
                <a:spcPts val="1205"/>
              </a:spcBef>
              <a:buSzPct val="90000"/>
              <a:defRPr/>
            </a:pPr>
            <a:r>
              <a:rPr lang="en-US" sz="3200" b="1" dirty="0">
                <a:gradFill>
                  <a:gsLst>
                    <a:gs pos="16514">
                      <a:srgbClr val="291817"/>
                    </a:gs>
                    <a:gs pos="34862">
                      <a:srgbClr val="291817"/>
                    </a:gs>
                  </a:gsLst>
                  <a:lin ang="5400000" scaled="1"/>
                </a:gradFill>
              </a:rPr>
              <a:t>What is Agentic AI?</a:t>
            </a:r>
          </a:p>
        </p:txBody>
      </p:sp>
    </p:spTree>
    <p:extLst>
      <p:ext uri="{BB962C8B-B14F-4D97-AF65-F5344CB8AC3E}">
        <p14:creationId xmlns:p14="http://schemas.microsoft.com/office/powerpoint/2010/main" val="716221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10.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1_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3.xml><?xml version="1.0" encoding="utf-8"?>
<a:theme xmlns:a="http://schemas.openxmlformats.org/drawingml/2006/main" name="2_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4.xml><?xml version="1.0" encoding="utf-8"?>
<a:theme xmlns:a="http://schemas.openxmlformats.org/drawingml/2006/main" name="MSFT Cloud_Industry Slide Template-16x9">
  <a:themeElements>
    <a:clrScheme name="MSFT Cloud">
      <a:dk1>
        <a:srgbClr val="091F2C"/>
      </a:dk1>
      <a:lt1>
        <a:srgbClr val="FFFFFF"/>
      </a:lt1>
      <a:dk2>
        <a:srgbClr val="000000"/>
      </a:dk2>
      <a:lt2>
        <a:srgbClr val="FFF8F5"/>
      </a:lt2>
      <a:accent1>
        <a:srgbClr val="702573"/>
      </a:accent1>
      <a:accent2>
        <a:srgbClr val="C03BC4"/>
      </a:accent2>
      <a:accent3>
        <a:srgbClr val="0078D4"/>
      </a:accent3>
      <a:accent4>
        <a:srgbClr val="8DC8E8"/>
      </a:accent4>
      <a:accent5>
        <a:srgbClr val="225B62"/>
      </a:accent5>
      <a:accent6>
        <a:srgbClr val="D4EC8E"/>
      </a:accent6>
      <a:hlink>
        <a:srgbClr val="0078D4"/>
      </a:hlink>
      <a:folHlink>
        <a:srgbClr val="C03BC4"/>
      </a:folHlink>
    </a:clrScheme>
    <a:fontScheme name="Fantasyx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Cloud_Industry Slide Template-16x9_v06.potx" id="{22F967BE-1BE3-4E33-9E43-34A6A01C1D2B}" vid="{96DD2E20-957E-4F0C-81DD-10783C04073D}"/>
    </a:ext>
  </a:extLst>
</a:theme>
</file>

<file path=ppt/theme/theme5.xml><?xml version="1.0" encoding="utf-8"?>
<a:theme xmlns:a="http://schemas.openxmlformats.org/drawingml/2006/main" name="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27C8C421-03CD-44B7-A7BB-31B9B31BCF20}"/>
    </a:ext>
  </a:extLst>
</a:theme>
</file>

<file path=ppt/theme/theme6.xml><?xml version="1.0" encoding="utf-8"?>
<a:theme xmlns:a="http://schemas.openxmlformats.org/drawingml/2006/main" name="4_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7.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8.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9.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8d8fd722-da30-4270-b13f-90ec7d9b74ff">
      <Terms xmlns="http://schemas.microsoft.com/office/infopath/2007/PartnerControls"/>
    </lcf76f155ced4ddcb4097134ff3c332f>
    <TaxCatchAll xmlns="125e4fb6-1c16-4b2e-97f0-27a7900d68c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357316B4AFA4F49B30C98BBEE4ECB85" ma:contentTypeVersion="17" ma:contentTypeDescription="Create a new document." ma:contentTypeScope="" ma:versionID="7ee0d8183f04a561af028e2de2ffc35d">
  <xsd:schema xmlns:xsd="http://www.w3.org/2001/XMLSchema" xmlns:xs="http://www.w3.org/2001/XMLSchema" xmlns:p="http://schemas.microsoft.com/office/2006/metadata/properties" xmlns:ns1="http://schemas.microsoft.com/sharepoint/v3" xmlns:ns2="8d8fd722-da30-4270-b13f-90ec7d9b74ff" xmlns:ns3="125e4fb6-1c16-4b2e-97f0-27a7900d68c1" targetNamespace="http://schemas.microsoft.com/office/2006/metadata/properties" ma:root="true" ma:fieldsID="da7e22c074ddd058133ba17be5a3f21c" ns1:_="" ns2:_="" ns3:_="">
    <xsd:import namespace="http://schemas.microsoft.com/sharepoint/v3"/>
    <xsd:import namespace="8d8fd722-da30-4270-b13f-90ec7d9b74ff"/>
    <xsd:import namespace="125e4fb6-1c16-4b2e-97f0-27a7900d68c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3:SharedWithUsers" minOccurs="0"/>
                <xsd:element ref="ns3:SharedWithDetails"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d8fd722-da30-4270-b13f-90ec7d9b74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BillingMetadata" ma:index="24"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5e4fb6-1c16-4b2e-97f0-27a7900d68c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c6d2904-b6da-49ee-b32c-36ec922c3267}" ma:internalName="TaxCatchAll" ma:showField="CatchAllData" ma:web="125e4fb6-1c16-4b2e-97f0-27a7900d68c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25e4fb6-1c16-4b2e-97f0-27a7900d68c1"/>
    <ds:schemaRef ds:uri="8d8fd722-da30-4270-b13f-90ec7d9b74f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D01A5A1-0805-43BF-98FE-576EAB9B3DE1}">
  <ds:schemaRefs>
    <ds:schemaRef ds:uri="125e4fb6-1c16-4b2e-97f0-27a7900d68c1"/>
    <ds:schemaRef ds:uri="8d8fd722-da30-4270-b13f-90ec7d9b74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Tour_2024_16-9 Event-template</Template>
  <TotalTime>13858</TotalTime>
  <Words>9836</Words>
  <Application>Microsoft Office PowerPoint</Application>
  <PresentationFormat>Widescreen</PresentationFormat>
  <Paragraphs>830</Paragraphs>
  <Slides>50</Slides>
  <Notes>46</Notes>
  <HiddenSlides>13</HiddenSlides>
  <MMClips>0</MMClips>
  <ScaleCrop>false</ScaleCrop>
  <HeadingPairs>
    <vt:vector size="8" baseType="variant">
      <vt:variant>
        <vt:lpstr>Fonts Used</vt:lpstr>
      </vt:variant>
      <vt:variant>
        <vt:i4>20</vt:i4>
      </vt:variant>
      <vt:variant>
        <vt:lpstr>Theme</vt:lpstr>
      </vt:variant>
      <vt:variant>
        <vt:i4>10</vt:i4>
      </vt:variant>
      <vt:variant>
        <vt:lpstr>Embedded OLE Servers</vt:lpstr>
      </vt:variant>
      <vt:variant>
        <vt:i4>1</vt:i4>
      </vt:variant>
      <vt:variant>
        <vt:lpstr>Slide Titles</vt:lpstr>
      </vt:variant>
      <vt:variant>
        <vt:i4>50</vt:i4>
      </vt:variant>
    </vt:vector>
  </HeadingPairs>
  <TitlesOfParts>
    <vt:vector size="81" baseType="lpstr">
      <vt:lpstr>-apple-system</vt:lpstr>
      <vt:lpstr>Aptos</vt:lpstr>
      <vt:lpstr>Arial</vt:lpstr>
      <vt:lpstr>Bierstadt</vt:lpstr>
      <vt:lpstr>Calibri</vt:lpstr>
      <vt:lpstr>Calibri Light</vt:lpstr>
      <vt:lpstr>Consolas</vt:lpstr>
      <vt:lpstr>Inter</vt:lpstr>
      <vt:lpstr>Segoe Sans Display</vt:lpstr>
      <vt:lpstr>Segoe Sans Display Semibold</vt:lpstr>
      <vt:lpstr>Segoe Sans Text</vt:lpstr>
      <vt:lpstr>Segoe Sans Text (Body)</vt:lpstr>
      <vt:lpstr>Segoe Sans Text Semibold</vt:lpstr>
      <vt:lpstr>Segoe UI</vt:lpstr>
      <vt:lpstr>Segoe UI Semibold</vt:lpstr>
      <vt:lpstr>Segoe UI Semilight</vt:lpstr>
      <vt:lpstr>Segoe UI Variable Display Semib</vt:lpstr>
      <vt:lpstr>Segoe UI Variable Display Semibold</vt:lpstr>
      <vt:lpstr>Times New Roman</vt:lpstr>
      <vt:lpstr>Wingdings</vt:lpstr>
      <vt:lpstr>Microsoft AI Tour 16:9 Template Light</vt:lpstr>
      <vt:lpstr>1_Microsoft AI Tour 16:9 Template Light</vt:lpstr>
      <vt:lpstr>2_Microsoft AI Tour 16:9 Template Light</vt:lpstr>
      <vt:lpstr>MSFT Cloud_Industry Slide Template-16x9</vt:lpstr>
      <vt:lpstr>MS Ignite 16:9 Template Light</vt:lpstr>
      <vt:lpstr>4_Microsoft AI Tour 16:9 Template Light</vt:lpstr>
      <vt:lpstr>Microsoft AI Tour 16:9 Template Dark</vt:lpstr>
      <vt:lpstr>Office 2013 - 2022 Theme</vt:lpstr>
      <vt:lpstr>1_Azure 2023 Template</vt:lpstr>
      <vt:lpstr>Azure 2023 Template</vt:lpstr>
      <vt:lpstr>think-cell Slide</vt:lpstr>
      <vt:lpstr>State of California Developer Community</vt:lpstr>
      <vt:lpstr>PowerPoint Presentation</vt:lpstr>
      <vt:lpstr>PowerPoint Presentation</vt:lpstr>
      <vt:lpstr>What are agents?</vt:lpstr>
      <vt:lpstr>TODAY Existing solutions can only automate very specific tasks that have clear inputs and outputs</vt:lpstr>
      <vt:lpstr>TOMORROW With AI Agents, these steps can be fully automated for the first time. </vt:lpstr>
      <vt:lpstr>Evolution of LLM-based Solutions</vt:lpstr>
      <vt:lpstr>PowerPoint Presentation</vt:lpstr>
      <vt:lpstr>PowerPoint Presentation</vt:lpstr>
      <vt:lpstr>What Does ‘Agentic’ Mean?</vt:lpstr>
      <vt:lpstr>Fun Examples</vt:lpstr>
      <vt:lpstr>PowerPoint Presentation</vt:lpstr>
      <vt:lpstr>PowerPoint Presentation</vt:lpstr>
      <vt:lpstr>PowerPoint Presentation</vt:lpstr>
      <vt:lpstr>PowerPoint Presentation</vt:lpstr>
      <vt:lpstr>PowerPoint Presentation</vt:lpstr>
      <vt:lpstr>Core Concepts</vt:lpstr>
      <vt:lpstr>Code Snippet (Semantic Function)</vt:lpstr>
      <vt:lpstr>Code Snippet (Native Function)</vt:lpstr>
      <vt:lpstr>PowerPoint Presentation</vt:lpstr>
      <vt:lpstr>PowerPoint Presentation</vt:lpstr>
      <vt:lpstr>Additional Info</vt:lpstr>
      <vt:lpstr>Demos Adding tools to your AI Agents using Semantic Kernel 1. Function Tools 2. Semantic Tools</vt:lpstr>
      <vt:lpstr>Benefit for Public Sector Developers</vt:lpstr>
      <vt:lpstr>PowerPoint Presentation</vt:lpstr>
      <vt:lpstr>PowerPoint Presentation</vt:lpstr>
      <vt:lpstr>PowerPoint Presentation</vt:lpstr>
      <vt:lpstr>Model Context Protocol</vt:lpstr>
      <vt:lpstr>Demos 1. Multi-Server Setup 2. Adding MCP tools to VSC</vt:lpstr>
      <vt:lpstr>Demo – Multi-Server - Architecture</vt:lpstr>
      <vt:lpstr>Demo – Multi-Server - Architecture</vt:lpstr>
      <vt:lpstr>PowerPoint Presentation</vt:lpstr>
      <vt:lpstr>PowerPoint Presentation</vt:lpstr>
      <vt:lpstr>PowerPoint Presentation</vt:lpstr>
      <vt:lpstr>Demo CA Service Chatbot  Requirements:  - Web/Mobile App  - Users can ask any question related to services offered  - Results are sourced from ca.gov website data  - Users are provided accurate, up-to-date, results  - Results are accompanied by any applicable links</vt:lpstr>
      <vt:lpstr>Demo - CA Service Chatbot - Flow</vt:lpstr>
      <vt:lpstr>PowerPoint Presentation</vt:lpstr>
      <vt:lpstr>PowerPoint Presentation</vt:lpstr>
      <vt:lpstr>PowerPoint Presentation</vt:lpstr>
      <vt:lpstr>PowerPoint Presentation</vt:lpstr>
      <vt:lpstr>PowerPoint Presentation</vt:lpstr>
      <vt:lpstr>PowerPoint Presentation</vt:lpstr>
      <vt:lpstr>Demo – Building Your First Agent TODO</vt:lpstr>
      <vt:lpstr>Error Handling, Retries, Responsible-AI Hooks, Telemetry, Versioning, etc</vt:lpstr>
      <vt:lpstr>GitHub Samples, Docs, Quickstarts, etc</vt:lpstr>
      <vt:lpstr>Microsoft AI Ecosystem</vt:lpstr>
      <vt:lpstr>Agent Definition</vt:lpstr>
      <vt:lpstr>Tool Registration</vt:lpstr>
      <vt:lpstr>Stateful Execution &amp; Threading</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Microsoft AI Tour</dc:subject>
  <dc:creator>Jennifer Horton</dc:creator>
  <cp:keywords>Microsoft AI Tour</cp:keywords>
  <dc:description/>
  <cp:lastModifiedBy>James Wilson</cp:lastModifiedBy>
  <cp:revision>59</cp:revision>
  <cp:lastPrinted>2023-02-15T20:48:24Z</cp:lastPrinted>
  <dcterms:created xsi:type="dcterms:W3CDTF">2024-12-02T19:24:53Z</dcterms:created>
  <dcterms:modified xsi:type="dcterms:W3CDTF">2025-05-27T16:31:10Z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Ref">
    <vt:lpwstr>https://api.informationprotection.azure.com/api/72f988bf-86f1-41af-91ab-2d7cd011db47</vt:lpwstr>
  </property>
  <property fmtid="{D5CDD505-2E9C-101B-9397-08002B2CF9AE}" pid="13" name="MSIP_Label_f42aa342-8706-4288-bd11-ebb85995028c_SetDate">
    <vt:lpwstr>2017-08-29T14:27:20.8568347-07:00</vt:lpwstr>
  </property>
  <property fmtid="{D5CDD505-2E9C-101B-9397-08002B2CF9AE}" pid="14" name="MSIP_Label_f42aa342-8706-4288-bd11-ebb85995028c_Name">
    <vt:lpwstr>General</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y fmtid="{D5CDD505-2E9C-101B-9397-08002B2CF9AE}" pid="17" name="Metadata">
    <vt:lpwstr/>
  </property>
  <property fmtid="{D5CDD505-2E9C-101B-9397-08002B2CF9AE}" pid="18" name="MediaServiceImageTags">
    <vt:lpwstr/>
  </property>
  <property fmtid="{D5CDD505-2E9C-101B-9397-08002B2CF9AE}" pid="19" name="ContentTypeId">
    <vt:lpwstr>0x0101002357316B4AFA4F49B30C98BBEE4ECB85</vt:lpwstr>
  </property>
</Properties>
</file>